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2" r:id="rId2"/>
    <p:sldId id="257" r:id="rId3"/>
    <p:sldId id="258" r:id="rId4"/>
    <p:sldId id="269" r:id="rId5"/>
    <p:sldId id="270" r:id="rId6"/>
    <p:sldId id="267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CDFF"/>
    <a:srgbClr val="F8A6EC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7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h chị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6178213" cy="88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r="15248"/>
          <a:stretch/>
        </p:blipFill>
        <p:spPr>
          <a:xfrm>
            <a:off x="10318751" y="2050152"/>
            <a:ext cx="5439568" cy="63349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733507">
            <a:off x="14061814" y="5625371"/>
            <a:ext cx="891128" cy="875584"/>
            <a:chOff x="14567223" y="3276600"/>
            <a:chExt cx="904816" cy="9048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7223" y="3276600"/>
              <a:ext cx="904816" cy="904816"/>
            </a:xfrm>
            <a:prstGeom prst="rect">
              <a:avLst/>
            </a:prstGeom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 rot="19866493">
              <a:off x="14720339" y="3416504"/>
              <a:ext cx="677389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1</a:t>
              </a:r>
              <a:endParaRPr lang="en-US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2106069">
            <a:off x="11191241" y="5445356"/>
            <a:ext cx="886710" cy="881584"/>
            <a:chOff x="13291780" y="2858073"/>
            <a:chExt cx="982407" cy="9824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780" y="2858073"/>
              <a:ext cx="982407" cy="982407"/>
            </a:xfrm>
            <a:prstGeom prst="rect">
              <a:avLst/>
            </a:prstGeom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 rot="19493931">
              <a:off x="13508769" y="3084219"/>
              <a:ext cx="634573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2</a:t>
              </a:r>
              <a:endParaRPr lang="en-US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306797" y="5009479"/>
            <a:ext cx="898058" cy="740641"/>
            <a:chOff x="12772623" y="5565510"/>
            <a:chExt cx="911853" cy="7653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218">
              <a:off x="12772623" y="5565510"/>
              <a:ext cx="911853" cy="765368"/>
            </a:xfrm>
            <a:prstGeom prst="rect">
              <a:avLst/>
            </a:prstGeom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2928637" y="5605380"/>
              <a:ext cx="583015" cy="658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3</a:t>
              </a:r>
              <a:endParaRPr lang="en-US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5196057" y="1066800"/>
            <a:ext cx="55306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HÁI XOÀI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1932692" y="4654356"/>
            <a:ext cx="936334" cy="772208"/>
            <a:chOff x="12760526" y="5502002"/>
            <a:chExt cx="950717" cy="79798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218">
              <a:off x="12760526" y="5502002"/>
              <a:ext cx="950717" cy="797989"/>
            </a:xfrm>
            <a:prstGeom prst="rect">
              <a:avLst/>
            </a:prstGeom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2928634" y="5605374"/>
              <a:ext cx="583015" cy="658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4</a:t>
              </a:r>
              <a:endParaRPr lang="en-US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23119" y="3037582"/>
            <a:ext cx="453842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55999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5704699" y="5685472"/>
            <a:ext cx="357662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liền sau 899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là: 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………</a:t>
            </a:r>
            <a:endParaRPr lang="en-US" sz="4000"/>
          </a:p>
        </p:txBody>
      </p:sp>
      <p:sp>
        <p:nvSpPr>
          <p:cNvPr id="24" name="Rectangle 23"/>
          <p:cNvSpPr/>
          <p:nvPr/>
        </p:nvSpPr>
        <p:spPr>
          <a:xfrm>
            <a:off x="6085699" y="3037582"/>
            <a:ext cx="4033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79999       800000</a:t>
            </a:r>
            <a:endParaRPr lang="en-US" sz="4000" dirty="0"/>
          </a:p>
        </p:txBody>
      </p:sp>
      <p:sp>
        <p:nvSpPr>
          <p:cNvPr id="25" name="Rectangle 24"/>
          <p:cNvSpPr/>
          <p:nvPr/>
        </p:nvSpPr>
        <p:spPr>
          <a:xfrm>
            <a:off x="1150937" y="5796326"/>
            <a:ext cx="4282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60100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…600000</a:t>
            </a:r>
            <a:endParaRPr lang="en-US" sz="4000" dirty="0"/>
          </a:p>
        </p:txBody>
      </p:sp>
      <p:sp>
        <p:nvSpPr>
          <p:cNvPr id="26" name="Rectangle 25"/>
          <p:cNvSpPr/>
          <p:nvPr/>
        </p:nvSpPr>
        <p:spPr>
          <a:xfrm>
            <a:off x="6853925" y="6425386"/>
            <a:ext cx="1278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52499" y="3033236"/>
            <a:ext cx="1671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44072" y="5798388"/>
            <a:ext cx="877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65756" y="3763546"/>
            <a:ext cx="1833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55998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33019" y="979986"/>
            <a:ext cx="861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64: PHÉP TRỪ TRONG PHẠM VI 100 000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6307A3-FD35-B09C-43DC-67C5DF5CDB81}"/>
              </a:ext>
            </a:extLst>
          </p:cNvPr>
          <p:cNvGrpSpPr/>
          <p:nvPr/>
        </p:nvGrpSpPr>
        <p:grpSpPr>
          <a:xfrm>
            <a:off x="1024361" y="1605215"/>
            <a:ext cx="5649390" cy="681454"/>
            <a:chOff x="1470819" y="1943100"/>
            <a:chExt cx="5649390" cy="68145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93706DA-41B6-1912-B0F0-9A8BA22C8E0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E3F42F3-4075-18D5-0760-E9F421D60793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EF3572-105D-7298-08E0-3EE9A56A9BFF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007EE1-41B9-0966-ED74-C3A582628049}"/>
                </a:ext>
              </a:extLst>
            </p:cNvPr>
            <p:cNvSpPr txBox="1"/>
            <p:nvPr/>
          </p:nvSpPr>
          <p:spPr>
            <a:xfrm>
              <a:off x="2118519" y="1947446"/>
              <a:ext cx="5001690" cy="677108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36DC1F1-43A1-44F1-531D-858CE75B0D85}"/>
              </a:ext>
            </a:extLst>
          </p:cNvPr>
          <p:cNvSpPr txBox="1"/>
          <p:nvPr/>
        </p:nvSpPr>
        <p:spPr>
          <a:xfrm>
            <a:off x="2209157" y="2462213"/>
            <a:ext cx="12626292" cy="1846659"/>
          </a:xfrm>
          <a:prstGeom prst="rect">
            <a:avLst/>
          </a:prstGeom>
          <a:solidFill>
            <a:srgbClr val="FFCDFF"/>
          </a:solidFill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  80 000 – 50 000 = ?</a:t>
            </a: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5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	 80 000 – 50 000 = 30 000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54DD3ED-5597-2ED0-2DA6-B2FEC535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8" y="4197330"/>
            <a:ext cx="15521892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60 000 – 20 000			90 000 – 70 000		</a:t>
            </a:r>
          </a:p>
          <a:p>
            <a:pPr algn="ctr"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100 000 – 40 000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99D12A0A-6F71-2A25-E115-9065E3842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727" y="4191328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40 000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A8EF9BCE-1EFE-DD67-54B1-1EC5B35B1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943" y="4208408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20 000</a:t>
            </a: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id="{E3CB4A66-B882-20B5-4B67-D5C82D8E0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2221" y="4801510"/>
            <a:ext cx="3199797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60 000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C77E2E-AFC7-AFC2-B3CD-918E91B1DA80}"/>
              </a:ext>
            </a:extLst>
          </p:cNvPr>
          <p:cNvSpPr txBox="1"/>
          <p:nvPr/>
        </p:nvSpPr>
        <p:spPr>
          <a:xfrm>
            <a:off x="1276841" y="2291826"/>
            <a:ext cx="8484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3C386D-D3C2-6D26-BF10-898831DC7D4A}"/>
              </a:ext>
            </a:extLst>
          </p:cNvPr>
          <p:cNvSpPr txBox="1"/>
          <p:nvPr/>
        </p:nvSpPr>
        <p:spPr>
          <a:xfrm>
            <a:off x="2245892" y="5541622"/>
            <a:ext cx="12626292" cy="1846659"/>
          </a:xfrm>
          <a:prstGeom prst="rect">
            <a:avLst/>
          </a:prstGeom>
          <a:solidFill>
            <a:srgbClr val="FFCDFF"/>
          </a:solidFill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  38 000 – 4 000 = ?</a:t>
            </a: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38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4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= 34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	 38 000 – 4 000 = 34 000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A53BAE8E-6971-E606-D111-B9776AFE0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10" y="7400504"/>
            <a:ext cx="15521892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57 000 – 3 000				43 000 – 8 000		</a:t>
            </a:r>
          </a:p>
          <a:p>
            <a:pPr algn="ctr"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86 000 – 5 000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5088E8AC-A525-39B2-859D-FDEE0621B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910" y="7417931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54 000</a:t>
            </a: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5FE6AE3B-97AF-41BC-2DEE-45DFB7C43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075" y="7378076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35 000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53877A0B-BD63-EB49-FFD2-4095A7DC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663" y="7985279"/>
            <a:ext cx="3199797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81 000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209C67-F0CF-08D1-87BA-363779C2DB96}"/>
              </a:ext>
            </a:extLst>
          </p:cNvPr>
          <p:cNvSpPr txBox="1"/>
          <p:nvPr/>
        </p:nvSpPr>
        <p:spPr>
          <a:xfrm>
            <a:off x="1313576" y="5371235"/>
            <a:ext cx="8484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80CFAD-8BC4-8789-D427-7E9925AA8582}"/>
              </a:ext>
            </a:extLst>
          </p:cNvPr>
          <p:cNvSpPr/>
          <p:nvPr/>
        </p:nvSpPr>
        <p:spPr>
          <a:xfrm>
            <a:off x="14902353" y="5487565"/>
            <a:ext cx="14488960" cy="179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3C9617-9808-4D1E-4C18-3CA102638549}"/>
              </a:ext>
            </a:extLst>
          </p:cNvPr>
          <p:cNvSpPr/>
          <p:nvPr/>
        </p:nvSpPr>
        <p:spPr>
          <a:xfrm>
            <a:off x="14691519" y="2443897"/>
            <a:ext cx="14488960" cy="179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34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8C020A-0C5F-CB34-7C8F-3FBB8135FAC6}"/>
              </a:ext>
            </a:extLst>
          </p:cNvPr>
          <p:cNvGrpSpPr/>
          <p:nvPr/>
        </p:nvGrpSpPr>
        <p:grpSpPr>
          <a:xfrm>
            <a:off x="594519" y="1672003"/>
            <a:ext cx="4227526" cy="681454"/>
            <a:chOff x="1470819" y="1943100"/>
            <a:chExt cx="422752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CFAF4F-6FAA-B883-C106-5ED40E6895FB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B69C366-1E84-6310-D54B-2F86E22CE88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3B0470-73B1-872F-1434-F17E56AD5F4D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010D44-B98B-0A50-24F6-49F47389AA03}"/>
                </a:ext>
              </a:extLst>
            </p:cNvPr>
            <p:cNvSpPr txBox="1"/>
            <p:nvPr/>
          </p:nvSpPr>
          <p:spPr>
            <a:xfrm>
              <a:off x="2118519" y="1947446"/>
              <a:ext cx="3579826" cy="677108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 Box 29">
            <a:extLst>
              <a:ext uri="{FF2B5EF4-FFF2-40B4-BE49-F238E27FC236}">
                <a16:creationId xmlns:a16="http://schemas.microsoft.com/office/drawing/2014/main" id="{7463BB79-DDFC-8C19-C956-0168DF83B151}"/>
              </a:ext>
            </a:extLst>
          </p:cNvPr>
          <p:cNvSpPr txBox="1"/>
          <p:nvPr/>
        </p:nvSpPr>
        <p:spPr>
          <a:xfrm>
            <a:off x="661609" y="2662603"/>
            <a:ext cx="1503441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latin typeface="Times New Roman" panose="02020603050405020304" pitchFamily="18" charset="0"/>
              </a:rPr>
              <a:t>97 582 – 81 645		56 938 – 9 456		43 572 - 637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B775EF-CD83-CBF0-B4E3-D3D65DF9ABFF}"/>
              </a:ext>
            </a:extLst>
          </p:cNvPr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389BB0-2CB5-E7A3-AAC6-C227E51277E8}"/>
                </a:ext>
              </a:extLst>
            </p:cNvPr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1E66F0-1F65-D35D-AF1D-0A52FE1A278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5F7379-EDF7-6D07-C5CC-ED64511F2FD4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B46639-6442-DE78-545C-C316D5AABAF6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>
            <a:extLst>
              <a:ext uri="{FF2B5EF4-FFF2-40B4-BE49-F238E27FC236}">
                <a16:creationId xmlns:a16="http://schemas.microsoft.com/office/drawing/2014/main" id="{A8FE7E39-710A-0A1A-BD8A-4BB95B255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019" y="979986"/>
            <a:ext cx="861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64: PHÉP TRỪ TRONG PHẠM VI 100 000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FE9750D6-B530-986D-6D43-5534FBE355E4}"/>
              </a:ext>
            </a:extLst>
          </p:cNvPr>
          <p:cNvSpPr txBox="1"/>
          <p:nvPr/>
        </p:nvSpPr>
        <p:spPr>
          <a:xfrm>
            <a:off x="1976923" y="3839310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97 582</a:t>
            </a:r>
          </a:p>
        </p:txBody>
      </p:sp>
      <p:sp>
        <p:nvSpPr>
          <p:cNvPr id="17" name="Text Box 31">
            <a:extLst>
              <a:ext uri="{FF2B5EF4-FFF2-40B4-BE49-F238E27FC236}">
                <a16:creationId xmlns:a16="http://schemas.microsoft.com/office/drawing/2014/main" id="{A215F71B-C045-9478-02FA-55669673166F}"/>
              </a:ext>
            </a:extLst>
          </p:cNvPr>
          <p:cNvSpPr txBox="1"/>
          <p:nvPr/>
        </p:nvSpPr>
        <p:spPr>
          <a:xfrm>
            <a:off x="1976924" y="4572000"/>
            <a:ext cx="1751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81 645</a:t>
            </a:r>
          </a:p>
        </p:txBody>
      </p:sp>
      <p:sp>
        <p:nvSpPr>
          <p:cNvPr id="18" name="Text Box 32">
            <a:extLst>
              <a:ext uri="{FF2B5EF4-FFF2-40B4-BE49-F238E27FC236}">
                <a16:creationId xmlns:a16="http://schemas.microsoft.com/office/drawing/2014/main" id="{84F09195-03CD-0530-04E7-20F7B28C9BDE}"/>
              </a:ext>
            </a:extLst>
          </p:cNvPr>
          <p:cNvSpPr txBox="1"/>
          <p:nvPr/>
        </p:nvSpPr>
        <p:spPr>
          <a:xfrm>
            <a:off x="1595923" y="4220310"/>
            <a:ext cx="6694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FC57930A-920B-923E-BB09-94E20946056F}"/>
              </a:ext>
            </a:extLst>
          </p:cNvPr>
          <p:cNvSpPr/>
          <p:nvPr/>
        </p:nvSpPr>
        <p:spPr>
          <a:xfrm>
            <a:off x="1762158" y="5341470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Text Box 35">
            <a:extLst>
              <a:ext uri="{FF2B5EF4-FFF2-40B4-BE49-F238E27FC236}">
                <a16:creationId xmlns:a16="http://schemas.microsoft.com/office/drawing/2014/main" id="{B83F80CB-9D70-88E0-980C-2F08D1AC1481}"/>
              </a:ext>
            </a:extLst>
          </p:cNvPr>
          <p:cNvSpPr txBox="1"/>
          <p:nvPr/>
        </p:nvSpPr>
        <p:spPr>
          <a:xfrm>
            <a:off x="1981505" y="5374194"/>
            <a:ext cx="18414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15 937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1891711F-6E1B-F6FA-91DD-BEAA718746D7}"/>
              </a:ext>
            </a:extLst>
          </p:cNvPr>
          <p:cNvSpPr txBox="1"/>
          <p:nvPr/>
        </p:nvSpPr>
        <p:spPr>
          <a:xfrm>
            <a:off x="7585946" y="3839310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56 938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76E3073C-ABE7-F4C1-0239-1F2C5EB17B7E}"/>
              </a:ext>
            </a:extLst>
          </p:cNvPr>
          <p:cNvSpPr txBox="1"/>
          <p:nvPr/>
        </p:nvSpPr>
        <p:spPr>
          <a:xfrm>
            <a:off x="7585947" y="4572000"/>
            <a:ext cx="17510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9 456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F78EAE52-1A0D-568E-B46B-380120C0BAAC}"/>
              </a:ext>
            </a:extLst>
          </p:cNvPr>
          <p:cNvSpPr txBox="1"/>
          <p:nvPr/>
        </p:nvSpPr>
        <p:spPr>
          <a:xfrm>
            <a:off x="7204946" y="4220310"/>
            <a:ext cx="6694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4" name="Line 33">
            <a:extLst>
              <a:ext uri="{FF2B5EF4-FFF2-40B4-BE49-F238E27FC236}">
                <a16:creationId xmlns:a16="http://schemas.microsoft.com/office/drawing/2014/main" id="{46FA044F-3A86-FC7C-B1C1-016DFAD317E1}"/>
              </a:ext>
            </a:extLst>
          </p:cNvPr>
          <p:cNvSpPr/>
          <p:nvPr/>
        </p:nvSpPr>
        <p:spPr>
          <a:xfrm>
            <a:off x="7371181" y="5341470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" name="Text Box 35">
            <a:extLst>
              <a:ext uri="{FF2B5EF4-FFF2-40B4-BE49-F238E27FC236}">
                <a16:creationId xmlns:a16="http://schemas.microsoft.com/office/drawing/2014/main" id="{7182EA4A-2E66-FD44-887B-167819B68E69}"/>
              </a:ext>
            </a:extLst>
          </p:cNvPr>
          <p:cNvSpPr txBox="1"/>
          <p:nvPr/>
        </p:nvSpPr>
        <p:spPr>
          <a:xfrm>
            <a:off x="7590528" y="5374194"/>
            <a:ext cx="18414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47 482</a:t>
            </a: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191DD43E-B0FF-FB6C-D25A-1052E0778F64}"/>
              </a:ext>
            </a:extLst>
          </p:cNvPr>
          <p:cNvSpPr txBox="1"/>
          <p:nvPr/>
        </p:nvSpPr>
        <p:spPr>
          <a:xfrm>
            <a:off x="12782697" y="3770373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43 572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5604563A-8F51-B3F9-5C9C-8A6A2CE25930}"/>
              </a:ext>
            </a:extLst>
          </p:cNvPr>
          <p:cNvSpPr txBox="1"/>
          <p:nvPr/>
        </p:nvSpPr>
        <p:spPr>
          <a:xfrm>
            <a:off x="12782698" y="4503063"/>
            <a:ext cx="1751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637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E89C9236-4725-C841-73A1-2D1E7FBC5164}"/>
              </a:ext>
            </a:extLst>
          </p:cNvPr>
          <p:cNvSpPr txBox="1"/>
          <p:nvPr/>
        </p:nvSpPr>
        <p:spPr>
          <a:xfrm>
            <a:off x="12401697" y="4151373"/>
            <a:ext cx="6694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9" name="Line 33">
            <a:extLst>
              <a:ext uri="{FF2B5EF4-FFF2-40B4-BE49-F238E27FC236}">
                <a16:creationId xmlns:a16="http://schemas.microsoft.com/office/drawing/2014/main" id="{8D8B096B-8239-6C71-CDB9-FE1F3ECB27D0}"/>
              </a:ext>
            </a:extLst>
          </p:cNvPr>
          <p:cNvSpPr/>
          <p:nvPr/>
        </p:nvSpPr>
        <p:spPr>
          <a:xfrm>
            <a:off x="12567932" y="5272533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Text Box 35">
            <a:extLst>
              <a:ext uri="{FF2B5EF4-FFF2-40B4-BE49-F238E27FC236}">
                <a16:creationId xmlns:a16="http://schemas.microsoft.com/office/drawing/2014/main" id="{85CDDCA5-6A47-83C9-AC73-0A025B26EE67}"/>
              </a:ext>
            </a:extLst>
          </p:cNvPr>
          <p:cNvSpPr txBox="1"/>
          <p:nvPr/>
        </p:nvSpPr>
        <p:spPr>
          <a:xfrm>
            <a:off x="12787279" y="5305257"/>
            <a:ext cx="18414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42 935</a:t>
            </a:r>
          </a:p>
        </p:txBody>
      </p:sp>
    </p:spTree>
    <p:extLst>
      <p:ext uri="{BB962C8B-B14F-4D97-AF65-F5344CB8AC3E}">
        <p14:creationId xmlns:p14="http://schemas.microsoft.com/office/powerpoint/2010/main" val="3456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CDB305-F810-0C33-C270-4F243CA70EFA}"/>
              </a:ext>
            </a:extLst>
          </p:cNvPr>
          <p:cNvGrpSpPr/>
          <p:nvPr/>
        </p:nvGrpSpPr>
        <p:grpSpPr>
          <a:xfrm>
            <a:off x="117596" y="1637872"/>
            <a:ext cx="14590619" cy="712232"/>
            <a:chOff x="1470819" y="1943100"/>
            <a:chExt cx="14590619" cy="7122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6B8161-B19E-22E9-A0B4-961F6E50D76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940B1C5-CDB5-8EC5-E945-BC61E3C363F0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71F4AF-D49B-B793-37CE-250EB32CC907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1652B6-E660-7C87-98FE-1254EC2B161B}"/>
                </a:ext>
              </a:extLst>
            </p:cNvPr>
            <p:cNvSpPr txBox="1"/>
            <p:nvPr/>
          </p:nvSpPr>
          <p:spPr>
            <a:xfrm>
              <a:off x="2118519" y="1947446"/>
              <a:ext cx="13942919" cy="70788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4000" b="1" i="0" dirty="0">
                  <a:solidFill>
                    <a:srgbClr val="000000"/>
                  </a:solidFill>
                  <a:effectLst/>
                  <a:latin typeface="+mj-lt"/>
                </a:rPr>
                <a:t>Trong hai biểu thức dưới đây, biểu thức nào có giá trị lớn hơn?</a:t>
              </a:r>
              <a:endPara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B7F17-F9B1-BC2D-5F78-42C2E41EACF3}"/>
              </a:ext>
            </a:extLst>
          </p:cNvPr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F5870E-598F-BFA0-6A56-87C5ACE83F63}"/>
                </a:ext>
              </a:extLst>
            </p:cNvPr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0C1A08-ED8D-A17C-7407-F166435F969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5E4321-0FE9-6AA0-C376-6CD9D2C035C2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0896D0-A19A-F55D-2B63-4465727574A1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EA8B4D8F-E984-A209-786B-B23BB616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019" y="979986"/>
            <a:ext cx="861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64: PHÉP TRỪ  TRONG PHẠM VI 100 000</a:t>
            </a:r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57DC66D6-9209-B814-3E9A-E2B39664FFAF}"/>
              </a:ext>
            </a:extLst>
          </p:cNvPr>
          <p:cNvSpPr txBox="1"/>
          <p:nvPr/>
        </p:nvSpPr>
        <p:spPr>
          <a:xfrm>
            <a:off x="10470255" y="2893364"/>
            <a:ext cx="5495332" cy="1754326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a) 70 000 – 9 000 + 6 023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61 000 + 6 023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67 023</a:t>
            </a:r>
          </a:p>
        </p:txBody>
      </p:sp>
      <p:sp>
        <p:nvSpPr>
          <p:cNvPr id="20" name="Text Box 35">
            <a:extLst>
              <a:ext uri="{FF2B5EF4-FFF2-40B4-BE49-F238E27FC236}">
                <a16:creationId xmlns:a16="http://schemas.microsoft.com/office/drawing/2014/main" id="{1AE1729A-DC12-BB69-59E8-60981A68BA84}"/>
              </a:ext>
            </a:extLst>
          </p:cNvPr>
          <p:cNvSpPr txBox="1"/>
          <p:nvPr/>
        </p:nvSpPr>
        <p:spPr>
          <a:xfrm>
            <a:off x="10506635" y="4805363"/>
            <a:ext cx="5495332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b) 93 279 – 3 279 – 20 000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90 000 – 20 000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70 000</a:t>
            </a:r>
          </a:p>
        </p:txBody>
      </p:sp>
      <p:pic>
        <p:nvPicPr>
          <p:cNvPr id="1028" name="Picture 4" descr="Toán lớp 3 trang 73, 74, 75 Bài 64: Phép trừ trong phạm vi 100000 | Kết nối tri thức">
            <a:extLst>
              <a:ext uri="{FF2B5EF4-FFF2-40B4-BE49-F238E27FC236}">
                <a16:creationId xmlns:a16="http://schemas.microsoft.com/office/drawing/2014/main" id="{AFCF6A68-04AA-BC30-BC65-66312D07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4" y="3087397"/>
            <a:ext cx="9879484" cy="511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5">
            <a:extLst>
              <a:ext uri="{FF2B5EF4-FFF2-40B4-BE49-F238E27FC236}">
                <a16:creationId xmlns:a16="http://schemas.microsoft.com/office/drawing/2014/main" id="{EB182459-9F7B-5A90-CAEA-653055BE33F9}"/>
              </a:ext>
            </a:extLst>
          </p:cNvPr>
          <p:cNvSpPr txBox="1"/>
          <p:nvPr/>
        </p:nvSpPr>
        <p:spPr>
          <a:xfrm>
            <a:off x="9659866" y="6727435"/>
            <a:ext cx="6629400" cy="70788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1286642"/>
            <a:ext cx="16302273" cy="1830526"/>
            <a:chOff x="1470819" y="1943100"/>
            <a:chExt cx="16432556" cy="183052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71309" y="2019300"/>
              <a:ext cx="15832066" cy="175432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từ nhà An đến thị xã gồm một đoạn lên dốc và một đoạn xuống dốc.</a:t>
              </a:r>
              <a:endPara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Đoạn đường lên dốc dài 6 700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m, đoạn đường xuống dốc ngắn hơn đoạn đường</a:t>
              </a:r>
              <a:endPara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 dốc là 2 900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m. Hỏi đường từ nhà An đến thị xã dài bao nhiêu mét?</a:t>
              </a:r>
              <a:endPara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AA2B2FB7-2666-FE35-4FF9-0FB83DEE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018" y="856701"/>
            <a:ext cx="861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64: PHÉP TRỪ  TRONG PHẠM VI 100 000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497F45-9706-F8AD-1DF1-F83DF08AA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11926" b="78723"/>
          <a:stretch/>
        </p:blipFill>
        <p:spPr>
          <a:xfrm rot="5400000">
            <a:off x="10226473" y="4297033"/>
            <a:ext cx="2444789" cy="6959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BECE33-3FDB-581D-9CC7-9D300846F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11926" b="78723"/>
          <a:stretch/>
        </p:blipFill>
        <p:spPr>
          <a:xfrm rot="10800000">
            <a:off x="8107861" y="4278327"/>
            <a:ext cx="2441555" cy="6283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2D4097-A826-9403-5622-2DD1B443B861}"/>
              </a:ext>
            </a:extLst>
          </p:cNvPr>
          <p:cNvSpPr txBox="1"/>
          <p:nvPr/>
        </p:nvSpPr>
        <p:spPr>
          <a:xfrm>
            <a:off x="2115711" y="3081938"/>
            <a:ext cx="3912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EAFFF5-FFC7-1D18-14E9-B0627787FE09}"/>
              </a:ext>
            </a:extLst>
          </p:cNvPr>
          <p:cNvSpPr txBox="1"/>
          <p:nvPr/>
        </p:nvSpPr>
        <p:spPr>
          <a:xfrm>
            <a:off x="595729" y="5586576"/>
            <a:ext cx="153392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6 700 – 2 900 = 3 800 (m)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6 700 + 3 800 = 10 500 (m)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10 500 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9CC1D-C468-51FC-32CB-A7CD622096A7}"/>
              </a:ext>
            </a:extLst>
          </p:cNvPr>
          <p:cNvSpPr txBox="1"/>
          <p:nvPr/>
        </p:nvSpPr>
        <p:spPr>
          <a:xfrm>
            <a:off x="1060331" y="3965810"/>
            <a:ext cx="3218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399B02-A92B-3091-C28C-E6BF0118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11926" b="78723"/>
          <a:stretch/>
        </p:blipFill>
        <p:spPr>
          <a:xfrm>
            <a:off x="4644003" y="3823078"/>
            <a:ext cx="6011475" cy="6283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F941D3-87D0-9233-1D77-40AE359729E5}"/>
              </a:ext>
            </a:extLst>
          </p:cNvPr>
          <p:cNvGrpSpPr/>
          <p:nvPr/>
        </p:nvGrpSpPr>
        <p:grpSpPr>
          <a:xfrm>
            <a:off x="4724732" y="4242966"/>
            <a:ext cx="5768636" cy="264927"/>
            <a:chOff x="2956719" y="5780114"/>
            <a:chExt cx="7620000" cy="46828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22BA23-1719-3FBD-9E93-C05EC2686437}"/>
                </a:ext>
              </a:extLst>
            </p:cNvPr>
            <p:cNvCxnSpPr/>
            <p:nvPr/>
          </p:nvCxnSpPr>
          <p:spPr>
            <a:xfrm>
              <a:off x="295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301F93-4ACC-6C6B-E3D1-9CD07FA091AC}"/>
                </a:ext>
              </a:extLst>
            </p:cNvPr>
            <p:cNvCxnSpPr/>
            <p:nvPr/>
          </p:nvCxnSpPr>
          <p:spPr>
            <a:xfrm>
              <a:off x="1057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59220C-6F46-E918-CF3D-4A1F03BD82AE}"/>
                </a:ext>
              </a:extLst>
            </p:cNvPr>
            <p:cNvCxnSpPr>
              <a:cxnSpLocks/>
            </p:cNvCxnSpPr>
            <p:nvPr/>
          </p:nvCxnSpPr>
          <p:spPr>
            <a:xfrm>
              <a:off x="2956719" y="6014257"/>
              <a:ext cx="762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501345-8B54-CF93-4D88-A45ED96D35BB}"/>
              </a:ext>
            </a:extLst>
          </p:cNvPr>
          <p:cNvSpPr txBox="1"/>
          <p:nvPr/>
        </p:nvSpPr>
        <p:spPr>
          <a:xfrm>
            <a:off x="6428392" y="3382127"/>
            <a:ext cx="3109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6 700 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D40F95-F945-B144-97E2-6894E5C0CC22}"/>
              </a:ext>
            </a:extLst>
          </p:cNvPr>
          <p:cNvSpPr txBox="1"/>
          <p:nvPr/>
        </p:nvSpPr>
        <p:spPr>
          <a:xfrm>
            <a:off x="8398056" y="4693183"/>
            <a:ext cx="207965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2 900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F2831E-B2C0-4C66-ACAC-FA1EFAA003C3}"/>
              </a:ext>
            </a:extLst>
          </p:cNvPr>
          <p:cNvSpPr txBox="1"/>
          <p:nvPr/>
        </p:nvSpPr>
        <p:spPr>
          <a:xfrm>
            <a:off x="11931616" y="4242460"/>
            <a:ext cx="10240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  <a:endParaRPr lang="en-US" sz="34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32860A-50A9-8552-DBFE-7374FC6A0B98}"/>
              </a:ext>
            </a:extLst>
          </p:cNvPr>
          <p:cNvCxnSpPr>
            <a:cxnSpLocks/>
          </p:cNvCxnSpPr>
          <p:nvPr/>
        </p:nvCxnSpPr>
        <p:spPr>
          <a:xfrm>
            <a:off x="4724732" y="4451416"/>
            <a:ext cx="0" cy="841460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DF38A9-CD3F-6B6F-F7D8-84E06466B6F1}"/>
              </a:ext>
            </a:extLst>
          </p:cNvPr>
          <p:cNvSpPr txBox="1"/>
          <p:nvPr/>
        </p:nvSpPr>
        <p:spPr>
          <a:xfrm>
            <a:off x="1218683" y="4772370"/>
            <a:ext cx="3452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925326-31B4-9E5E-172E-3C73A3FCF62E}"/>
              </a:ext>
            </a:extLst>
          </p:cNvPr>
          <p:cNvGrpSpPr/>
          <p:nvPr/>
        </p:nvGrpSpPr>
        <p:grpSpPr>
          <a:xfrm>
            <a:off x="4724732" y="5138078"/>
            <a:ext cx="3413584" cy="165470"/>
            <a:chOff x="2956719" y="5780114"/>
            <a:chExt cx="7620000" cy="46828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18FFB4-1508-D192-7003-C795F63EB9C1}"/>
                </a:ext>
              </a:extLst>
            </p:cNvPr>
            <p:cNvCxnSpPr/>
            <p:nvPr/>
          </p:nvCxnSpPr>
          <p:spPr>
            <a:xfrm>
              <a:off x="295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F081D7-B9FB-80F6-5A12-725D5158DD93}"/>
                </a:ext>
              </a:extLst>
            </p:cNvPr>
            <p:cNvCxnSpPr/>
            <p:nvPr/>
          </p:nvCxnSpPr>
          <p:spPr>
            <a:xfrm>
              <a:off x="1057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76A4B78-B21F-ECDE-274D-DE2488AD530B}"/>
                </a:ext>
              </a:extLst>
            </p:cNvPr>
            <p:cNvCxnSpPr>
              <a:cxnSpLocks/>
            </p:cNvCxnSpPr>
            <p:nvPr/>
          </p:nvCxnSpPr>
          <p:spPr>
            <a:xfrm>
              <a:off x="2956719" y="6014257"/>
              <a:ext cx="762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C503BA-4E47-9066-368E-933D1F598247}"/>
              </a:ext>
            </a:extLst>
          </p:cNvPr>
          <p:cNvCxnSpPr>
            <a:cxnSpLocks/>
          </p:cNvCxnSpPr>
          <p:nvPr/>
        </p:nvCxnSpPr>
        <p:spPr>
          <a:xfrm flipH="1">
            <a:off x="8116876" y="4311415"/>
            <a:ext cx="21440" cy="102250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5A6889E-A6F8-95FF-78D2-D724FF206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077" y="3037050"/>
            <a:ext cx="11558336" cy="60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8" grpId="0"/>
      <p:bldP spid="29" grpId="0"/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384</Words>
  <Application>Microsoft Office PowerPoint</Application>
  <PresentationFormat>Custom</PresentationFormat>
  <Paragraphs>92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156</cp:revision>
  <dcterms:created xsi:type="dcterms:W3CDTF">2022-07-10T01:37:20Z</dcterms:created>
  <dcterms:modified xsi:type="dcterms:W3CDTF">2024-03-26T03:31:05Z</dcterms:modified>
</cp:coreProperties>
</file>