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441" r:id="rId2"/>
    <p:sldId id="436" r:id="rId3"/>
    <p:sldId id="408" r:id="rId4"/>
    <p:sldId id="438" r:id="rId5"/>
    <p:sldId id="440" r:id="rId6"/>
    <p:sldId id="340" r:id="rId7"/>
  </p:sldIdLst>
  <p:sldSz cx="16276638" cy="9144000"/>
  <p:notesSz cx="6858000" cy="9144000"/>
  <p:custDataLst>
    <p:tags r:id="rId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3399"/>
    <a:srgbClr val="FF0066"/>
    <a:srgbClr val="FF7C80"/>
    <a:srgbClr val="EDF6F7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65" d="100"/>
          <a:sy n="65" d="100"/>
        </p:scale>
        <p:origin x="437" y="5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6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4.jpg"/><Relationship Id="rId7" Type="http://schemas.openxmlformats.org/officeDocument/2006/relationships/hyperlink" Target="bai%20tap/bai%20tap%204.ppt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bai%20tap/bai%20tap%203.ppt" TargetMode="External"/><Relationship Id="rId11" Type="http://schemas.openxmlformats.org/officeDocument/2006/relationships/image" Target="../media/image8.jpeg"/><Relationship Id="rId5" Type="http://schemas.openxmlformats.org/officeDocument/2006/relationships/hyperlink" Target="bai%20tap/bai%20tap%202.ppt" TargetMode="External"/><Relationship Id="rId10" Type="http://schemas.openxmlformats.org/officeDocument/2006/relationships/image" Target="../media/image7.jpeg"/><Relationship Id="rId4" Type="http://schemas.openxmlformats.org/officeDocument/2006/relationships/hyperlink" Target="bai%20tap/bai%20tap%201.ppt" TargetMode="External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h chị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4"/>
            <a:ext cx="16178213" cy="889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5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33" name="Group 32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Rectangle 95"/>
          <p:cNvSpPr>
            <a:spLocks noChangeArrowheads="1"/>
          </p:cNvSpPr>
          <p:nvPr/>
        </p:nvSpPr>
        <p:spPr bwMode="auto">
          <a:xfrm>
            <a:off x="4279976" y="1258669"/>
            <a:ext cx="75921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</a:t>
            </a:r>
            <a:r>
              <a:rPr lang="en-GB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CHƠI: DU LỊCH ĐẠI DƯƠNG</a:t>
            </a:r>
            <a:endParaRPr lang="en-GB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38" descr="Water droplets"/>
          <p:cNvSpPr txBox="1">
            <a:spLocks noChangeArrowheads="1"/>
          </p:cNvSpPr>
          <p:nvPr/>
        </p:nvSpPr>
        <p:spPr bwMode="auto">
          <a:xfrm>
            <a:off x="11430794" y="7131050"/>
            <a:ext cx="3689350" cy="102235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100" b="1">
              <a:solidFill>
                <a:srgbClr val="000099"/>
              </a:solidFill>
              <a:cs typeface="Arial" charset="0"/>
            </a:endParaRPr>
          </a:p>
          <a:p>
            <a:pPr eaLnBrk="1" hangingPunct="1"/>
            <a:r>
              <a:rPr lang="en-US" altLang="en-US" sz="3500" b="1">
                <a:solidFill>
                  <a:srgbClr val="000099"/>
                </a:solidFill>
                <a:cs typeface="Arial" charset="0"/>
              </a:rPr>
              <a:t>BẮT ĐẦU QUAY</a:t>
            </a:r>
          </a:p>
          <a:p>
            <a:pPr eaLnBrk="1" hangingPunct="1"/>
            <a:endParaRPr lang="en-US" altLang="en-US" sz="1100" b="1">
              <a:solidFill>
                <a:srgbClr val="000099"/>
              </a:solidFill>
              <a:cs typeface="Arial" charset="0"/>
            </a:endParaRPr>
          </a:p>
        </p:txBody>
      </p: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11281569" y="2763838"/>
            <a:ext cx="4019550" cy="4019550"/>
            <a:chOff x="2000250" y="2819400"/>
            <a:chExt cx="4019550" cy="4019550"/>
          </a:xfrm>
          <a:blipFill>
            <a:blip r:embed="rId3"/>
            <a:stretch>
              <a:fillRect/>
            </a:stretch>
          </a:blipFill>
        </p:grpSpPr>
        <p:sp>
          <p:nvSpPr>
            <p:cNvPr id="41" name="Line 37"/>
            <p:cNvSpPr>
              <a:spLocks noChangeShapeType="1"/>
            </p:cNvSpPr>
            <p:nvPr/>
          </p:nvSpPr>
          <p:spPr bwMode="auto">
            <a:xfrm flipV="1">
              <a:off x="4264025" y="3452813"/>
              <a:ext cx="0" cy="1320800"/>
            </a:xfrm>
            <a:prstGeom prst="line">
              <a:avLst/>
            </a:prstGeom>
            <a:grpFill/>
            <a:ln w="76200">
              <a:solidFill>
                <a:srgbClr val="FFC000"/>
              </a:solidFill>
              <a:round/>
              <a:headEnd type="oval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43689" tIns="71844" rIns="143689" bIns="71844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2000250" y="2819400"/>
              <a:ext cx="4019550" cy="4019550"/>
            </a:xfrm>
            <a:prstGeom prst="ellipse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43" name="Straight Connector 42"/>
            <p:cNvCxnSpPr>
              <a:stCxn id="42" idx="2"/>
              <a:endCxn id="42" idx="6"/>
            </p:cNvCxnSpPr>
            <p:nvPr/>
          </p:nvCxnSpPr>
          <p:spPr>
            <a:xfrm>
              <a:off x="2000250" y="4829175"/>
              <a:ext cx="4019550" cy="0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42" idx="0"/>
              <a:endCxn id="42" idx="4"/>
            </p:cNvCxnSpPr>
            <p:nvPr/>
          </p:nvCxnSpPr>
          <p:spPr>
            <a:xfrm>
              <a:off x="4010025" y="2819400"/>
              <a:ext cx="0" cy="4019550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WordArt 78" descr="Water droplets">
              <a:hlinkClick r:id="rId4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 rot="3394478">
              <a:off x="4667251" y="3803992"/>
              <a:ext cx="400050" cy="552450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1" hangingPunct="1">
                <a:defRPr/>
              </a:pPr>
              <a:r>
                <a:rPr lang="en-US" sz="57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46" name="WordArt 79" descr="Water droplets">
              <a:hlinkClick r:id="rId5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 rot="7756668">
              <a:off x="4560287" y="5454649"/>
              <a:ext cx="400050" cy="552450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1" hangingPunct="1">
                <a:defRPr/>
              </a:pPr>
              <a:r>
                <a:rPr lang="en-US" sz="5700" b="1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47" name="WordArt 80" descr="Water droplets">
              <a:hlinkClick r:id="rId6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 rot="-7961444">
              <a:off x="2943093" y="5528323"/>
              <a:ext cx="400050" cy="552450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1" hangingPunct="1">
                <a:defRPr/>
              </a:pPr>
              <a:r>
                <a:rPr lang="en-US" sz="5700" b="1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48" name="WordArt 80" descr="Water droplets">
              <a:hlinkClick r:id="rId7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 rot="-2735004">
              <a:off x="2998058" y="3767938"/>
              <a:ext cx="400050" cy="552450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1" hangingPunct="1">
                <a:defRPr/>
              </a:pPr>
              <a:r>
                <a:rPr lang="en-US" sz="5700" b="1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atin typeface="Arial"/>
                  <a:cs typeface="Arial"/>
                </a:rPr>
                <a:t>4</a:t>
              </a:r>
            </a:p>
          </p:txBody>
        </p:sp>
      </p:grpSp>
      <p:cxnSp>
        <p:nvCxnSpPr>
          <p:cNvPr id="49" name="Straight Arrow Connector 48"/>
          <p:cNvCxnSpPr/>
          <p:nvPr/>
        </p:nvCxnSpPr>
        <p:spPr>
          <a:xfrm flipV="1">
            <a:off x="13291344" y="3505200"/>
            <a:ext cx="0" cy="1268413"/>
          </a:xfrm>
          <a:prstGeom prst="straightConnector1">
            <a:avLst/>
          </a:prstGeom>
          <a:ln w="127000">
            <a:solidFill>
              <a:srgbClr val="FFC000"/>
            </a:solidFill>
            <a:headEnd type="oval"/>
            <a:tailEnd type="stealth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719729" y="6783388"/>
            <a:ext cx="40703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Điền ung hay ưng</a:t>
            </a:r>
          </a:p>
          <a:p>
            <a:pPr algn="ctr"/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s…… s…….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35014" y="7385764"/>
            <a:ext cx="23968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ừng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ững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5736469" y="5821018"/>
            <a:ext cx="4105836" cy="2748011"/>
            <a:chOff x="5480283" y="5890340"/>
            <a:chExt cx="4105836" cy="2748011"/>
          </a:xfrm>
        </p:grpSpPr>
        <p:pic>
          <p:nvPicPr>
            <p:cNvPr id="60" name="Picture 8" descr="Cá chuồn bay là gì? Đặc điểm, thành phần dinh dưỡng và nơi mua cá chuồn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85" r="4884"/>
            <a:stretch/>
          </p:blipFill>
          <p:spPr bwMode="auto">
            <a:xfrm>
              <a:off x="5500482" y="5890340"/>
              <a:ext cx="4085637" cy="2748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TextBox 60"/>
            <p:cNvSpPr txBox="1"/>
            <p:nvPr/>
          </p:nvSpPr>
          <p:spPr>
            <a:xfrm>
              <a:off x="5480283" y="7530355"/>
              <a:ext cx="655949" cy="110799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6600" b="1" smtClean="0">
                  <a:solidFill>
                    <a:srgbClr val="FF0000"/>
                  </a:solidFill>
                </a:rPr>
                <a:t>4</a:t>
              </a:r>
              <a:endParaRPr lang="en-US" sz="6600" b="1">
                <a:solidFill>
                  <a:srgbClr val="FF0000"/>
                </a:solidFill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147364" y="6602625"/>
            <a:ext cx="30219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Điền ? hay ~</a:t>
            </a:r>
          </a:p>
          <a:p>
            <a:pPr algn="ctr"/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yên tinh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16504" y="6917287"/>
            <a:ext cx="450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endParaRPr lang="en-US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823119" y="5890340"/>
            <a:ext cx="4085637" cy="2737378"/>
            <a:chOff x="823119" y="5890340"/>
            <a:chExt cx="4085637" cy="2737378"/>
          </a:xfrm>
        </p:grpSpPr>
        <p:pic>
          <p:nvPicPr>
            <p:cNvPr id="57" name="Picture 4" descr="Những điều chưa biết về sứa - VnExpress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119" y="5890340"/>
              <a:ext cx="4085637" cy="2737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/>
            <p:cNvSpPr txBox="1"/>
            <p:nvPr/>
          </p:nvSpPr>
          <p:spPr>
            <a:xfrm>
              <a:off x="4222486" y="7504482"/>
              <a:ext cx="655949" cy="110799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6600" b="1" smtClean="0">
                  <a:solidFill>
                    <a:srgbClr val="FF0000"/>
                  </a:solidFill>
                </a:rPr>
                <a:t>3</a:t>
              </a:r>
              <a:endParaRPr lang="en-US" sz="6600" b="1">
                <a:solidFill>
                  <a:srgbClr val="FF0000"/>
                </a:solidFill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6412617" y="3043834"/>
            <a:ext cx="28216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Điền l hay n</a:t>
            </a:r>
          </a:p>
          <a:p>
            <a:pPr algn="ctr"/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im ….ặng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800199" y="3653910"/>
            <a:ext cx="327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5756668" y="2275885"/>
            <a:ext cx="4085637" cy="2748011"/>
            <a:chOff x="5517222" y="2275885"/>
            <a:chExt cx="4085637" cy="2748011"/>
          </a:xfrm>
        </p:grpSpPr>
        <p:pic>
          <p:nvPicPr>
            <p:cNvPr id="54" name="Picture 6" descr="Cá heo có thật thông minh đến mức biết cứu người không?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7222" y="2275885"/>
              <a:ext cx="4085637" cy="2748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5517222" y="3888913"/>
              <a:ext cx="655949" cy="110799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6600" b="1" smtClean="0">
                  <a:solidFill>
                    <a:srgbClr val="FF0000"/>
                  </a:solidFill>
                </a:rPr>
                <a:t>2</a:t>
              </a:r>
              <a:endParaRPr lang="en-US" sz="6600" b="1">
                <a:solidFill>
                  <a:srgbClr val="FF0000"/>
                </a:solidFill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1382709" y="3025794"/>
            <a:ext cx="28972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Điền r hay d</a:t>
            </a:r>
          </a:p>
          <a:p>
            <a:pPr algn="ctr"/>
            <a:r>
              <a:rPr lang="en-US" sz="4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Vàng ….ực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126295" y="3641347"/>
            <a:ext cx="412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endParaRPr lang="en-US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823119" y="2275885"/>
            <a:ext cx="4085637" cy="2748011"/>
            <a:chOff x="823119" y="2275885"/>
            <a:chExt cx="4085637" cy="2748011"/>
          </a:xfrm>
        </p:grpSpPr>
        <p:pic>
          <p:nvPicPr>
            <p:cNvPr id="51" name="Picture 2" descr="Cá Ngựa: Đặc Điểm, Công Dụng, Cách Dùng &amp;amp; Giá Bán 202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119" y="2275885"/>
              <a:ext cx="4085637" cy="2748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4252807" y="3915900"/>
              <a:ext cx="655949" cy="110799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6600" b="1" smtClean="0">
                  <a:solidFill>
                    <a:srgbClr val="FF0000"/>
                  </a:solidFill>
                </a:rPr>
                <a:t>1</a:t>
              </a:r>
              <a:endParaRPr lang="en-US" sz="6600" b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91197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400000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600000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4200000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800000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35" grpId="0"/>
      <p:bldP spid="39" grpId="0"/>
      <p:bldP spid="65" grpId="0"/>
      <p:bldP spid="6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508919" y="1905000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Luyện tập.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508919" y="2590800"/>
            <a:ext cx="139662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 trong các câu in đậm những từ ngữ có nghĩa giống nhau</a:t>
            </a:r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Rừng cây im lặng quá. </a:t>
            </a:r>
            <a:r>
              <a:rPr lang="nl-NL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 tiếng lá rơi lúc này cũng có thể khiến người ta giật mình. Gió bắt đầu thổi rào rào.</a:t>
            </a:r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Phút yên tĩnh của rừng ban mai dần biến đi. </a:t>
            </a:r>
            <a:r>
              <a:rPr lang="nl-NL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Nắng bốc hương hoa tràm thơm ngây ngất. Gió đưa mùi hương ngọt lan xa, phảng phất khắp rừng.</a:t>
            </a:r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Thoắt cái, có một khoảng rừng nguyên sơ đã trở về lại vẻ tĩnh lặng.</a:t>
            </a:r>
            <a:endParaRPr lang="nl-NL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95"/>
          <p:cNvSpPr>
            <a:spLocks noChangeArrowheads="1"/>
          </p:cNvSpPr>
          <p:nvPr/>
        </p:nvSpPr>
        <p:spPr bwMode="auto">
          <a:xfrm>
            <a:off x="5579216" y="1258669"/>
            <a:ext cx="4993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18: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(T3)</a:t>
            </a:r>
            <a:endParaRPr lang="en-GB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28119" y="6816239"/>
            <a:ext cx="11810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40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40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40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0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40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lặng</a:t>
            </a:r>
            <a:endParaRPr lang="en-US" sz="40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508919" y="1481316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Luyện tập.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508919" y="2167116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78598" y="4254996"/>
            <a:ext cx="1396628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c, </a:t>
            </a:r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95"/>
          <p:cNvSpPr>
            <a:spLocks noChangeArrowheads="1"/>
          </p:cNvSpPr>
          <p:nvPr/>
        </p:nvSpPr>
        <p:spPr bwMode="auto">
          <a:xfrm>
            <a:off x="5579216" y="1249680"/>
            <a:ext cx="4993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18: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(T3)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204119" y="3104134"/>
            <a:ext cx="2253964" cy="54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604419" y="3104134"/>
            <a:ext cx="1943100" cy="54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99919" y="3091128"/>
            <a:ext cx="2133600" cy="54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/>
          <p:nvPr/>
        </p:nvPicPr>
        <p:blipFill>
          <a:blip r:embed="rId2"/>
          <a:stretch>
            <a:fillRect/>
          </a:stretch>
        </p:blipFill>
        <p:spPr>
          <a:xfrm>
            <a:off x="8492061" y="3048000"/>
            <a:ext cx="6275659" cy="24384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204119" y="7010400"/>
            <a:ext cx="146303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chịu khó-chăm chỉ;vàng rực-vàng ruộm;hùng vĩ- sừng sững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0053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  <p:bldP spid="26" grpId="0" animBg="1"/>
      <p:bldP spid="27" grpId="0" animBg="1"/>
      <p:bldP spid="28" grpId="0" animBg="1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508919" y="2167116"/>
            <a:ext cx="14249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78597" y="2962632"/>
            <a:ext cx="1496552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78597" y="3886200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3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vẫy</a:t>
            </a:r>
            <a:r>
              <a:rPr lang="en-US" sz="3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3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sz="3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8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en-US" sz="38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95"/>
          <p:cNvSpPr>
            <a:spLocks noChangeArrowheads="1"/>
          </p:cNvSpPr>
          <p:nvPr/>
        </p:nvSpPr>
        <p:spPr bwMode="auto">
          <a:xfrm>
            <a:off x="5579216" y="1249680"/>
            <a:ext cx="4993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18: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(T3)</a:t>
            </a:r>
          </a:p>
        </p:txBody>
      </p:sp>
    </p:spTree>
    <p:extLst>
      <p:ext uri="{BB962C8B-B14F-4D97-AF65-F5344CB8AC3E}">
        <p14:creationId xmlns:p14="http://schemas.microsoft.com/office/powerpoint/2010/main" val="18415944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9567</TotalTime>
  <Words>301</Words>
  <Application>Microsoft Office PowerPoint</Application>
  <PresentationFormat>Custom</PresentationFormat>
  <Paragraphs>56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1060</cp:revision>
  <dcterms:created xsi:type="dcterms:W3CDTF">2008-09-09T22:52:10Z</dcterms:created>
  <dcterms:modified xsi:type="dcterms:W3CDTF">2024-03-24T08:57:39Z</dcterms:modified>
</cp:coreProperties>
</file>