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48" r:id="rId3"/>
    <p:sldId id="329" r:id="rId4"/>
    <p:sldId id="330" r:id="rId5"/>
    <p:sldId id="347" r:id="rId6"/>
    <p:sldId id="332" r:id="rId7"/>
    <p:sldId id="333" r:id="rId8"/>
    <p:sldId id="334" r:id="rId9"/>
    <p:sldId id="349" r:id="rId10"/>
    <p:sldId id="351" r:id="rId11"/>
    <p:sldId id="258" r:id="rId12"/>
    <p:sldId id="259" r:id="rId13"/>
    <p:sldId id="260" r:id="rId14"/>
    <p:sldId id="341" r:id="rId15"/>
    <p:sldId id="346" r:id="rId16"/>
    <p:sldId id="342" r:id="rId17"/>
    <p:sldId id="358" r:id="rId1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55" d="100"/>
          <a:sy n="55" d="100"/>
        </p:scale>
        <p:origin x="642" y="72"/>
      </p:cViewPr>
      <p:guideLst>
        <p:guide orient="horz" pos="283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5300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27033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8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9.wdp"/><Relationship Id="rId12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microsoft.com/office/2007/relationships/hdphoto" Target="../media/hdphoto18.wdp"/><Relationship Id="rId5" Type="http://schemas.openxmlformats.org/officeDocument/2006/relationships/slide" Target="slide3.xml"/><Relationship Id="rId15" Type="http://schemas.microsoft.com/office/2007/relationships/hdphoto" Target="../media/hdphoto20.wdp"/><Relationship Id="rId10" Type="http://schemas.openxmlformats.org/officeDocument/2006/relationships/image" Target="../media/image39.png"/><Relationship Id="rId4" Type="http://schemas.openxmlformats.org/officeDocument/2006/relationships/image" Target="../media/image41.png"/><Relationship Id="rId9" Type="http://schemas.openxmlformats.org/officeDocument/2006/relationships/slide" Target="slide17.xml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microsoft.com/office/2007/relationships/hdphoto" Target="../media/hdphoto2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jpeg"/><Relationship Id="rId11" Type="http://schemas.openxmlformats.org/officeDocument/2006/relationships/image" Target="../media/image47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microsoft.com/office/2007/relationships/hdphoto" Target="../media/hdphoto22.wdp"/><Relationship Id="rId4" Type="http://schemas.openxmlformats.org/officeDocument/2006/relationships/audio" Target="../media/audio1.wav"/><Relationship Id="rId9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slide" Target="slide9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microsoft.com/office/2007/relationships/hdphoto" Target="../media/hdphoto7.wdp"/><Relationship Id="rId21" Type="http://schemas.openxmlformats.org/officeDocument/2006/relationships/image" Target="../media/image30.png"/><Relationship Id="rId7" Type="http://schemas.microsoft.com/office/2007/relationships/hdphoto" Target="../media/hdphoto9.wdp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slide" Target="slide9.xml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24" Type="http://schemas.microsoft.com/office/2007/relationships/hdphoto" Target="../media/hdphoto14.wdp"/><Relationship Id="rId5" Type="http://schemas.microsoft.com/office/2007/relationships/hdphoto" Target="../media/hdphoto8.wdp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28" Type="http://schemas.microsoft.com/office/2007/relationships/hdphoto" Target="../media/hdphoto15.wdp"/><Relationship Id="rId10" Type="http://schemas.openxmlformats.org/officeDocument/2006/relationships/slide" Target="slide6.xml"/><Relationship Id="rId19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microsoft.com/office/2007/relationships/hdphoto" Target="../media/hdphoto10.wdp"/><Relationship Id="rId14" Type="http://schemas.openxmlformats.org/officeDocument/2006/relationships/slide" Target="slide7.xml"/><Relationship Id="rId22" Type="http://schemas.microsoft.com/office/2007/relationships/hdphoto" Target="../media/hdphoto13.wdp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28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 V : Phùng Thúy Mai </a:t>
            </a:r>
          </a:p>
          <a:p>
            <a:pPr marL="457200" indent="-457200" algn="ctr">
              <a:lnSpc>
                <a:spcPct val="120000"/>
              </a:lnSpc>
            </a:pP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24: GẤP MỘT SỐ LÊN MỘT SỐ LẦN (T1) 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85131" y="1951833"/>
            <a:ext cx="15348969" cy="14056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267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 có 6 quả táo. Số táo của Mai gấp 4 lần số táo của Việt. Hỏi Mai có bao nhiêu quả táo?</a:t>
            </a:r>
            <a:endParaRPr lang="en-US" sz="42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249005" y="3957935"/>
            <a:ext cx="950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Việt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4200792" y="3310727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>
                  <a:solidFill>
                    <a:prstClr val="black"/>
                  </a:solidFill>
                  <a:latin typeface="Times New Roman" pitchFamily="18" charset="0"/>
                </a:rPr>
                <a:t>6 quả</a:t>
              </a:r>
              <a:endParaRPr lang="en-US" sz="3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3270141" y="5024735"/>
            <a:ext cx="11185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Mai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914809" y="3743800"/>
            <a:ext cx="2493367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</a:rPr>
              <a:t>Tóm</a:t>
            </a:r>
            <a:r>
              <a:rPr lang="en-US" sz="4267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</a:rPr>
              <a:t>tắt</a:t>
            </a:r>
            <a:endParaRPr lang="en-US" sz="4267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4175919" y="4932142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5740368" y="4915208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7277344" y="4932142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6991920" y="2531385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1678141" y="4777781"/>
            <a:ext cx="3924023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6 </a:t>
            </a:r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 4 = 24 (quả)</a:t>
            </a:r>
            <a:endParaRPr lang="en-US" sz="42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1042386" y="3994930"/>
            <a:ext cx="52832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Mai có số quả táo là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12225500" y="5500365"/>
            <a:ext cx="3674009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u="sng" dirty="0">
                <a:solidFill>
                  <a:prstClr val="black"/>
                </a:solidFill>
                <a:latin typeface="Times New Roman" pitchFamily="18" charset="0"/>
              </a:rPr>
              <a:t>Đáp số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: 24 quả</a:t>
            </a:r>
            <a:endParaRPr lang="en-US" sz="42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2611197" y="3138733"/>
            <a:ext cx="23368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u="sng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4267" b="1" u="sng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267" b="1" u="sng" dirty="0" err="1">
                <a:solidFill>
                  <a:srgbClr val="0070C0"/>
                </a:solidFill>
                <a:latin typeface="Times New Roman" pitchFamily="18" charset="0"/>
              </a:rPr>
              <a:t>giải</a:t>
            </a:r>
            <a:endParaRPr lang="en-US" sz="4267" b="1" u="sng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796032" y="2664623"/>
            <a:ext cx="2539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>
            <a:off x="10638103" y="2664623"/>
            <a:ext cx="4663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317762" y="3282751"/>
            <a:ext cx="5448957" cy="53853"/>
            <a:chOff x="-1435704" y="3717948"/>
            <a:chExt cx="2889066" cy="72237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-1418046" y="3717948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-1435704" y="3790185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4870899" y="6969193"/>
            <a:ext cx="9430439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Muốn gấp một số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lần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, ta lấy số đó nhân với số lần.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595376" y="7564478"/>
            <a:ext cx="1625600" cy="4815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F07BAE6-9603-6CED-B076-5DB43CDCF3ED}"/>
              </a:ext>
            </a:extLst>
          </p:cNvPr>
          <p:cNvSpPr txBox="1"/>
          <p:nvPr/>
        </p:nvSpPr>
        <p:spPr>
          <a:xfrm>
            <a:off x="442119" y="1371600"/>
            <a:ext cx="23903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grpSp>
        <p:nvGrpSpPr>
          <p:cNvPr id="105" name="Group 6">
            <a:extLst>
              <a:ext uri="{FF2B5EF4-FFF2-40B4-BE49-F238E27FC236}">
                <a16:creationId xmlns:a16="http://schemas.microsoft.com/office/drawing/2014/main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8824119" y="4890390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:a16="http://schemas.microsoft.com/office/drawing/2014/main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:a16="http://schemas.microsoft.com/office/drawing/2014/main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:a16="http://schemas.microsoft.com/office/drawing/2014/main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:a16="http://schemas.microsoft.com/office/drawing/2014/main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64B523-5BAB-75E6-CA0B-B9A9B51C7CFE}"/>
              </a:ext>
            </a:extLst>
          </p:cNvPr>
          <p:cNvCxnSpPr>
            <a:cxnSpLocks/>
          </p:cNvCxnSpPr>
          <p:nvPr/>
        </p:nvCxnSpPr>
        <p:spPr>
          <a:xfrm flipV="1">
            <a:off x="5699919" y="4417744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4163409" y="4360594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:a16="http://schemas.microsoft.com/office/drawing/2014/main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519" y="5664200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</a:rPr>
              <a:t>? quả</a:t>
            </a:r>
            <a:endParaRPr lang="en-US" sz="32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9" grpId="0"/>
    </p:bldLst>
  </p:timing>
  <p:extLst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3573472" cy="992290"/>
            <a:chOff x="4539228" y="172432"/>
            <a:chExt cx="3513177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2665028" cy="992290"/>
              <a:chOff x="4539228" y="172432"/>
              <a:chExt cx="2665028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816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118519" y="1756946"/>
            <a:ext cx="23631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968247E2-6322-8792-3996-560610724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73678"/>
              </p:ext>
            </p:extLst>
          </p:nvPr>
        </p:nvGraphicFramePr>
        <p:xfrm>
          <a:off x="2080156" y="3276600"/>
          <a:ext cx="13106400" cy="2103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0124">
                  <a:extLst>
                    <a:ext uri="{9D8B030D-6E8A-4147-A177-3AD203B41FA5}">
                      <a16:colId xmlns:a16="http://schemas.microsoft.com/office/drawing/2014/main" val="2323258223"/>
                    </a:ext>
                  </a:extLst>
                </a:gridCol>
                <a:gridCol w="1457076">
                  <a:extLst>
                    <a:ext uri="{9D8B030D-6E8A-4147-A177-3AD203B41FA5}">
                      <a16:colId xmlns:a16="http://schemas.microsoft.com/office/drawing/2014/main" val="1789031454"/>
                    </a:ext>
                  </a:extLst>
                </a:gridCol>
                <a:gridCol w="1034517">
                  <a:extLst>
                    <a:ext uri="{9D8B030D-6E8A-4147-A177-3AD203B41FA5}">
                      <a16:colId xmlns:a16="http://schemas.microsoft.com/office/drawing/2014/main" val="3809786967"/>
                    </a:ext>
                  </a:extLst>
                </a:gridCol>
                <a:gridCol w="1380563">
                  <a:extLst>
                    <a:ext uri="{9D8B030D-6E8A-4147-A177-3AD203B41FA5}">
                      <a16:colId xmlns:a16="http://schemas.microsoft.com/office/drawing/2014/main" val="3579474196"/>
                    </a:ext>
                  </a:extLst>
                </a:gridCol>
                <a:gridCol w="1380563">
                  <a:extLst>
                    <a:ext uri="{9D8B030D-6E8A-4147-A177-3AD203B41FA5}">
                      <a16:colId xmlns:a16="http://schemas.microsoft.com/office/drawing/2014/main" val="1082740501"/>
                    </a:ext>
                  </a:extLst>
                </a:gridCol>
                <a:gridCol w="1233557">
                  <a:extLst>
                    <a:ext uri="{9D8B030D-6E8A-4147-A177-3AD203B41FA5}">
                      <a16:colId xmlns:a16="http://schemas.microsoft.com/office/drawing/2014/main" val="2068357060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034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 vào số đã cho 8 đơn vị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499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 8 lần 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328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5B00C61-6FB2-AA22-CEF7-AB326FF9415E}"/>
              </a:ext>
            </a:extLst>
          </p:cNvPr>
          <p:cNvSpPr txBox="1"/>
          <p:nvPr/>
        </p:nvSpPr>
        <p:spPr>
          <a:xfrm>
            <a:off x="2095237" y="2483019"/>
            <a:ext cx="24176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1: Số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F1E3C-9395-25C6-ED86-56D27D24DC29}"/>
              </a:ext>
            </a:extLst>
          </p:cNvPr>
          <p:cNvSpPr txBox="1"/>
          <p:nvPr/>
        </p:nvSpPr>
        <p:spPr>
          <a:xfrm>
            <a:off x="141160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249052-B57A-7906-980C-51906917E65B}"/>
              </a:ext>
            </a:extLst>
          </p:cNvPr>
          <p:cNvSpPr txBox="1"/>
          <p:nvPr/>
        </p:nvSpPr>
        <p:spPr>
          <a:xfrm>
            <a:off x="11410318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5CF037-57E3-72EE-8962-FAD41F97F83D}"/>
              </a:ext>
            </a:extLst>
          </p:cNvPr>
          <p:cNvSpPr txBox="1"/>
          <p:nvPr/>
        </p:nvSpPr>
        <p:spPr>
          <a:xfrm>
            <a:off x="12710319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83106A-95AE-0561-62D3-A672C48DECC6}"/>
              </a:ext>
            </a:extLst>
          </p:cNvPr>
          <p:cNvSpPr txBox="1"/>
          <p:nvPr/>
        </p:nvSpPr>
        <p:spPr>
          <a:xfrm>
            <a:off x="10119519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2A71A5-FB44-2157-870B-00EB43426B8F}"/>
              </a:ext>
            </a:extLst>
          </p:cNvPr>
          <p:cNvSpPr txBox="1"/>
          <p:nvPr/>
        </p:nvSpPr>
        <p:spPr>
          <a:xfrm>
            <a:off x="11329334" y="473681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5B2032-6C40-F2B7-29F9-EECBB8B0022F}"/>
              </a:ext>
            </a:extLst>
          </p:cNvPr>
          <p:cNvSpPr txBox="1"/>
          <p:nvPr/>
        </p:nvSpPr>
        <p:spPr>
          <a:xfrm>
            <a:off x="12744450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1134B0-0F24-6766-8EF7-4A939F834F04}"/>
              </a:ext>
            </a:extLst>
          </p:cNvPr>
          <p:cNvSpPr txBox="1"/>
          <p:nvPr/>
        </p:nvSpPr>
        <p:spPr>
          <a:xfrm>
            <a:off x="13984685" y="4648199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F72AC4-E77A-3768-9ED2-0859D7475E02}"/>
              </a:ext>
            </a:extLst>
          </p:cNvPr>
          <p:cNvSpPr txBox="1"/>
          <p:nvPr/>
        </p:nvSpPr>
        <p:spPr>
          <a:xfrm>
            <a:off x="10119519" y="398722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5AF915-19E7-A788-9D20-3B9022C4C424}"/>
              </a:ext>
            </a:extLst>
          </p:cNvPr>
          <p:cNvSpPr txBox="1"/>
          <p:nvPr/>
        </p:nvSpPr>
        <p:spPr>
          <a:xfrm>
            <a:off x="10119519" y="398722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6232B8-7B88-F319-634E-05D9D2B1FE66}"/>
              </a:ext>
            </a:extLst>
          </p:cNvPr>
          <p:cNvSpPr txBox="1"/>
          <p:nvPr/>
        </p:nvSpPr>
        <p:spPr>
          <a:xfrm>
            <a:off x="114490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F549C0-9EE2-A283-7891-C2A151C7C00D}"/>
              </a:ext>
            </a:extLst>
          </p:cNvPr>
          <p:cNvSpPr txBox="1"/>
          <p:nvPr/>
        </p:nvSpPr>
        <p:spPr>
          <a:xfrm>
            <a:off x="11474777" y="472503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24130A-6BDA-0B42-0CB8-FC0D62493E59}"/>
              </a:ext>
            </a:extLst>
          </p:cNvPr>
          <p:cNvSpPr txBox="1"/>
          <p:nvPr/>
        </p:nvSpPr>
        <p:spPr>
          <a:xfrm>
            <a:off x="10226144" y="4673024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29F375-D5C9-E83B-90DE-C9686DF0193B}"/>
              </a:ext>
            </a:extLst>
          </p:cNvPr>
          <p:cNvSpPr txBox="1"/>
          <p:nvPr/>
        </p:nvSpPr>
        <p:spPr>
          <a:xfrm>
            <a:off x="128206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D39C15-E02A-9C88-8DA7-2E9A7FA4AA90}"/>
              </a:ext>
            </a:extLst>
          </p:cNvPr>
          <p:cNvSpPr txBox="1"/>
          <p:nvPr/>
        </p:nvSpPr>
        <p:spPr>
          <a:xfrm>
            <a:off x="12862719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B52BAE-56CB-0615-2626-3FC76910D50A}"/>
              </a:ext>
            </a:extLst>
          </p:cNvPr>
          <p:cNvSpPr txBox="1"/>
          <p:nvPr/>
        </p:nvSpPr>
        <p:spPr>
          <a:xfrm>
            <a:off x="14211168" y="3962399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A9F6BB-989B-FB66-5A15-148404E08AEE}"/>
              </a:ext>
            </a:extLst>
          </p:cNvPr>
          <p:cNvSpPr txBox="1"/>
          <p:nvPr/>
        </p:nvSpPr>
        <p:spPr>
          <a:xfrm>
            <a:off x="14101140" y="468281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44E3C4-CFDB-EEB9-E65C-B79D51D33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53" y="2353508"/>
            <a:ext cx="11887200" cy="6140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489872" y="3225225"/>
            <a:ext cx="601447" cy="584775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3200"/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510082" y="5130225"/>
            <a:ext cx="80983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89872" y="7416225"/>
            <a:ext cx="6014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FF035-5A85-E829-1A7F-00E75AE9E29E}"/>
              </a:ext>
            </a:extLst>
          </p:cNvPr>
          <p:cNvSpPr txBox="1"/>
          <p:nvPr/>
        </p:nvSpPr>
        <p:spPr>
          <a:xfrm>
            <a:off x="1585119" y="1676400"/>
            <a:ext cx="24176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 Số ?</a:t>
            </a: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667A4A29-3174-8178-82BB-19BFAEB8DD0F}"/>
              </a:ext>
            </a:extLst>
          </p:cNvPr>
          <p:cNvSpPr txBox="1"/>
          <p:nvPr/>
        </p:nvSpPr>
        <p:spPr>
          <a:xfrm>
            <a:off x="1585119" y="1676400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3: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ACA9FFC9-913C-EA6D-88C9-4FEFCE36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119" y="2438400"/>
            <a:ext cx="13716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tuổi,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40D6ED67-3333-3A9F-31DC-26B04CC94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891" y="3884223"/>
            <a:ext cx="22306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0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607C8615-42B5-00D4-C831-BECE145D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975" y="5562061"/>
            <a:ext cx="1274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Con</a:t>
            </a:r>
            <a:r>
              <a:rPr lang="en-US" sz="3200" b="1" kern="1200">
                <a:solidFill>
                  <a:prstClr val="black"/>
                </a:solidFill>
                <a:latin typeface="Calibri"/>
              </a:rPr>
              <a:t>:</a:t>
            </a:r>
            <a:endParaRPr lang="en-US" sz="32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id="{2F3509E0-D3E7-93D9-6AC9-185C62D0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435" y="5039944"/>
            <a:ext cx="1630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800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CCBDFAD3-25D5-B27F-C043-473A0174E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975" y="6242642"/>
            <a:ext cx="1062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Bố</a:t>
            </a:r>
            <a:r>
              <a:rPr lang="en-US" sz="3200" b="1" kern="1200">
                <a:solidFill>
                  <a:prstClr val="black"/>
                </a:solidFill>
                <a:latin typeface="Calibri"/>
              </a:rPr>
              <a:t>:</a:t>
            </a:r>
            <a:endParaRPr lang="en-US" sz="32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43">
            <a:extLst>
              <a:ext uri="{FF2B5EF4-FFF2-40B4-BE49-F238E27FC236}">
                <a16:creationId xmlns:a16="http://schemas.microsoft.com/office/drawing/2014/main" id="{028EB05A-A9D3-BD06-89DA-5C8E7753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719" y="4922635"/>
            <a:ext cx="720934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 năm 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36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(tuổi)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u="sng" kern="1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u="sng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36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21">
            <a:extLst>
              <a:ext uri="{FF2B5EF4-FFF2-40B4-BE49-F238E27FC236}">
                <a16:creationId xmlns:a16="http://schemas.microsoft.com/office/drawing/2014/main" id="{FABF3B44-4FF9-0B86-95AE-4A6C7469E376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764584" y="4672812"/>
            <a:ext cx="514349" cy="443199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CA8D24A7-8F64-4838-7886-EA4FD935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169" y="7111425"/>
            <a:ext cx="1318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CDFF99-91E9-1B9F-E158-751D2140B071}"/>
              </a:ext>
            </a:extLst>
          </p:cNvPr>
          <p:cNvGrpSpPr/>
          <p:nvPr/>
        </p:nvGrpSpPr>
        <p:grpSpPr>
          <a:xfrm>
            <a:off x="2795168" y="5752113"/>
            <a:ext cx="1107692" cy="251742"/>
            <a:chOff x="-2218278" y="1281734"/>
            <a:chExt cx="794607" cy="25174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3BDE879-FFAB-1BFA-ACE8-3E95827C7441}"/>
                </a:ext>
              </a:extLst>
            </p:cNvPr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C817C52-6E78-83B7-8E25-0D27892F1D57}"/>
                </a:ext>
              </a:extLst>
            </p:cNvPr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508F810-492F-04D5-1F9A-4A86BA568005}"/>
                </a:ext>
              </a:extLst>
            </p:cNvPr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791929" y="6414448"/>
            <a:ext cx="4436786" cy="258316"/>
            <a:chOff x="2791929" y="5916117"/>
            <a:chExt cx="4436786" cy="25831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9B1976-1B90-CC9B-8141-610AC901AB8B}"/>
                </a:ext>
              </a:extLst>
            </p:cNvPr>
            <p:cNvCxnSpPr/>
            <p:nvPr/>
          </p:nvCxnSpPr>
          <p:spPr>
            <a:xfrm>
              <a:off x="61571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FA555AF-A5C5-D8A1-809C-7659451BC2D6}"/>
                </a:ext>
              </a:extLst>
            </p:cNvPr>
            <p:cNvCxnSpPr/>
            <p:nvPr/>
          </p:nvCxnSpPr>
          <p:spPr>
            <a:xfrm>
              <a:off x="72239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E12986-EC8C-59C9-D717-DAFF7DE586F7}"/>
                </a:ext>
              </a:extLst>
            </p:cNvPr>
            <p:cNvGrpSpPr/>
            <p:nvPr/>
          </p:nvGrpSpPr>
          <p:grpSpPr>
            <a:xfrm>
              <a:off x="2791929" y="5916117"/>
              <a:ext cx="4436786" cy="251742"/>
              <a:chOff x="2791929" y="5916117"/>
              <a:chExt cx="4436786" cy="25174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032015E-BFE4-F584-0CD9-E90741375BDE}"/>
                  </a:ext>
                </a:extLst>
              </p:cNvPr>
              <p:cNvCxnSpPr/>
              <p:nvPr/>
            </p:nvCxnSpPr>
            <p:spPr>
              <a:xfrm>
                <a:off x="5049427" y="6039678"/>
                <a:ext cx="11076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B85F4D2-41E5-F99B-E263-108C1CC312B5}"/>
                  </a:ext>
                </a:extLst>
              </p:cNvPr>
              <p:cNvGrpSpPr/>
              <p:nvPr/>
            </p:nvGrpSpPr>
            <p:grpSpPr>
              <a:xfrm>
                <a:off x="2791929" y="5916117"/>
                <a:ext cx="1107692" cy="251742"/>
                <a:chOff x="-2218278" y="1281734"/>
                <a:chExt cx="794607" cy="251742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83B1E88-52F0-F64A-2058-FF695E589C39}"/>
                    </a:ext>
                  </a:extLst>
                </p:cNvPr>
                <p:cNvCxnSpPr/>
                <p:nvPr/>
              </p:nvCxnSpPr>
              <p:spPr>
                <a:xfrm>
                  <a:off x="-2218278" y="1406364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1B528FC9-30EF-60C9-C1F4-2FF36FF62853}"/>
                    </a:ext>
                  </a:extLst>
                </p:cNvPr>
                <p:cNvCxnSpPr/>
                <p:nvPr/>
              </p:nvCxnSpPr>
              <p:spPr>
                <a:xfrm>
                  <a:off x="-2218278" y="1281734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13429EA7-4352-4F99-23BC-C8E8F5250275}"/>
                    </a:ext>
                  </a:extLst>
                </p:cNvPr>
                <p:cNvCxnSpPr/>
                <p:nvPr/>
              </p:nvCxnSpPr>
              <p:spPr>
                <a:xfrm>
                  <a:off x="-1423671" y="1302643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318D0FA-1D33-B437-0E11-BFDE212F9509}"/>
                  </a:ext>
                </a:extLst>
              </p:cNvPr>
              <p:cNvGrpSpPr/>
              <p:nvPr/>
            </p:nvGrpSpPr>
            <p:grpSpPr>
              <a:xfrm>
                <a:off x="3914066" y="5937026"/>
                <a:ext cx="1107692" cy="230833"/>
                <a:chOff x="-2001567" y="2147265"/>
                <a:chExt cx="794607" cy="230833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E615BD9-E031-2428-AEBD-D2F1F59369C1}"/>
                    </a:ext>
                  </a:extLst>
                </p:cNvPr>
                <p:cNvCxnSpPr/>
                <p:nvPr/>
              </p:nvCxnSpPr>
              <p:spPr>
                <a:xfrm>
                  <a:off x="-2001567" y="2250986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030A9F0-22B0-9A3F-245C-3E0DE177F611}"/>
                    </a:ext>
                  </a:extLst>
                </p:cNvPr>
                <p:cNvCxnSpPr/>
                <p:nvPr/>
              </p:nvCxnSpPr>
              <p:spPr>
                <a:xfrm>
                  <a:off x="-1206960" y="2147265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F66DAFD-D9BD-E31E-14B1-11402BB66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622" y="6036314"/>
                <a:ext cx="10970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985B05-145A-8CF4-5917-ACFF97B8EF87}"/>
              </a:ext>
            </a:extLst>
          </p:cNvPr>
          <p:cNvCxnSpPr/>
          <p:nvPr/>
        </p:nvCxnSpPr>
        <p:spPr>
          <a:xfrm>
            <a:off x="2791929" y="5982946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5754145-ECA4-981E-E535-D4D74E099164}"/>
              </a:ext>
            </a:extLst>
          </p:cNvPr>
          <p:cNvCxnSpPr/>
          <p:nvPr/>
        </p:nvCxnSpPr>
        <p:spPr>
          <a:xfrm>
            <a:off x="3890169" y="5984731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id="{299C8BEA-DC4B-A704-3BDF-030E3725E9A9}"/>
              </a:ext>
            </a:extLst>
          </p:cNvPr>
          <p:cNvSpPr/>
          <p:nvPr/>
        </p:nvSpPr>
        <p:spPr>
          <a:xfrm rot="5400000" flipH="1">
            <a:off x="3085380" y="5075326"/>
            <a:ext cx="504984" cy="1104595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822B80-8704-EB95-F066-6353C66D5118}"/>
              </a:ext>
            </a:extLst>
          </p:cNvPr>
          <p:cNvCxnSpPr/>
          <p:nvPr/>
        </p:nvCxnSpPr>
        <p:spPr>
          <a:xfrm>
            <a:off x="4191611" y="3048000"/>
            <a:ext cx="15845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521A6E-7A5F-37D5-1C01-63E34955D316}"/>
              </a:ext>
            </a:extLst>
          </p:cNvPr>
          <p:cNvCxnSpPr/>
          <p:nvPr/>
        </p:nvCxnSpPr>
        <p:spPr>
          <a:xfrm>
            <a:off x="7666353" y="3048000"/>
            <a:ext cx="306276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AA5DE6-172A-4D3F-1F05-EB2EF25B8BF9}"/>
              </a:ext>
            </a:extLst>
          </p:cNvPr>
          <p:cNvCxnSpPr>
            <a:cxnSpLocks/>
          </p:cNvCxnSpPr>
          <p:nvPr/>
        </p:nvCxnSpPr>
        <p:spPr>
          <a:xfrm>
            <a:off x="12086615" y="3048000"/>
            <a:ext cx="241827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D854DC-2102-E439-98D2-B67E952A2972}"/>
              </a:ext>
            </a:extLst>
          </p:cNvPr>
          <p:cNvCxnSpPr/>
          <p:nvPr/>
        </p:nvCxnSpPr>
        <p:spPr>
          <a:xfrm>
            <a:off x="1709222" y="3581400"/>
            <a:ext cx="275869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6119" y="369042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7376319" y="4044367"/>
            <a:ext cx="0" cy="413688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 animBg="1"/>
      <p:bldP spid="45" grpId="0"/>
      <p:bldP spid="10" grpId="0" animBg="1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25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3624" y="2749781"/>
            <a:ext cx="7601600" cy="1231107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84" y="6724632"/>
            <a:ext cx="3762915" cy="24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58320" y="18735"/>
            <a:ext cx="9499991" cy="6033432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4267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62" y="326304"/>
            <a:ext cx="4059701" cy="15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9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2392" y="520546"/>
            <a:ext cx="5293895" cy="11644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15" y="6798767"/>
            <a:ext cx="3762915" cy="241936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554" y="7102233"/>
            <a:ext cx="950872" cy="121020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159" y="7127025"/>
            <a:ext cx="950872" cy="121020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246" y="7127025"/>
            <a:ext cx="950872" cy="121020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3987" y="7049780"/>
            <a:ext cx="950872" cy="12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432237" y="1065707"/>
            <a:ext cx="2033997" cy="17800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8766" y="-1590645"/>
            <a:ext cx="20510036" cy="4294764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/>
              <a:r>
                <a:rPr lang="en-US" sz="3733" b="1" dirty="0">
                  <a:solidFill>
                    <a:schemeClr val="lt1"/>
                  </a:solidFill>
                </a:rPr>
                <a:t>Số 3 gấp lên 5 lần có kết quả là?</a:t>
              </a:r>
              <a:endParaRPr sz="3733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A. 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B.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C. 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474382" y="4374027"/>
            <a:ext cx="2799404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D. 16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2535806" y="5778812"/>
            <a:ext cx="3288263" cy="3306136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666" y="78356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719" y="-16632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752976" y="2795617"/>
            <a:ext cx="15042592" cy="1006276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5867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5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2042319" y="0"/>
            <a:ext cx="12192000" cy="9144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7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7290829" y="957914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  <p:pic>
        <p:nvPicPr>
          <p:cNvPr id="41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57" y="4775068"/>
            <a:ext cx="4990137" cy="4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675976" y="4277996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996" y="-146065"/>
            <a:ext cx="1771123" cy="1283423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29415" y="1249532"/>
            <a:ext cx="8637089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733" b="1" dirty="0" err="1">
                <a:solidFill>
                  <a:srgbClr val="C00000"/>
                </a:solidFill>
              </a:rPr>
              <a:t>Em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hãy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giải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cứu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loài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vật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trong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rừng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thoát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khỏi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sự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bắt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giữ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của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tên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thợ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săn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độc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bằng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cách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trả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lời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đúng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câu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hỏi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nhé</a:t>
            </a:r>
            <a:r>
              <a:rPr lang="en-US" sz="3733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4800" b="1">
                <a:solidFill>
                  <a:srgbClr val="002060"/>
                </a:solidFill>
              </a:rPr>
              <a:t>22 x 4 </a:t>
            </a:r>
            <a:r>
              <a:rPr lang="en-US" sz="4800" b="1" dirty="0">
                <a:solidFill>
                  <a:srgbClr val="002060"/>
                </a:solidFill>
              </a:rPr>
              <a:t>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26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28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4800" b="1">
                <a:solidFill>
                  <a:srgbClr val="002060"/>
                </a:solidFill>
              </a:rPr>
              <a:t>30 x 3 </a:t>
            </a:r>
            <a:r>
              <a:rPr lang="en-US" sz="4800" b="1" dirty="0">
                <a:solidFill>
                  <a:srgbClr val="002060"/>
                </a:solidFill>
              </a:rPr>
              <a:t>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60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B.99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C.90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63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441030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32806" y="6276674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62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6" y="4452706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57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32806" y="448243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72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32841" y="6276673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6181" y="1219200"/>
            <a:ext cx="9524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>
                <a:solidFill>
                  <a:srgbClr val="002060"/>
                </a:solidFill>
              </a:rPr>
              <a:t>    Mỗi ngày Nam đọc được 24 trang truyện. Hỏi sau 3 ngày, Nam đọc được bao nhiêu trang truyện?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" y="119231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352094"/>
            <a:ext cx="11506200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70224" y="4452706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58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5" y="4452706"/>
            <a:ext cx="4349521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16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46477" y="6329821"/>
            <a:ext cx="4314429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20315" y="63232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84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52119" y="1442614"/>
            <a:ext cx="8308787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733" b="1">
                <a:solidFill>
                  <a:srgbClr val="002060"/>
                </a:solidFill>
              </a:rPr>
              <a:t>     Cô  Mai cần 12 giờ để đan xong chiếc mũ len. Hỏi cô Mai cần bao nhiêu giờ để đan được 4 chiếc mũ len như vậy?</a:t>
            </a:r>
            <a:endParaRPr lang="en-US" sz="3733" b="1" dirty="0">
              <a:solidFill>
                <a:srgbClr val="00206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125946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023415" y="2498273"/>
            <a:ext cx="2167467" cy="72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33" b="1" u="sng" dirty="0">
                <a:solidFill>
                  <a:schemeClr val="bg1"/>
                </a:solidFill>
                <a:latin typeface="HP001 4 hàng" panose="020B06030503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</a:p>
        </p:txBody>
      </p:sp>
      <p:sp>
        <p:nvSpPr>
          <p:cNvPr id="9" name="Rectangle 8"/>
          <p:cNvSpPr/>
          <p:nvPr/>
        </p:nvSpPr>
        <p:spPr>
          <a:xfrm>
            <a:off x="670719" y="2481592"/>
            <a:ext cx="15605919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Bài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24: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Gấp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một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số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lên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một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số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lần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(t1)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485</Words>
  <Application>Microsoft Office PowerPoint</Application>
  <PresentationFormat>Custom</PresentationFormat>
  <Paragraphs>101</Paragraphs>
  <Slides>17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Comic Sans MS</vt:lpstr>
      <vt:lpstr>HP001 4 hàng</vt:lpstr>
      <vt:lpstr>inpin heiti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Phùng Thúy Mai</cp:lastModifiedBy>
  <cp:revision>126</cp:revision>
  <dcterms:created xsi:type="dcterms:W3CDTF">2022-07-10T01:37:20Z</dcterms:created>
  <dcterms:modified xsi:type="dcterms:W3CDTF">2024-11-09T13:42:21Z</dcterms:modified>
</cp:coreProperties>
</file>