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1"/>
  </p:notesMasterIdLst>
  <p:sldIdLst>
    <p:sldId id="465" r:id="rId3"/>
    <p:sldId id="461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6" r:id="rId17"/>
    <p:sldId id="497" r:id="rId18"/>
    <p:sldId id="457" r:id="rId19"/>
    <p:sldId id="464" r:id="rId20"/>
  </p:sldIdLst>
  <p:sldSz cx="9144000" cy="5143500" type="screen16x9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HP001 4 hàng" pitchFamily="34" charset="0"/>
      <p:regular r:id="rId27"/>
      <p:bold r:id="rId28"/>
    </p:embeddedFont>
    <p:embeddedFont>
      <p:font typeface="Arial-Rounded" pitchFamily="34" charset="0"/>
      <p:regular r:id="rId29"/>
    </p:embeddedFont>
    <p:embeddedFont>
      <p:font typeface="微软雅黑" pitchFamily="34" charset="-122"/>
      <p:regular r:id="rId30"/>
      <p:bold r:id="rId31"/>
    </p:embeddedFont>
    <p:embeddedFont>
      <p:font typeface="HP001 4H Normal" pitchFamily="3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009900"/>
    <a:srgbClr val="CCECFF"/>
    <a:srgbClr val="000099"/>
    <a:srgbClr val="FF9933"/>
    <a:srgbClr val="FFCC00"/>
    <a:srgbClr val="993366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8" d="100"/>
          <a:sy n="78" d="100"/>
        </p:scale>
        <p:origin x="-1236" y="-3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EDD37DC5-1923-4E49-9284-9B44CF46E9FF}" type="slidenum">
              <a:rPr altLang="en-US" smtClean="0">
                <a:solidFill>
                  <a:srgbClr val="000000"/>
                </a:solidFill>
                <a:ea typeface="SimSun" pitchFamily="2" charset="-122"/>
              </a:rPr>
              <a:pPr/>
              <a:t>5</a:t>
            </a:fld>
            <a:endParaRPr lang="en-US" altLang="en-US" smtClean="0">
              <a:solidFill>
                <a:srgbClr val="000000"/>
              </a:solidFill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04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47621A2F-F59B-4BE5-8232-2213DABE0E11}" type="slidenum">
              <a:rPr altLang="en-US" smtClean="0">
                <a:solidFill>
                  <a:srgbClr val="000000"/>
                </a:solidFill>
                <a:ea typeface="SimSun" pitchFamily="2" charset="-122"/>
                <a:cs typeface="Arial" charset="0"/>
              </a:rPr>
              <a:pPr/>
              <a:t>6</a:t>
            </a:fld>
            <a:endParaRPr lang="en-US" altLang="en-US" smtClean="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9C53A691-D3C3-4067-B457-F70AD241AD23}" type="slidenum">
              <a:rPr altLang="en-US" smtClean="0">
                <a:solidFill>
                  <a:srgbClr val="000000"/>
                </a:solidFill>
                <a:ea typeface="SimSun" pitchFamily="2" charset="-122"/>
                <a:cs typeface="Arial" charset="0"/>
              </a:rPr>
              <a:pPr/>
              <a:t>12</a:t>
            </a:fld>
            <a:endParaRPr lang="en-US" altLang="en-US" smtClean="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12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Google Shape;113;p1:notes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更多模板请关注：https://haosc.taobao.com</a:t>
            </a:r>
          </a:p>
        </p:txBody>
      </p:sp>
      <p:sp>
        <p:nvSpPr>
          <p:cNvPr id="18436" name="Google Shape;114;p1:notes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F492794-892C-4D60-A56B-8434CEFFE0EF}" type="slidenum">
              <a:rPr lang="en-US" altLang="en-US">
                <a:latin typeface="Arial" pitchFamily="34" charset="0"/>
              </a:rPr>
              <a:pPr/>
              <a:t>18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7.png"/><Relationship Id="rId2" Type="http://schemas.openxmlformats.org/officeDocument/2006/relationships/tags" Target="../tags/tag3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1"/>
          <p:cNvGrpSpPr>
            <a:grpSpLocks/>
          </p:cNvGrpSpPr>
          <p:nvPr/>
        </p:nvGrpSpPr>
        <p:grpSpPr bwMode="auto">
          <a:xfrm>
            <a:off x="-298" y="0"/>
            <a:ext cx="9143875" cy="5143500"/>
            <a:chOff x="-297" y="0"/>
            <a:chExt cx="9144297" cy="6858000"/>
          </a:xfrm>
        </p:grpSpPr>
        <p:pic>
          <p:nvPicPr>
            <p:cNvPr id="5125" name="Picture 2" descr="Mẫu background , hình nền powerpoint đơn giản đẹp ấn tượ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TextBox 4"/>
            <p:cNvSpPr txBox="1">
              <a:spLocks noChangeArrowheads="1"/>
            </p:cNvSpPr>
            <p:nvPr/>
          </p:nvSpPr>
          <p:spPr bwMode="auto">
            <a:xfrm>
              <a:off x="762000" y="177800"/>
              <a:ext cx="73152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 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TIỂU HỌC MINH ĐỨC</a:t>
              </a:r>
            </a:p>
          </p:txBody>
        </p: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-297" y="1397000"/>
              <a:ext cx="9144001" cy="176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4000" b="1" kern="10">
                  <a:ln w="9525">
                    <a:solidFill>
                      <a:srgbClr val="993366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CHÀO MỪNG CÁC THẦY CÔ GIÁO ĐÃ VỀ DỰ GIỜ</a:t>
              </a:r>
            </a:p>
          </p:txBody>
        </p:sp>
      </p:grp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-24025" y="2571752"/>
            <a:ext cx="9191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b="1" smtClean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Môn: Tiếng Việt</a:t>
            </a:r>
          </a:p>
          <a:p>
            <a:pPr algn="ctr"/>
            <a:r>
              <a:rPr lang="en-US" altLang="zh-CN" sz="3600" b="1" smtClean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Giáo viên: Vũ Thị Duyên</a:t>
            </a:r>
          </a:p>
        </p:txBody>
      </p:sp>
      <p:pic>
        <p:nvPicPr>
          <p:cNvPr id="2" name="MaiTruongMenYeu-HienThuc-22773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7459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4" y="36385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bèo</a:t>
            </a:r>
          </a:p>
        </p:txBody>
      </p:sp>
      <p:grpSp>
        <p:nvGrpSpPr>
          <p:cNvPr id="49155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9158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481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6375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71804" y="36385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èo</a:t>
            </a:r>
          </a:p>
        </p:txBody>
      </p:sp>
    </p:spTree>
    <p:extLst>
      <p:ext uri="{BB962C8B-B14F-4D97-AF65-F5344CB8AC3E}">
        <p14:creationId xmlns:p14="http://schemas.microsoft.com/office/powerpoint/2010/main" val="38576718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6"/>
          <p:cNvSpPr txBox="1">
            <a:spLocks noChangeArrowheads="1"/>
          </p:cNvSpPr>
          <p:nvPr/>
        </p:nvSpPr>
        <p:spPr bwMode="auto">
          <a:xfrm>
            <a:off x="-228600" y="264795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sao</a:t>
            </a:r>
          </a:p>
        </p:txBody>
      </p:sp>
      <p:sp>
        <p:nvSpPr>
          <p:cNvPr id="50179" name="TextBox 7"/>
          <p:cNvSpPr txBox="1">
            <a:spLocks noChangeArrowheads="1"/>
          </p:cNvSpPr>
          <p:nvPr/>
        </p:nvSpPr>
        <p:spPr bwMode="auto">
          <a:xfrm>
            <a:off x="2133604" y="2647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táo</a:t>
            </a:r>
          </a:p>
        </p:txBody>
      </p:sp>
      <p:grpSp>
        <p:nvGrpSpPr>
          <p:cNvPr id="50180" name="Group 21"/>
          <p:cNvGrpSpPr>
            <a:grpSpLocks/>
          </p:cNvGrpSpPr>
          <p:nvPr/>
        </p:nvGrpSpPr>
        <p:grpSpPr bwMode="auto">
          <a:xfrm>
            <a:off x="-76200" y="28575"/>
            <a:ext cx="1779588" cy="584200"/>
            <a:chOff x="613008" y="596624"/>
            <a:chExt cx="1778696" cy="584415"/>
          </a:xfrm>
        </p:grpSpPr>
        <p:sp>
          <p:nvSpPr>
            <p:cNvPr id="50189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50181" name="Picture 2" descr="Táo và 3 công dụng cực tốt đối với sức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833439"/>
            <a:ext cx="1930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1"/>
          <p:cNvGrpSpPr>
            <a:grpSpLocks/>
          </p:cNvGrpSpPr>
          <p:nvPr/>
        </p:nvGrpSpPr>
        <p:grpSpPr bwMode="auto">
          <a:xfrm>
            <a:off x="65088" y="895350"/>
            <a:ext cx="1687512" cy="1227138"/>
            <a:chOff x="304800" y="1081677"/>
            <a:chExt cx="1752600" cy="1438012"/>
          </a:xfrm>
        </p:grpSpPr>
        <p:sp>
          <p:nvSpPr>
            <p:cNvPr id="3" name="5-Point Star 3"/>
            <p:cNvSpPr/>
            <p:nvPr/>
          </p:nvSpPr>
          <p:spPr bwMode="auto">
            <a:xfrm>
              <a:off x="659277" y="1219339"/>
              <a:ext cx="1055188" cy="1052929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ounded Rectangle 4"/>
            <p:cNvSpPr/>
            <p:nvPr/>
          </p:nvSpPr>
          <p:spPr bwMode="auto">
            <a:xfrm>
              <a:off x="304800" y="1081677"/>
              <a:ext cx="1752600" cy="143801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0183" name="Picture 2" descr="https://kenh14cdn.com/Images/Uploaded/Share/2011/11/03/111103MBTkeomut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858839"/>
            <a:ext cx="19510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5"/>
          <p:cNvSpPr txBox="1">
            <a:spLocks noChangeArrowheads="1"/>
          </p:cNvSpPr>
          <p:nvPr/>
        </p:nvSpPr>
        <p:spPr bwMode="auto">
          <a:xfrm>
            <a:off x="4437063" y="26289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</a:t>
            </a:r>
            <a:r>
              <a:rPr lang="vi-VN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ẹo</a:t>
            </a:r>
            <a:endParaRPr lang="en-US" altLang="vi-VN" sz="450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5018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905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9"/>
          <p:cNvSpPr txBox="1">
            <a:spLocks noChangeArrowheads="1"/>
          </p:cNvSpPr>
          <p:nvPr/>
        </p:nvSpPr>
        <p:spPr bwMode="auto">
          <a:xfrm>
            <a:off x="6324604" y="2595564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bèo</a:t>
            </a:r>
          </a:p>
        </p:txBody>
      </p:sp>
    </p:spTree>
    <p:extLst>
      <p:ext uri="{BB962C8B-B14F-4D97-AF65-F5344CB8AC3E}">
        <p14:creationId xmlns:p14="http://schemas.microsoft.com/office/powerpoint/2010/main" val="15845575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9"/>
          <p:cNvGrpSpPr>
            <a:grpSpLocks/>
          </p:cNvGrpSpPr>
          <p:nvPr/>
        </p:nvGrpSpPr>
        <p:grpSpPr bwMode="auto">
          <a:xfrm>
            <a:off x="255588" y="133350"/>
            <a:ext cx="1333500" cy="438150"/>
            <a:chOff x="613008" y="611138"/>
            <a:chExt cx="1778696" cy="584415"/>
          </a:xfrm>
        </p:grpSpPr>
        <p:sp>
          <p:nvSpPr>
            <p:cNvPr id="13" name="Rectangle: Rounded Corners 4"/>
            <p:cNvSpPr/>
            <p:nvPr/>
          </p:nvSpPr>
          <p:spPr>
            <a:xfrm>
              <a:off x="964512" y="611138"/>
              <a:ext cx="1427192" cy="584415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100" b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13008" y="649252"/>
              <a:ext cx="550549" cy="495482"/>
            </a:xfrm>
            <a:prstGeom prst="ellipse">
              <a:avLst/>
            </a:prstGeom>
            <a:solidFill>
              <a:srgbClr val="FFD685"/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aphicFrame>
        <p:nvGraphicFramePr>
          <p:cNvPr id="15" name="Table 2"/>
          <p:cNvGraphicFramePr>
            <a:graphicFrameLocks noGrp="1"/>
          </p:cNvGraphicFramePr>
          <p:nvPr/>
        </p:nvGraphicFramePr>
        <p:xfrm>
          <a:off x="3509963" y="1246188"/>
          <a:ext cx="2859088" cy="914400"/>
        </p:xfrm>
        <a:graphic>
          <a:graphicData uri="http://schemas.openxmlformats.org/drawingml/2006/table">
            <a:tbl>
              <a:tblPr firstRow="1" bandRow="1"/>
              <a:tblGrid>
                <a:gridCol w="1429544"/>
                <a:gridCol w="1429544"/>
              </a:tblGrid>
              <a:tr h="91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</a:t>
                      </a: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eo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51211" name="TextBox 18"/>
          <p:cNvSpPr txBox="1">
            <a:spLocks noChangeArrowheads="1"/>
          </p:cNvSpPr>
          <p:nvPr/>
        </p:nvSpPr>
        <p:spPr bwMode="auto">
          <a:xfrm>
            <a:off x="-61912" y="4214813"/>
            <a:ext cx="953770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 ngôi sao   quả táo   cái kẹo    ao bèo</a:t>
            </a:r>
          </a:p>
        </p:txBody>
      </p:sp>
      <p:sp>
        <p:nvSpPr>
          <p:cNvPr id="51212" name="Rectangle 22"/>
          <p:cNvSpPr>
            <a:spLocks noChangeArrowheads="1"/>
          </p:cNvSpPr>
          <p:nvPr/>
        </p:nvSpPr>
        <p:spPr bwMode="auto">
          <a:xfrm>
            <a:off x="3505200" y="2171700"/>
            <a:ext cx="2859088" cy="7699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 anchor="ctr"/>
          <a:lstStyle/>
          <a:p>
            <a:pPr algn="ctr" defTabSz="911225" eaLnBrk="1" hangingPunct="1"/>
            <a:r>
              <a:rPr lang="en-US" altLang="en-US" sz="54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l</a:t>
            </a:r>
            <a:r>
              <a:rPr lang="en-US" altLang="en-US" sz="5400" b="1">
                <a:solidFill>
                  <a:srgbClr val="FF0000"/>
                </a:solidFill>
                <a:latin typeface="Arial-Rounded" pitchFamily="34" charset="0"/>
                <a:cs typeface="Arial" charset="0"/>
              </a:rPr>
              <a:t>eo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08213" y="3476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ao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84813" y="3476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5" name="TextBox 15"/>
          <p:cNvSpPr txBox="1">
            <a:spLocks noChangeArrowheads="1"/>
          </p:cNvSpPr>
          <p:nvPr/>
        </p:nvSpPr>
        <p:spPr bwMode="auto">
          <a:xfrm>
            <a:off x="4881563" y="2230438"/>
            <a:ext cx="76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vi-VN" altLang="en-US" sz="5000" b="1">
                <a:latin typeface="Arial-Rounded" pitchFamily="34" charset="0"/>
                <a:cs typeface="Arial-Rounded" pitchFamily="34" charset="0"/>
              </a:rPr>
              <a:t>̃</a:t>
            </a:r>
          </a:p>
        </p:txBody>
      </p:sp>
      <p:sp>
        <p:nvSpPr>
          <p:cNvPr id="51216" name="TextBox 10"/>
          <p:cNvSpPr txBox="1">
            <a:spLocks noChangeArrowheads="1"/>
          </p:cNvSpPr>
          <p:nvPr/>
        </p:nvSpPr>
        <p:spPr bwMode="auto">
          <a:xfrm>
            <a:off x="0" y="3273425"/>
            <a:ext cx="9537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chào    dao     sáo     dẻo     đẽo    kẹo</a:t>
            </a:r>
          </a:p>
        </p:txBody>
      </p:sp>
    </p:spTree>
    <p:extLst>
      <p:ext uri="{BB962C8B-B14F-4D97-AF65-F5344CB8AC3E}">
        <p14:creationId xmlns:p14="http://schemas.microsoft.com/office/powerpoint/2010/main" val="41473980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3324225" y="879477"/>
            <a:ext cx="339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vi-VN" sz="5600">
                <a:solidFill>
                  <a:srgbClr val="FFFFFF"/>
                </a:solidFill>
                <a:latin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119770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25438"/>
            <a:ext cx="127254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14"/>
          <p:cNvSpPr>
            <a:spLocks noChangeArrowheads="1"/>
          </p:cNvSpPr>
          <p:nvPr/>
        </p:nvSpPr>
        <p:spPr bwMode="auto">
          <a:xfrm>
            <a:off x="2941641" y="2971801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endParaRPr lang="en-US" sz="4000">
              <a:solidFill>
                <a:srgbClr val="FF0000"/>
              </a:solidFill>
              <a:latin typeface="HP001 4H Normal" pitchFamily="34" charset="0"/>
              <a:cs typeface="Arial" charset="0"/>
            </a:endParaRPr>
          </a:p>
        </p:txBody>
      </p:sp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298450" y="1047751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 smtClean="0">
                <a:solidFill>
                  <a:schemeClr val="bg1"/>
                </a:solidFill>
                <a:latin typeface="HP001 4 hàng" pitchFamily="34" charset="0"/>
              </a:rPr>
              <a:t>ao  eo</a:t>
            </a:r>
            <a:endParaRPr lang="en-US" sz="7200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3253" name="TextBox 11"/>
          <p:cNvSpPr txBox="1">
            <a:spLocks noChangeArrowheads="1"/>
          </p:cNvSpPr>
          <p:nvPr/>
        </p:nvSpPr>
        <p:spPr bwMode="auto">
          <a:xfrm>
            <a:off x="228600" y="2419350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ngôi sao</a:t>
            </a:r>
          </a:p>
        </p:txBody>
      </p:sp>
      <p:sp>
        <p:nvSpPr>
          <p:cNvPr id="53254" name="TextBox 15"/>
          <p:cNvSpPr txBox="1">
            <a:spLocks noChangeArrowheads="1"/>
          </p:cNvSpPr>
          <p:nvPr/>
        </p:nvSpPr>
        <p:spPr bwMode="auto">
          <a:xfrm>
            <a:off x="288925" y="3827464"/>
            <a:ext cx="7372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ao</a:t>
            </a:r>
            <a:r>
              <a:rPr lang="en-US" sz="60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bèo</a:t>
            </a:r>
          </a:p>
        </p:txBody>
      </p:sp>
      <p:grpSp>
        <p:nvGrpSpPr>
          <p:cNvPr id="53255" name="Group 16"/>
          <p:cNvGrpSpPr>
            <a:grpSpLocks/>
          </p:cNvGrpSpPr>
          <p:nvPr/>
        </p:nvGrpSpPr>
        <p:grpSpPr bwMode="auto">
          <a:xfrm>
            <a:off x="46042" y="412750"/>
            <a:ext cx="2524125" cy="628650"/>
            <a:chOff x="46704" y="656304"/>
            <a:chExt cx="2522823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787684" y="717688"/>
              <a:ext cx="178184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6704" y="656304"/>
              <a:ext cx="913928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5730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92178"/>
            <a:ext cx="2514600" cy="62865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FFFF"/>
                  </a:solidFill>
                </a:rPr>
                <a:t>Viết</a:t>
              </a:r>
              <a:r>
                <a:rPr lang="en-US" sz="4800" b="1" dirty="0" smtClean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20828"/>
            <a:ext cx="8686800" cy="4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55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92178"/>
            <a:ext cx="2514600" cy="62865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FFFF"/>
                  </a:solidFill>
                </a:rPr>
                <a:t>Viết</a:t>
              </a:r>
              <a:r>
                <a:rPr lang="en-US" sz="4800" b="1" dirty="0" smtClean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20828"/>
            <a:ext cx="8610600" cy="4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74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9" y="914400"/>
            <a:ext cx="3917035" cy="318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286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116;p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oogle Shape;126;p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3630216"/>
            <a:ext cx="2063750" cy="12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oogle Shape;127;p1"/>
          <p:cNvGrpSpPr>
            <a:grpSpLocks/>
          </p:cNvGrpSpPr>
          <p:nvPr/>
        </p:nvGrpSpPr>
        <p:grpSpPr bwMode="auto">
          <a:xfrm>
            <a:off x="479425" y="2611041"/>
            <a:ext cx="1054100" cy="2015728"/>
            <a:chOff x="181346" y="1761375"/>
            <a:chExt cx="1517253" cy="2901593"/>
          </a:xfrm>
        </p:grpSpPr>
        <p:pic>
          <p:nvPicPr>
            <p:cNvPr id="17420" name="Google Shape;128;p1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Google Shape;129;p1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Google Shape;130;p1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Google Shape;132;p1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7253288" y="2497932"/>
            <a:ext cx="1631950" cy="2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Google Shape;135;p1"/>
          <p:cNvSpPr/>
          <p:nvPr/>
        </p:nvSpPr>
        <p:spPr>
          <a:xfrm>
            <a:off x="-4763" y="4866087"/>
            <a:ext cx="9144001" cy="273844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" y="239316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CẢM ƠN QUÝ THẦY CÔ VÀ </a:t>
            </a:r>
            <a:r>
              <a:rPr lang="vi-VN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CÁC </a:t>
            </a:r>
            <a:r>
              <a:rPr lang="vi-VN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EM</a:t>
            </a:r>
            <a:endParaRPr lang="en-US" sz="4000" b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7419" name="Picture 15" descr="C:\Users\Administrator\Pictures\127216089_699513167633604_1229922155095155591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" y="947204"/>
            <a:ext cx="8839200" cy="39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p-Chung-Ta-Doan-Ket-Top-Ca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127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63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-vao-rung-ho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3.5628" end="17939.2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19" y="0"/>
            <a:ext cx="9149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32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" y="11430"/>
            <a:ext cx="9137847" cy="51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8900" y="3590927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002060"/>
                </a:solidFill>
                <a:cs typeface="Times New Roman" pitchFamily="18" charset="0"/>
              </a:rPr>
              <a:t>u</a:t>
            </a:r>
            <a:r>
              <a:rPr lang="vi-VN" sz="4500" b="1">
                <a:solidFill>
                  <a:srgbClr val="002060"/>
                </a:solidFill>
                <a:cs typeface="Times New Roman" pitchFamily="18" charset="0"/>
              </a:rPr>
              <a:t>i</a:t>
            </a:r>
            <a:r>
              <a:rPr lang="en-US" sz="4500" b="1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vi-VN" sz="4500" b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ưi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317" y="3513139"/>
            <a:ext cx="4340225" cy="13779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núi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0650" y="3529014"/>
            <a:ext cx="4338638" cy="137636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bụi cỏ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9065" y="3590927"/>
            <a:ext cx="4340225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gửi thư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0966" name="Picture 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7" y="3309940"/>
            <a:ext cx="890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120651" y="550865"/>
            <a:ext cx="3536866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DA00D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HÁI HOA</a:t>
            </a:r>
          </a:p>
        </p:txBody>
      </p:sp>
      <p:pic>
        <p:nvPicPr>
          <p:cNvPr id="40968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42" y="1119189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144621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550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1749426"/>
            <a:ext cx="511176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4040190"/>
            <a:ext cx="6619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438402"/>
            <a:ext cx="6858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7" y="755652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905127"/>
            <a:ext cx="81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9" y="698501"/>
            <a:ext cx="8112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4753589.wav">
            <a:hlinkClick r:id="" action="ppaction://media"/>
          </p:cNvPr>
          <p:cNvPicPr>
            <a:picLocks noChangeAspect="1" noChangeArrowheads="1"/>
          </p:cNvPicPr>
          <p:nvPr>
            <a:wavAudioFile r:embed="rId1" name="5475655D.wav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736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658815"/>
            <a:ext cx="511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297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37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39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21 -0.02429 L -0.80216 0.01202 " pathEditMode="relative" rAng="0" ptsTypes="AA">
                                      <p:cBhvr>
                                        <p:cTn id="4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4" y="18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216 0.01203 L -0.47755 -0.88344 " pathEditMode="relative" rAng="0" ptsTypes="AA">
                                      <p:cBhvr>
                                        <p:cTn id="6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1" y="-44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36 0.11448 L -0.56632 0.42646 " pathEditMode="relative" rAng="0" ptsTypes="AA">
                                      <p:cBhvr>
                                        <p:cTn id="9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4" y="155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31 0.42646 L -0.24248 -0.45698 " pathEditMode="relative" rAng="0" ptsTypes="AA">
                                      <p:cBhvr>
                                        <p:cTn id="11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2" y="-441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6 0.01064 L -0.83522 0.44079 " pathEditMode="relative" rAng="0" ptsTypes="AA">
                                      <p:cBhvr>
                                        <p:cTn id="11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31" y="215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522 0.44079 L -0.51321 -0.44496 " pathEditMode="relative" rAng="0" ptsTypes="AA">
                                      <p:cBhvr>
                                        <p:cTn id="13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-442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2"/>
            <a:ext cx="91440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533400" y="4197350"/>
            <a:ext cx="10315575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Ao thu lạnh lẽo nước trong veo.</a:t>
            </a:r>
          </a:p>
        </p:txBody>
      </p: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787400" y="1112838"/>
            <a:ext cx="2266950" cy="696912"/>
            <a:chOff x="1266460" y="587624"/>
            <a:chExt cx="2485004" cy="78371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576215" y="587624"/>
              <a:ext cx="2175249" cy="783712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8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altLang="vi-VN" sz="28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en-US" altLang="vi-VN" sz="28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66460" y="659033"/>
              <a:ext cx="548163" cy="712303"/>
            </a:xfrm>
            <a:prstGeom prst="ellipse">
              <a:avLst/>
            </a:prstGeom>
            <a:solidFill>
              <a:srgbClr val="F9D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533400" y="4192588"/>
            <a:ext cx="10315575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Ao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 thu lạnh l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eo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 nước trong v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eo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801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1974850" y="1343027"/>
            <a:ext cx="2376488" cy="2644775"/>
            <a:chOff x="1371601" y="1960171"/>
            <a:chExt cx="2905327" cy="3318660"/>
          </a:xfrm>
        </p:grpSpPr>
        <p:grpSp>
          <p:nvGrpSpPr>
            <p:cNvPr id="44046" name="组合 1"/>
            <p:cNvGrpSpPr>
              <a:grpSpLocks/>
            </p:cNvGrpSpPr>
            <p:nvPr/>
          </p:nvGrpSpPr>
          <p:grpSpPr bwMode="auto">
            <a:xfrm>
              <a:off x="1371601" y="1960171"/>
              <a:ext cx="2905327" cy="3318660"/>
              <a:chOff x="1371601" y="2150671"/>
              <a:chExt cx="2905327" cy="3318660"/>
            </a:xfrm>
          </p:grpSpPr>
          <p:sp>
            <p:nvSpPr>
              <p:cNvPr id="3" name="MH_Other_10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431259" y="3208420"/>
                <a:ext cx="595816" cy="46811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4" name="MH_Other_11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404088" y="3198459"/>
                <a:ext cx="642394" cy="482062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5" name="MH_Other_12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677737" y="3242283"/>
                <a:ext cx="225129" cy="23107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6" name="MH_Other_13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84478" y="3264196"/>
                <a:ext cx="149440" cy="17728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7" name="MH_Other_14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648625" y="3230331"/>
                <a:ext cx="133913" cy="195215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8" name="MH_Other_15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646685" y="3220372"/>
                <a:ext cx="294996" cy="248998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9" name="MH_Other_16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371601" y="3288100"/>
                <a:ext cx="2905327" cy="218123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0" name="MH_SubTitle_1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505514" y="3439491"/>
                <a:ext cx="2637500" cy="187844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80000" rIns="80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338604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 dirty="0">
                  <a:solidFill>
                    <a:srgbClr val="333333"/>
                  </a:solidFill>
                  <a:latin typeface="Calibri"/>
                  <a:ea typeface="微软雅黑"/>
                </a:endParaRPr>
              </a:p>
            </p:txBody>
          </p:sp>
          <p:pic>
            <p:nvPicPr>
              <p:cNvPr id="44056" name="MH_Other_19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矩形 30"/>
            <p:cNvSpPr/>
            <p:nvPr/>
          </p:nvSpPr>
          <p:spPr>
            <a:xfrm>
              <a:off x="2252479" y="3511673"/>
              <a:ext cx="1213457" cy="123140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777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endParaRPr lang="zh-CN" altLang="en-US" sz="5777" dirty="0">
                <a:solidFill>
                  <a:srgbClr val="000000">
                    <a:lumMod val="75000"/>
                    <a:lumOff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376867" y="1276350"/>
            <a:ext cx="2471737" cy="2743200"/>
            <a:chOff x="4642340" y="2056018"/>
            <a:chExt cx="2905327" cy="3222813"/>
          </a:xfrm>
        </p:grpSpPr>
        <p:grpSp>
          <p:nvGrpSpPr>
            <p:cNvPr id="44040" name="组合 12"/>
            <p:cNvGrpSpPr>
              <a:grpSpLocks/>
            </p:cNvGrpSpPr>
            <p:nvPr/>
          </p:nvGrpSpPr>
          <p:grpSpPr bwMode="auto">
            <a:xfrm>
              <a:off x="4642340" y="2056018"/>
              <a:ext cx="2905327" cy="3222813"/>
              <a:chOff x="4642340" y="2246518"/>
              <a:chExt cx="2905327" cy="3222813"/>
            </a:xfrm>
          </p:grpSpPr>
          <p:sp>
            <p:nvSpPr>
              <p:cNvPr id="14" name="MH_Other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661000" y="3432692"/>
                <a:ext cx="2868007" cy="179791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5" name="MH_Other_2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42340" y="3289084"/>
                <a:ext cx="2905327" cy="218024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6" name="MH_SubTitle_2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776690" y="3438288"/>
                <a:ext cx="2636626" cy="187997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80000" rIns="80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338604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 dirty="0">
                  <a:solidFill>
                    <a:srgbClr val="333333"/>
                  </a:solidFill>
                  <a:latin typeface="Calibri"/>
                  <a:ea typeface="微软雅黑"/>
                </a:endParaRPr>
              </a:p>
            </p:txBody>
          </p:sp>
          <p:pic>
            <p:nvPicPr>
              <p:cNvPr id="44045" name="MH_Other_1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550" y="2246518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矩形 33"/>
            <p:cNvSpPr/>
            <p:nvPr/>
          </p:nvSpPr>
          <p:spPr>
            <a:xfrm>
              <a:off x="5409173" y="3574631"/>
              <a:ext cx="1264676" cy="115293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777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/>
                </a:rPr>
                <a:t>eo</a:t>
              </a:r>
              <a:endParaRPr lang="zh-CN" altLang="en-US" sz="5777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/>
              </a:endParaRPr>
            </a:p>
          </p:txBody>
        </p:sp>
      </p:grpSp>
      <p:grpSp>
        <p:nvGrpSpPr>
          <p:cNvPr id="44036" name="组合 46"/>
          <p:cNvGrpSpPr>
            <a:grpSpLocks/>
          </p:cNvGrpSpPr>
          <p:nvPr/>
        </p:nvGrpSpPr>
        <p:grpSpPr bwMode="auto">
          <a:xfrm>
            <a:off x="3944942" y="527050"/>
            <a:ext cx="1811337" cy="846515"/>
            <a:chOff x="4433642" y="419035"/>
            <a:chExt cx="2414428" cy="1143313"/>
          </a:xfrm>
        </p:grpSpPr>
        <p:sp>
          <p:nvSpPr>
            <p:cNvPr id="48" name="矩形 47"/>
            <p:cNvSpPr/>
            <p:nvPr/>
          </p:nvSpPr>
          <p:spPr>
            <a:xfrm>
              <a:off x="4433642" y="436877"/>
              <a:ext cx="2414428" cy="112547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15" dirty="0" err="1">
                  <a:ln w="44450">
                    <a:solidFill>
                      <a:srgbClr val="FFFFFF"/>
                    </a:solidFill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4815" dirty="0">
                  <a:ln w="44450">
                    <a:solidFill>
                      <a:srgbClr val="FFFFFF"/>
                    </a:solidFill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42</a:t>
              </a:r>
              <a:endParaRPr lang="zh-CN" altLang="en-US" sz="4815" dirty="0">
                <a:ln w="44450">
                  <a:solidFill>
                    <a:srgbClr val="FFFFFF"/>
                  </a:solidFill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433983" y="419035"/>
              <a:ext cx="2393562" cy="112547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15" dirty="0" err="1">
                  <a:solidFill>
                    <a:srgbClr val="81C23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4815" dirty="0">
                  <a:solidFill>
                    <a:srgbClr val="81C23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42</a:t>
              </a:r>
              <a:endParaRPr lang="zh-CN" altLang="en-US" sz="4815" dirty="0">
                <a:solidFill>
                  <a:srgbClr val="81C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1784354" y="-63499"/>
            <a:ext cx="5573713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2500" b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Thứ  Năm ngày </a:t>
            </a:r>
            <a:r>
              <a:rPr lang="en-US" altLang="vi-VN" sz="2500" b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7</a:t>
            </a:r>
            <a:r>
              <a:rPr lang="en-US" altLang="vi-VN" sz="2500" b="1" smtClean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vi-VN" sz="2500" b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tháng 11 năm </a:t>
            </a:r>
            <a:r>
              <a:rPr lang="en-US" altLang="vi-VN" sz="2500" b="1" smtClean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2024</a:t>
            </a:r>
            <a:endParaRPr lang="en-US" altLang="vi-VN" sz="2500" b="1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43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255588" y="133350"/>
            <a:ext cx="1333500" cy="438150"/>
            <a:chOff x="613008" y="611138"/>
            <a:chExt cx="1778696" cy="584415"/>
          </a:xfrm>
        </p:grpSpPr>
        <p:sp>
          <p:nvSpPr>
            <p:cNvPr id="13" name="Rectangle: Rounded Corners 4"/>
            <p:cNvSpPr/>
            <p:nvPr/>
          </p:nvSpPr>
          <p:spPr>
            <a:xfrm>
              <a:off x="964512" y="611138"/>
              <a:ext cx="1427192" cy="584415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100" b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13008" y="649252"/>
              <a:ext cx="550549" cy="495482"/>
            </a:xfrm>
            <a:prstGeom prst="ellipse">
              <a:avLst/>
            </a:prstGeom>
            <a:solidFill>
              <a:srgbClr val="FFD685"/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aphicFrame>
        <p:nvGraphicFramePr>
          <p:cNvPr id="15" name="Table 2"/>
          <p:cNvGraphicFramePr>
            <a:graphicFrameLocks noGrp="1"/>
          </p:cNvGraphicFramePr>
          <p:nvPr/>
        </p:nvGraphicFramePr>
        <p:xfrm>
          <a:off x="3300413" y="1587500"/>
          <a:ext cx="2859088" cy="914400"/>
        </p:xfrm>
        <a:graphic>
          <a:graphicData uri="http://schemas.openxmlformats.org/drawingml/2006/table">
            <a:tbl>
              <a:tblPr firstRow="1" bandRow="1"/>
              <a:tblGrid>
                <a:gridCol w="1429544"/>
                <a:gridCol w="1429544"/>
              </a:tblGrid>
              <a:tr h="91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45067" name="TextBox 18"/>
          <p:cNvSpPr txBox="1">
            <a:spLocks noChangeArrowheads="1"/>
          </p:cNvSpPr>
          <p:nvPr/>
        </p:nvSpPr>
        <p:spPr bwMode="auto">
          <a:xfrm>
            <a:off x="-196850" y="3830638"/>
            <a:ext cx="9537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chào    dao     sáo     dẻo     đẽo    kẹo</a:t>
            </a:r>
          </a:p>
        </p:txBody>
      </p:sp>
      <p:sp>
        <p:nvSpPr>
          <p:cNvPr id="45068" name="Rectangle 22"/>
          <p:cNvSpPr>
            <a:spLocks noChangeArrowheads="1"/>
          </p:cNvSpPr>
          <p:nvPr/>
        </p:nvSpPr>
        <p:spPr bwMode="auto">
          <a:xfrm>
            <a:off x="3276600" y="2547940"/>
            <a:ext cx="2859088" cy="7699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 anchor="ctr"/>
          <a:lstStyle/>
          <a:p>
            <a:pPr algn="ctr" defTabSz="911225" eaLnBrk="1" hangingPunct="1"/>
            <a:endParaRPr lang="en-US" altLang="en-US" sz="5400" b="1">
              <a:solidFill>
                <a:srgbClr val="FF0000"/>
              </a:solidFill>
              <a:latin typeface="Arial-Rounded" pitchFamily="34" charset="0"/>
              <a:cs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51050" y="5286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ao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27650" y="5286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05338" y="16049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smtClean="0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27463" y="25479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smtClean="0">
                <a:latin typeface="Arial-Rounded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lang="en-US" altLang="en-US" sz="5400" b="1" smtClean="0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ẽo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24200" y="16049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smtClean="0">
                <a:latin typeface="Arial-Rounded" pitchFamily="34" charset="0"/>
                <a:ea typeface="+mn-ea"/>
                <a:cs typeface="Arial" panose="020B0604020202020204" pitchFamily="34" charset="0"/>
              </a:rPr>
              <a:t>l</a:t>
            </a:r>
            <a:endParaRPr lang="en-US" altLang="en-US" sz="5400" b="1" dirty="0"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49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  <p:bldP spid="45068" grpId="0" animBg="1"/>
      <p:bldP spid="24" grpId="0"/>
      <p:bldP spid="24" grpId="1"/>
      <p:bldP spid="25" grpId="0"/>
      <p:bldP spid="25" grpId="1"/>
      <p:bldP spid="12" grpId="0"/>
      <p:bldP spid="12" grpId="1"/>
      <p:bldP spid="16" grpId="0"/>
      <p:bldP spid="16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78213" y="36576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sao</a:t>
            </a:r>
          </a:p>
        </p:txBody>
      </p:sp>
      <p:grpSp>
        <p:nvGrpSpPr>
          <p:cNvPr id="46083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6088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47110" name="Group 1"/>
          <p:cNvGrpSpPr>
            <a:grpSpLocks/>
          </p:cNvGrpSpPr>
          <p:nvPr/>
        </p:nvGrpSpPr>
        <p:grpSpPr bwMode="auto">
          <a:xfrm>
            <a:off x="3048000" y="144465"/>
            <a:ext cx="3581400" cy="3189287"/>
            <a:chOff x="304800" y="1081677"/>
            <a:chExt cx="1752600" cy="1438012"/>
          </a:xfrm>
        </p:grpSpPr>
        <p:sp>
          <p:nvSpPr>
            <p:cNvPr id="3" name="5-Point Star 3"/>
            <p:cNvSpPr/>
            <p:nvPr/>
          </p:nvSpPr>
          <p:spPr bwMode="auto">
            <a:xfrm>
              <a:off x="659049" y="1220539"/>
              <a:ext cx="1054978" cy="1052204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ounded Rectangle 4"/>
            <p:cNvSpPr/>
            <p:nvPr/>
          </p:nvSpPr>
          <p:spPr bwMode="auto">
            <a:xfrm>
              <a:off x="304800" y="1081677"/>
              <a:ext cx="1752600" cy="143801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67100" y="36576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s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28866494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2029" y="3790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táo</a:t>
            </a:r>
          </a:p>
        </p:txBody>
      </p:sp>
      <p:grpSp>
        <p:nvGrpSpPr>
          <p:cNvPr id="47107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7110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55298" name="Picture 2" descr="Táo và 3 công dụng cực tốt đối với sức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206377"/>
            <a:ext cx="502443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24254" y="3790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áo</a:t>
            </a:r>
          </a:p>
        </p:txBody>
      </p:sp>
    </p:spTree>
    <p:extLst>
      <p:ext uri="{BB962C8B-B14F-4D97-AF65-F5344CB8AC3E}">
        <p14:creationId xmlns:p14="http://schemas.microsoft.com/office/powerpoint/2010/main" val="13306108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8675" y="371475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kẹo</a:t>
            </a:r>
          </a:p>
        </p:txBody>
      </p:sp>
      <p:grpSp>
        <p:nvGrpSpPr>
          <p:cNvPr id="48131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8134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113666" name="Picture 2" descr="https://kenh14cdn.com/Images/Uploaded/Share/2011/11/03/111103MBTkeomut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6377"/>
            <a:ext cx="44513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8675" y="3716338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ẹo</a:t>
            </a:r>
          </a:p>
        </p:txBody>
      </p:sp>
    </p:spTree>
    <p:extLst>
      <p:ext uri="{BB962C8B-B14F-4D97-AF65-F5344CB8AC3E}">
        <p14:creationId xmlns:p14="http://schemas.microsoft.com/office/powerpoint/2010/main" val="322997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173</Words>
  <Application>Microsoft Office PowerPoint</Application>
  <PresentationFormat>On-screen Show (16:9)</PresentationFormat>
  <Paragraphs>74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宋体</vt:lpstr>
      <vt:lpstr>HP001 4 hàng</vt:lpstr>
      <vt:lpstr>Arial-Rounded</vt:lpstr>
      <vt:lpstr>Times New Roman</vt:lpstr>
      <vt:lpstr>微软雅黑</vt:lpstr>
      <vt:lpstr>HP001 4H Normal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PC</cp:lastModifiedBy>
  <cp:revision>406</cp:revision>
  <dcterms:created xsi:type="dcterms:W3CDTF">2006-08-16T00:00:00Z</dcterms:created>
  <dcterms:modified xsi:type="dcterms:W3CDTF">2024-11-04T01:03:24Z</dcterms:modified>
</cp:coreProperties>
</file>