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2"/>
  </p:notesMasterIdLst>
  <p:sldIdLst>
    <p:sldId id="465" r:id="rId3"/>
    <p:sldId id="461" r:id="rId4"/>
    <p:sldId id="480" r:id="rId5"/>
    <p:sldId id="381" r:id="rId6"/>
    <p:sldId id="422" r:id="rId7"/>
    <p:sldId id="387" r:id="rId8"/>
    <p:sldId id="395" r:id="rId9"/>
    <p:sldId id="410" r:id="rId10"/>
    <p:sldId id="411" r:id="rId11"/>
    <p:sldId id="412" r:id="rId12"/>
    <p:sldId id="396" r:id="rId13"/>
    <p:sldId id="424" r:id="rId14"/>
    <p:sldId id="490" r:id="rId15"/>
    <p:sldId id="491" r:id="rId16"/>
    <p:sldId id="415" r:id="rId17"/>
    <p:sldId id="425" r:id="rId18"/>
    <p:sldId id="426" r:id="rId19"/>
    <p:sldId id="457" r:id="rId20"/>
    <p:sldId id="464" r:id="rId21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.VnCooper" panose="020B7200000000000000" pitchFamily="34" charset="0"/>
      <p:regular r:id="rId27"/>
    </p:embeddedFont>
    <p:embeddedFont>
      <p:font typeface="Arial-Rounded" panose="020B05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àng" panose="020B0604020202020204" charset="0"/>
      <p:regular r:id="rId33"/>
      <p:bold r:id="rId34"/>
    </p:embeddedFont>
    <p:embeddedFont>
      <p:font typeface="HP001 4H Normal" panose="020B0604020202020204" charset="0"/>
      <p:regular r:id="rId35"/>
    </p:embeddedFont>
    <p:embeddedFont>
      <p:font typeface="HP-087" panose="020B0604020202020204"/>
      <p:bold r:id="rId36"/>
    </p:embeddedFont>
    <p:embeddedFont>
      <p:font typeface="VNI-Avo" pitchFamily="2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CC00"/>
    <a:srgbClr val="009900"/>
    <a:srgbClr val="CCECFF"/>
    <a:srgbClr val="000099"/>
    <a:srgbClr val="FF9933"/>
    <a:srgbClr val="FFCC00"/>
    <a:srgbClr val="993366"/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142" d="100"/>
          <a:sy n="142" d="100"/>
        </p:scale>
        <p:origin x="894" y="12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12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Google Shape;113;p1:notes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更多模板请关注：https://haosc.taobao.com</a:t>
            </a:r>
          </a:p>
        </p:txBody>
      </p:sp>
      <p:sp>
        <p:nvSpPr>
          <p:cNvPr id="18436" name="Google Shape;114;p1:notes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F492794-892C-4D60-A56B-8434CEFFE0EF}" type="slidenum">
              <a:rPr lang="en-US" altLang="en-US">
                <a:latin typeface="Arial" pitchFamily="34" charset="0"/>
              </a:rPr>
              <a:pPr/>
              <a:t>19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audio" Target="../media/media3.WAV"/><Relationship Id="rId16" Type="http://schemas.openxmlformats.org/officeDocument/2006/relationships/image" Target="../media/image14.gif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1"/>
          <p:cNvGrpSpPr>
            <a:grpSpLocks/>
          </p:cNvGrpSpPr>
          <p:nvPr/>
        </p:nvGrpSpPr>
        <p:grpSpPr bwMode="auto">
          <a:xfrm>
            <a:off x="-298" y="0"/>
            <a:ext cx="9143875" cy="5143500"/>
            <a:chOff x="-297" y="0"/>
            <a:chExt cx="9144297" cy="6858000"/>
          </a:xfrm>
        </p:grpSpPr>
        <p:pic>
          <p:nvPicPr>
            <p:cNvPr id="5125" name="Picture 2" descr="Mẫu background , hình nền powerpoint đơn giản đẹp ấn tượ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TextBox 4"/>
            <p:cNvSpPr txBox="1">
              <a:spLocks noChangeArrowheads="1"/>
            </p:cNvSpPr>
            <p:nvPr/>
          </p:nvSpPr>
          <p:spPr bwMode="auto">
            <a:xfrm>
              <a:off x="762000" y="177800"/>
              <a:ext cx="73152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 TIỂU HỌC MINH ĐỨC</a:t>
              </a:r>
            </a:p>
          </p:txBody>
        </p:sp>
        <p:sp>
          <p:nvSpPr>
            <p:cNvPr id="5127" name="TextBox 6"/>
            <p:cNvSpPr txBox="1">
              <a:spLocks noChangeArrowheads="1"/>
            </p:cNvSpPr>
            <p:nvPr/>
          </p:nvSpPr>
          <p:spPr bwMode="auto">
            <a:xfrm>
              <a:off x="-297" y="1397000"/>
              <a:ext cx="9144001" cy="176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4000" b="1" kern="10">
                  <a:ln w="9525">
                    <a:solidFill>
                      <a:srgbClr val="993366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CHÀO MỪNG CÁC THẦY CÔ GIÁO ĐÃ VỀ DỰ GIỜ</a:t>
              </a:r>
            </a:p>
          </p:txBody>
        </p:sp>
      </p:grp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-24025" y="2571752"/>
            <a:ext cx="9191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3600" b="1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Môn: Tiếng Việt</a:t>
            </a:r>
          </a:p>
          <a:p>
            <a:pPr algn="ctr"/>
            <a:r>
              <a:rPr lang="en-US" altLang="zh-CN" sz="3600" b="1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Giáo viên: Vũ Thị Duyên</a:t>
            </a:r>
          </a:p>
        </p:txBody>
      </p:sp>
      <p:pic>
        <p:nvPicPr>
          <p:cNvPr id="2" name="MaiTruongMenYeu-HienThuc-22773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7459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61" t="-4726" r="39573" b="8581"/>
          <a:stretch/>
        </p:blipFill>
        <p:spPr>
          <a:xfrm>
            <a:off x="2133375" y="285750"/>
            <a:ext cx="5238976" cy="39433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57600" y="4373003"/>
            <a:ext cx="1771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27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maän</a:t>
            </a:r>
            <a:endParaRPr lang="en-US" sz="27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1455885" y="448361"/>
            <a:ext cx="650356" cy="27250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2602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48061" y="3109149"/>
            <a:ext cx="17411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baïn</a:t>
            </a:r>
            <a:r>
              <a:rPr lang="en-US" sz="27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thaân</a:t>
            </a:r>
            <a:endParaRPr lang="en-US" sz="27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207311" y="57151"/>
            <a:ext cx="1483932" cy="564981"/>
            <a:chOff x="85748" y="76200"/>
            <a:chExt cx="1978576" cy="753308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53308"/>
              <a:chOff x="-651821" y="-231732"/>
              <a:chExt cx="1911287" cy="75330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50697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057900" y="3109149"/>
            <a:ext cx="17572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27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maän</a:t>
            </a:r>
            <a:endParaRPr lang="en-US" sz="27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6960" y="3093575"/>
            <a:ext cx="17203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khaên</a:t>
            </a:r>
            <a:r>
              <a:rPr lang="en-US" sz="27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raèn</a:t>
            </a:r>
            <a:endParaRPr lang="en-US" sz="27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43" y="1657351"/>
            <a:ext cx="1952565" cy="131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287" y="1608770"/>
            <a:ext cx="1980299" cy="1409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1478639"/>
            <a:ext cx="1982622" cy="16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14702" y="1543051"/>
            <a:ext cx="2437706" cy="1506683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60236" y="2488372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207311" y="57151"/>
            <a:ext cx="1483932" cy="564981"/>
            <a:chOff x="85748" y="76200"/>
            <a:chExt cx="1978576" cy="753308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53308"/>
              <a:chOff x="-651821" y="-231732"/>
              <a:chExt cx="1911287" cy="75330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50697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629519" y="457201"/>
            <a:ext cx="183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676820" y="1662754"/>
            <a:ext cx="45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057783" y="457201"/>
            <a:ext cx="183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5870731" y="457201"/>
            <a:ext cx="183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08904" y="1623686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45583" y="2301589"/>
            <a:ext cx="1623211" cy="646331"/>
            <a:chOff x="3779318" y="3418413"/>
            <a:chExt cx="2164281" cy="86177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3779318" y="3418414"/>
              <a:ext cx="2164281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33CC"/>
                  </a:solidFill>
                  <a:latin typeface="VNI-Avo" pitchFamily="2" charset="0"/>
                </a:rPr>
                <a:t>baïn</a:t>
              </a:r>
              <a:endParaRPr lang="en-US" sz="3600" b="1" dirty="0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73810" y="3418413"/>
              <a:ext cx="103062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an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82479" y="3314700"/>
          <a:ext cx="642746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30940640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979872282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53310602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1632642964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871404525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629469092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val="250995148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baûn</a:t>
                      </a:r>
                      <a:endParaRPr lang="en-US" sz="27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nhaõn</a:t>
                      </a:r>
                      <a:r>
                        <a:rPr lang="en-US" sz="27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2700" b="1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gaén</a:t>
                      </a:r>
                      <a:endParaRPr lang="en-US" sz="27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2700" b="1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700" b="1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laën</a:t>
                      </a:r>
                      <a:r>
                        <a:rPr lang="en-US" sz="2700" b="1" baseline="0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27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27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baän</a:t>
                      </a:r>
                      <a:endParaRPr lang="en-US" sz="27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2700" b="1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gaàn</a:t>
                      </a:r>
                      <a:endParaRPr lang="en-US" sz="2700" b="1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423346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82476" y="4171952"/>
            <a:ext cx="17411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baïn</a:t>
            </a:r>
            <a:r>
              <a:rPr lang="en-US" sz="27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thaân</a:t>
            </a:r>
            <a:endParaRPr lang="en-US" sz="27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2748" y="4167428"/>
            <a:ext cx="17203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khaên</a:t>
            </a:r>
            <a:r>
              <a:rPr lang="en-US" sz="27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raèn</a:t>
            </a:r>
            <a:endParaRPr lang="en-US" sz="27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9364" y="4145013"/>
            <a:ext cx="17572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27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700" b="1" dirty="0" err="1">
                <a:solidFill>
                  <a:srgbClr val="0033CC"/>
                </a:solidFill>
                <a:latin typeface="VNI-Avo" pitchFamily="2" charset="0"/>
              </a:rPr>
              <a:t>maän</a:t>
            </a:r>
            <a:endParaRPr lang="en-US" sz="27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96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2" grpId="0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3324225" y="879477"/>
            <a:ext cx="3392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vi-VN" sz="5600">
                <a:solidFill>
                  <a:srgbClr val="FFFFFF"/>
                </a:solidFill>
                <a:latin typeface="Arial-Rounded" pitchFamily="34" charset="0"/>
                <a:cs typeface="Arial-Rounded" pitchFamily="34" charset="0"/>
              </a:rPr>
              <a:t>Viết bảng</a:t>
            </a:r>
          </a:p>
        </p:txBody>
      </p:sp>
    </p:spTree>
    <p:extLst>
      <p:ext uri="{BB962C8B-B14F-4D97-AF65-F5344CB8AC3E}">
        <p14:creationId xmlns:p14="http://schemas.microsoft.com/office/powerpoint/2010/main" val="11977001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25438"/>
            <a:ext cx="127254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14"/>
          <p:cNvSpPr>
            <a:spLocks noChangeArrowheads="1"/>
          </p:cNvSpPr>
          <p:nvPr/>
        </p:nvSpPr>
        <p:spPr bwMode="auto">
          <a:xfrm>
            <a:off x="2941641" y="2971801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endParaRPr lang="en-US" sz="4000">
              <a:solidFill>
                <a:srgbClr val="FF0000"/>
              </a:solidFill>
              <a:latin typeface="HP001 4H Normal" pitchFamily="34" charset="0"/>
              <a:cs typeface="Arial" charset="0"/>
            </a:endParaRPr>
          </a:p>
        </p:txBody>
      </p:sp>
      <p:sp>
        <p:nvSpPr>
          <p:cNvPr id="53252" name="TextBox 2"/>
          <p:cNvSpPr txBox="1">
            <a:spLocks noChangeArrowheads="1"/>
          </p:cNvSpPr>
          <p:nvPr/>
        </p:nvSpPr>
        <p:spPr bwMode="auto">
          <a:xfrm>
            <a:off x="298450" y="1047751"/>
            <a:ext cx="6864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</a:rPr>
              <a:t>an  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</a:rPr>
              <a:t>ăn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</a:rPr>
              <a:t>  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</a:rPr>
              <a:t>ân</a:t>
            </a:r>
            <a:endParaRPr lang="en-US" sz="72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3253" name="TextBox 11"/>
          <p:cNvSpPr txBox="1">
            <a:spLocks noChangeArrowheads="1"/>
          </p:cNvSpPr>
          <p:nvPr/>
        </p:nvSpPr>
        <p:spPr bwMode="auto">
          <a:xfrm>
            <a:off x="228600" y="2419350"/>
            <a:ext cx="739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</a:rPr>
              <a:t>thân</a:t>
            </a:r>
            <a:endParaRPr lang="en-US" sz="72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3254" name="TextBox 15"/>
          <p:cNvSpPr txBox="1">
            <a:spLocks noChangeArrowheads="1"/>
          </p:cNvSpPr>
          <p:nvPr/>
        </p:nvSpPr>
        <p:spPr bwMode="auto">
          <a:xfrm>
            <a:off x="288925" y="3827464"/>
            <a:ext cx="7372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</a:rPr>
              <a:t>khăn</a:t>
            </a:r>
            <a:r>
              <a:rPr lang="en-US" sz="72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itchFamily="34" charset="0"/>
              </a:rPr>
              <a:t>răn</a:t>
            </a:r>
            <a:endParaRPr lang="en-US" sz="72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grpSp>
        <p:nvGrpSpPr>
          <p:cNvPr id="53255" name="Group 16"/>
          <p:cNvGrpSpPr>
            <a:grpSpLocks/>
          </p:cNvGrpSpPr>
          <p:nvPr/>
        </p:nvGrpSpPr>
        <p:grpSpPr bwMode="auto">
          <a:xfrm>
            <a:off x="46042" y="412750"/>
            <a:ext cx="2524125" cy="628650"/>
            <a:chOff x="46704" y="656304"/>
            <a:chExt cx="2522823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787684" y="717688"/>
              <a:ext cx="178184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6704" y="656304"/>
              <a:ext cx="913928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573043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07311" y="57151"/>
            <a:ext cx="1483932" cy="564981"/>
            <a:chOff x="85748" y="76200"/>
            <a:chExt cx="1978576" cy="753308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53308"/>
              <a:chOff x="-651821" y="-231732"/>
              <a:chExt cx="1911287" cy="75330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50697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0300" y="1485900"/>
            <a:ext cx="45720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07311" y="57151"/>
            <a:ext cx="1483932" cy="564981"/>
            <a:chOff x="85748" y="76200"/>
            <a:chExt cx="1978576" cy="753308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53308"/>
              <a:chOff x="-651821" y="-231732"/>
              <a:chExt cx="1911287" cy="75330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50697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ă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543050"/>
            <a:ext cx="45720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2574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07311" y="57151"/>
            <a:ext cx="1483932" cy="564981"/>
            <a:chOff x="85748" y="76200"/>
            <a:chExt cx="1978576" cy="753308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53308"/>
              <a:chOff x="-651821" y="-231732"/>
              <a:chExt cx="1911287" cy="75330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50697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â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6782" y="1226127"/>
            <a:ext cx="4572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78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9" y="914400"/>
            <a:ext cx="3917035" cy="318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28677"/>
      </p:ext>
    </p:extLst>
  </p:cSld>
  <p:clrMapOvr>
    <a:masterClrMapping/>
  </p:clrMapOvr>
  <p:transition advTm="6645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116;p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oogle Shape;126;p1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3630216"/>
            <a:ext cx="2063750" cy="12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oogle Shape;127;p1"/>
          <p:cNvGrpSpPr>
            <a:grpSpLocks/>
          </p:cNvGrpSpPr>
          <p:nvPr/>
        </p:nvGrpSpPr>
        <p:grpSpPr bwMode="auto">
          <a:xfrm>
            <a:off x="479425" y="2611041"/>
            <a:ext cx="1054100" cy="2015728"/>
            <a:chOff x="181346" y="1761375"/>
            <a:chExt cx="1517253" cy="2901593"/>
          </a:xfrm>
        </p:grpSpPr>
        <p:pic>
          <p:nvPicPr>
            <p:cNvPr id="17420" name="Google Shape;128;p1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Google Shape;129;p1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Google Shape;130;p1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Google Shape;132;p1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7253288" y="2497932"/>
            <a:ext cx="1631950" cy="25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Google Shape;135;p1"/>
          <p:cNvSpPr/>
          <p:nvPr/>
        </p:nvSpPr>
        <p:spPr>
          <a:xfrm>
            <a:off x="-4763" y="4866087"/>
            <a:ext cx="9144001" cy="273844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" y="239316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CẢM ƠN QUÝ THẦY CÔ VÀ </a:t>
            </a:r>
            <a:r>
              <a:rPr lang="vi-VN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CÁC EM</a:t>
            </a:r>
            <a:endParaRPr 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7419" name="Picture 15" descr="C:\Users\Administrator\Pictures\127216089_699513167633604_1229922155095155591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" y="947204"/>
            <a:ext cx="8839200" cy="391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p-Chung-Ta-Doan-Ket-Top-Ca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127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63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-vao-rung-ho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3.5628" end="17939.2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19" y="0"/>
            <a:ext cx="9149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322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9" y="11430"/>
            <a:ext cx="9137847" cy="513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8900" y="3590927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002060"/>
                </a:solidFill>
                <a:cs typeface="Times New Roman" pitchFamily="18" charset="0"/>
              </a:rPr>
              <a:t>phố</a:t>
            </a:r>
            <a:r>
              <a:rPr lang="en-US" sz="54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cs typeface="Times New Roman" pitchFamily="18" charset="0"/>
              </a:rPr>
              <a:t>cổ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042" y="3560767"/>
            <a:ext cx="4340225" cy="13779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qua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phà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835" y="3513934"/>
            <a:ext cx="4338638" cy="1376362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Nhà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bé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 ở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thủ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đô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9378" y="3561560"/>
            <a:ext cx="4532480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Xa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quê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bé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nhớ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cs typeface="Times New Roman" pitchFamily="18" charset="0"/>
              </a:rPr>
              <a:t>bà</a:t>
            </a:r>
            <a:r>
              <a:rPr lang="en-US" sz="4500" b="1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40966" name="Picture 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7" y="3309940"/>
            <a:ext cx="8905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120651" y="550865"/>
            <a:ext cx="3536866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DA00D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HÁI HOA</a:t>
            </a:r>
          </a:p>
        </p:txBody>
      </p:sp>
      <p:pic>
        <p:nvPicPr>
          <p:cNvPr id="40968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42" y="1119189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" y="144621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5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" y="550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1749426"/>
            <a:ext cx="511176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5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4040190"/>
            <a:ext cx="6619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438402"/>
            <a:ext cx="6858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7" y="755652"/>
            <a:ext cx="841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2905127"/>
            <a:ext cx="81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9" y="698501"/>
            <a:ext cx="8112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475358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736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88" y="658815"/>
            <a:ext cx="511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2297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37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39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21 -0.02429 L -0.80216 0.01202 " pathEditMode="relative" rAng="0" ptsTypes="AA">
                                      <p:cBhvr>
                                        <p:cTn id="4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4" y="18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216 0.01203 L -0.47755 -0.88344 " pathEditMode="relative" rAng="0" ptsTypes="AA">
                                      <p:cBhvr>
                                        <p:cTn id="6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1" y="-44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6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36 0.11448 L -0.56632 0.42646 " pathEditMode="relative" rAng="0" ptsTypes="AA">
                                      <p:cBhvr>
                                        <p:cTn id="9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4" y="155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31 0.42646 L -0.24248 -0.45698 " pathEditMode="relative" rAng="0" ptsTypes="AA">
                                      <p:cBhvr>
                                        <p:cTn id="11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2" y="-441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6 0.01064 L -0.83522 0.44079 " pathEditMode="relative" rAng="0" ptsTypes="AA">
                                      <p:cBhvr>
                                        <p:cTn id="11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31" y="215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522 0.44079 L -0.51321 -0.44496 " pathEditMode="relative" rAng="0" ptsTypes="AA">
                                      <p:cBhvr>
                                        <p:cTn id="13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0" y="-442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43000" y="26998"/>
            <a:ext cx="6858001" cy="3820670"/>
            <a:chOff x="-24" y="1980708"/>
            <a:chExt cx="9158772" cy="35878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-162" t="35570" r="1"/>
            <a:stretch/>
          </p:blipFill>
          <p:spPr>
            <a:xfrm>
              <a:off x="-24" y="1980708"/>
              <a:ext cx="9158772" cy="3587818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05756" y="2282336"/>
              <a:ext cx="2971801" cy="774270"/>
              <a:chOff x="271420" y="73120"/>
              <a:chExt cx="3114653" cy="6508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71420" y="117852"/>
                <a:ext cx="3114653" cy="606130"/>
                <a:chOff x="271420" y="117852"/>
                <a:chExt cx="3114653" cy="606130"/>
              </a:xfrm>
            </p:grpSpPr>
            <p:sp>
              <p:nvSpPr>
                <p:cNvPr id="13" name="Rounded Rectangle 12"/>
                <p:cNvSpPr/>
                <p:nvPr/>
              </p:nvSpPr>
              <p:spPr bwMode="auto">
                <a:xfrm>
                  <a:off x="625759" y="117852"/>
                  <a:ext cx="2760314" cy="606130"/>
                </a:xfrm>
                <a:prstGeom prst="roundRect">
                  <a:avLst/>
                </a:prstGeom>
                <a:solidFill>
                  <a:srgbClr val="92D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0">
                    <a:latin typeface="Arial" charset="0"/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 bwMode="auto">
                <a:xfrm>
                  <a:off x="271420" y="149321"/>
                  <a:ext cx="578931" cy="533997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 b="1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278692" y="73120"/>
                <a:ext cx="3047361" cy="477074"/>
                <a:chOff x="-526166" y="-234812"/>
                <a:chExt cx="3047361" cy="477074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-526166" y="-234812"/>
                  <a:ext cx="532204" cy="4373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b="1">
                      <a:latin typeface="Calibri" pitchFamily="34" charset="0"/>
                      <a:cs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-69606" y="-158611"/>
                  <a:ext cx="2590801" cy="4008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700" b="1" dirty="0" err="1">
                      <a:solidFill>
                        <a:schemeClr val="bg1"/>
                      </a:solidFill>
                      <a:latin typeface=".VnAvant" pitchFamily="34" charset="0"/>
                    </a:rPr>
                    <a:t>NhËn</a:t>
                  </a:r>
                  <a:r>
                    <a:rPr lang="en-US" sz="2700" b="1" dirty="0">
                      <a:solidFill>
                        <a:schemeClr val="bg1"/>
                      </a:solidFill>
                      <a:latin typeface=".VnAvant" pitchFamily="34" charset="0"/>
                    </a:rPr>
                    <a:t> </a:t>
                  </a:r>
                  <a:r>
                    <a:rPr lang="en-US" sz="2700" b="1" dirty="0" err="1">
                      <a:solidFill>
                        <a:schemeClr val="bg1"/>
                      </a:solidFill>
                      <a:latin typeface=".VnAvant" pitchFamily="34" charset="0"/>
                    </a:rPr>
                    <a:t>biÕt</a:t>
                  </a:r>
                  <a:endParaRPr lang="en-US" sz="2700" b="1" dirty="0">
                    <a:solidFill>
                      <a:schemeClr val="bg1"/>
                    </a:solidFill>
                    <a:latin typeface=".VnAvant" pitchFamily="34" charset="0"/>
                  </a:endParaRPr>
                </a:p>
              </p:txBody>
            </p:sp>
          </p:grpSp>
        </p:grpSp>
      </p:grpSp>
      <p:grpSp>
        <p:nvGrpSpPr>
          <p:cNvPr id="16" name="Group 15"/>
          <p:cNvGrpSpPr/>
          <p:nvPr/>
        </p:nvGrpSpPr>
        <p:grpSpPr>
          <a:xfrm>
            <a:off x="685800" y="3209120"/>
            <a:ext cx="7619999" cy="1100215"/>
            <a:chOff x="-371168" y="7704786"/>
            <a:chExt cx="10159999" cy="4786048"/>
          </a:xfrm>
        </p:grpSpPr>
        <p:sp>
          <p:nvSpPr>
            <p:cNvPr id="3" name="TextBox 2"/>
            <p:cNvSpPr txBox="1"/>
            <p:nvPr/>
          </p:nvSpPr>
          <p:spPr>
            <a:xfrm flipH="1">
              <a:off x="-371168" y="10482544"/>
              <a:ext cx="10159999" cy="200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VNI-Avo" pitchFamily="2" charset="0"/>
                </a:rPr>
                <a:t>Ngöïa</a:t>
              </a:r>
              <a:r>
                <a:rPr lang="en-US" sz="2400" b="1" dirty="0">
                  <a:latin typeface="VNI-Avo" pitchFamily="2" charset="0"/>
                </a:rPr>
                <a:t> </a:t>
              </a:r>
              <a:r>
                <a:rPr lang="en-US" sz="2400" b="1" dirty="0" err="1">
                  <a:latin typeface="VNI-Avo" pitchFamily="2" charset="0"/>
                </a:rPr>
                <a:t>vaèn</a:t>
              </a:r>
              <a:r>
                <a:rPr lang="en-US" sz="2400" b="1" dirty="0">
                  <a:latin typeface="VNI-Avo" pitchFamily="2" charset="0"/>
                </a:rPr>
                <a:t> </a:t>
              </a:r>
              <a:r>
                <a:rPr lang="en-US" sz="2400" b="1" dirty="0" err="1">
                  <a:latin typeface="VNI-Avo" pitchFamily="2" charset="0"/>
                </a:rPr>
                <a:t>vaø</a:t>
              </a:r>
              <a:r>
                <a:rPr lang="en-US" sz="2400" b="1" dirty="0">
                  <a:latin typeface="VNI-Avo" pitchFamily="2" charset="0"/>
                </a:rPr>
                <a:t> </a:t>
              </a:r>
              <a:r>
                <a:rPr lang="en-US" sz="2400" b="1" dirty="0" err="1">
                  <a:latin typeface="VNI-Avo" pitchFamily="2" charset="0"/>
                </a:rPr>
                <a:t>höôu</a:t>
              </a:r>
              <a:r>
                <a:rPr lang="en-US" sz="2400" b="1" dirty="0">
                  <a:latin typeface="VNI-Avo" pitchFamily="2" charset="0"/>
                </a:rPr>
                <a:t> cao </a:t>
              </a:r>
              <a:r>
                <a:rPr lang="en-US" sz="2400" b="1" dirty="0" err="1">
                  <a:latin typeface="VNI-Avo" pitchFamily="2" charset="0"/>
                </a:rPr>
                <a:t>coå</a:t>
              </a:r>
              <a:r>
                <a:rPr lang="en-US" sz="2400" b="1" dirty="0">
                  <a:latin typeface="VNI-Avo" pitchFamily="2" charset="0"/>
                </a:rPr>
                <a:t> </a:t>
              </a:r>
              <a:r>
                <a:rPr lang="en-US" sz="2400" b="1" dirty="0" err="1">
                  <a:latin typeface="VNI-Avo" pitchFamily="2" charset="0"/>
                </a:rPr>
                <a:t>laø</a:t>
              </a:r>
              <a:r>
                <a:rPr lang="en-US" sz="2400" b="1" dirty="0">
                  <a:latin typeface="VNI-Avo" pitchFamily="2" charset="0"/>
                </a:rPr>
                <a:t> </a:t>
              </a:r>
              <a:r>
                <a:rPr lang="en-US" sz="2400" b="1" dirty="0" err="1">
                  <a:latin typeface="VNI-Avo" pitchFamily="2" charset="0"/>
                </a:rPr>
                <a:t>ñoâi</a:t>
              </a:r>
              <a:r>
                <a:rPr lang="en-US" sz="2400" b="1" dirty="0">
                  <a:latin typeface="VNI-Avo" pitchFamily="2" charset="0"/>
                </a:rPr>
                <a:t> </a:t>
              </a:r>
              <a:r>
                <a:rPr lang="en-US" sz="2400" b="1" dirty="0" err="1">
                  <a:latin typeface="VNI-Avo" pitchFamily="2" charset="0"/>
                </a:rPr>
                <a:t>baïn</a:t>
              </a:r>
              <a:r>
                <a:rPr lang="en-US" sz="2400" b="1" dirty="0">
                  <a:latin typeface="VNI-Avo" pitchFamily="2" charset="0"/>
                </a:rPr>
                <a:t> </a:t>
              </a:r>
              <a:r>
                <a:rPr lang="en-US" sz="2400" b="1" dirty="0" err="1">
                  <a:latin typeface="VNI-Avo" pitchFamily="2" charset="0"/>
                </a:rPr>
                <a:t>thaân</a:t>
              </a:r>
              <a:r>
                <a:rPr lang="en-US" sz="2400" b="1" dirty="0">
                  <a:latin typeface="VNI-Avo" pitchFamily="2" charset="0"/>
                </a:rPr>
                <a:t>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62633" y="7704786"/>
              <a:ext cx="990600" cy="2409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57633" y="7704786"/>
              <a:ext cx="990600" cy="2409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86302" y="3847670"/>
            <a:ext cx="9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an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8850" y="3847670"/>
            <a:ext cx="128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750" y="3847670"/>
            <a:ext cx="237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2" y="7374"/>
            <a:ext cx="6857999" cy="1135626"/>
          </a:xfrm>
          <a:solidFill>
            <a:srgbClr val="3FB822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8850" y="2457450"/>
            <a:ext cx="4800600" cy="1314450"/>
          </a:xfrm>
        </p:spPr>
        <p:txBody>
          <a:bodyPr>
            <a:noAutofit/>
          </a:bodyPr>
          <a:lstStyle/>
          <a:p>
            <a:r>
              <a:rPr lang="en-US" sz="1035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035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035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302" y="0"/>
            <a:ext cx="124425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405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40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1602253" y="197613"/>
            <a:ext cx="1893721" cy="1452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8250" y="580716"/>
            <a:ext cx="8386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>
                <a:solidFill>
                  <a:srgbClr val="006600"/>
                </a:solidFill>
                <a:latin typeface=".VnCooper" pitchFamily="34" charset="0"/>
              </a:rPr>
              <a:t>31</a:t>
            </a:r>
            <a:endParaRPr lang="vi-VN" sz="405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7919" y="137170"/>
            <a:ext cx="326724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50" b="1">
                <a:solidFill>
                  <a:schemeClr val="bg1"/>
                </a:solidFill>
                <a:latin typeface="VNI-Avo" pitchFamily="2" charset="0"/>
              </a:rPr>
              <a:t>an    aên   aân</a:t>
            </a:r>
          </a:p>
        </p:txBody>
      </p:sp>
    </p:spTree>
    <p:extLst>
      <p:ext uri="{BB962C8B-B14F-4D97-AF65-F5344CB8AC3E}">
        <p14:creationId xmlns:p14="http://schemas.microsoft.com/office/powerpoint/2010/main" val="820785085"/>
      </p:ext>
    </p:extLst>
  </p:cSld>
  <p:clrMapOvr>
    <a:masterClrMapping/>
  </p:clrMapOvr>
  <p:transition advTm="66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14702" y="1664789"/>
            <a:ext cx="2437706" cy="1506683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60236" y="2488372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207311" y="57151"/>
            <a:ext cx="1483932" cy="564981"/>
            <a:chOff x="85748" y="76200"/>
            <a:chExt cx="1978576" cy="753308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53308"/>
              <a:chOff x="-651821" y="-231732"/>
              <a:chExt cx="1911287" cy="75330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50697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2629519" y="457201"/>
            <a:ext cx="183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676820" y="1784491"/>
            <a:ext cx="45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057783" y="457201"/>
            <a:ext cx="183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5870731" y="457201"/>
            <a:ext cx="183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08904" y="1745424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77490" y="2563812"/>
            <a:ext cx="1623211" cy="1054320"/>
            <a:chOff x="3779318" y="3418414"/>
            <a:chExt cx="2164281" cy="140576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3779318" y="3418414"/>
              <a:ext cx="2164281" cy="86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33CC"/>
                  </a:solidFill>
                  <a:latin typeface="VNI-Avo" pitchFamily="2" charset="0"/>
                </a:rPr>
                <a:t>baïn</a:t>
              </a:r>
              <a:endParaRPr lang="en-US" sz="3600" b="1" dirty="0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52114" y="3962399"/>
              <a:ext cx="246308" cy="861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92250" y="257175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2" grpId="0"/>
      <p:bldP spid="41" grpId="0"/>
      <p:bldP spid="4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428753" y="1588770"/>
          <a:ext cx="6427469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baûn</a:t>
                      </a:r>
                      <a:endParaRPr lang="en-US" sz="30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nhaõn</a:t>
                      </a:r>
                      <a:r>
                        <a:rPr lang="en-US" sz="30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rgbClr val="009900"/>
                          </a:solidFill>
                          <a:latin typeface="VNI-Avo" pitchFamily="2" charset="0"/>
                        </a:rPr>
                        <a:t>gaén</a:t>
                      </a:r>
                      <a:endParaRPr lang="en-US" sz="3000" b="1" dirty="0">
                        <a:solidFill>
                          <a:srgbClr val="009900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30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0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rgbClr val="009900"/>
                          </a:solidFill>
                          <a:latin typeface="VNI-Avo" pitchFamily="2" charset="0"/>
                        </a:rPr>
                        <a:t>laën</a:t>
                      </a:r>
                      <a:r>
                        <a:rPr lang="en-US" sz="3000" b="1" baseline="0" dirty="0">
                          <a:solidFill>
                            <a:srgbClr val="009900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000" b="1" dirty="0">
                        <a:solidFill>
                          <a:srgbClr val="009900"/>
                        </a:solidFill>
                        <a:latin typeface="VNI-Avo" pitchFamily="2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baän</a:t>
                      </a:r>
                      <a:endParaRPr lang="en-US" sz="3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  <a:p>
                      <a:pPr algn="ctr"/>
                      <a:endParaRPr lang="en-US" sz="3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gaàn</a:t>
                      </a:r>
                      <a:endParaRPr lang="en-US" sz="30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1207311" y="57151"/>
            <a:ext cx="1483932" cy="564981"/>
            <a:chOff x="85748" y="76200"/>
            <a:chExt cx="1978576" cy="753308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53308"/>
              <a:chOff x="-651821" y="-231732"/>
              <a:chExt cx="1911287" cy="75330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50697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289" t="10614" r="1978" b="6865"/>
          <a:stretch/>
        </p:blipFill>
        <p:spPr>
          <a:xfrm>
            <a:off x="2058982" y="285750"/>
            <a:ext cx="5256218" cy="3714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7825" y="4109221"/>
            <a:ext cx="26360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33CC"/>
                </a:solidFill>
                <a:latin typeface="VNI-Avo" pitchFamily="2" charset="0"/>
              </a:rPr>
              <a:t>baïn</a:t>
            </a:r>
            <a:r>
              <a:rPr lang="en-US" sz="33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VNI-Avo" pitchFamily="2" charset="0"/>
              </a:rPr>
              <a:t>thaân</a:t>
            </a:r>
            <a:endParaRPr lang="en-US" sz="33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32801">
            <a:off x="1381494" y="391211"/>
            <a:ext cx="650356" cy="27250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600452" y="4223521"/>
            <a:ext cx="20633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033CC"/>
                </a:solidFill>
                <a:latin typeface="VNI-Avo" pitchFamily="2" charset="0"/>
              </a:rPr>
              <a:t>khaên</a:t>
            </a:r>
            <a:r>
              <a:rPr lang="en-US" sz="33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300" b="1" dirty="0" err="1">
                <a:solidFill>
                  <a:srgbClr val="0033CC"/>
                </a:solidFill>
                <a:latin typeface="VNI-Avo" pitchFamily="2" charset="0"/>
              </a:rPr>
              <a:t>raèn</a:t>
            </a:r>
            <a:endParaRPr lang="en-US" sz="33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32801">
            <a:off x="1323744" y="445428"/>
            <a:ext cx="650356" cy="27250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1232" y="571502"/>
            <a:ext cx="5371118" cy="35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7791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7686</TotalTime>
  <Words>166</Words>
  <Application>Microsoft Office PowerPoint</Application>
  <PresentationFormat>On-screen Show (16:9)</PresentationFormat>
  <Paragraphs>80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.VnAvant</vt:lpstr>
      <vt:lpstr>HP001 4 hàng</vt:lpstr>
      <vt:lpstr>Times New Roman</vt:lpstr>
      <vt:lpstr>HP001 4H Normal</vt:lpstr>
      <vt:lpstr>.VnCooper</vt:lpstr>
      <vt:lpstr>Calibri</vt:lpstr>
      <vt:lpstr>Arial-Rounded</vt:lpstr>
      <vt:lpstr>HP-087</vt:lpstr>
      <vt:lpstr>VNI-Avo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Administrator</cp:lastModifiedBy>
  <cp:revision>410</cp:revision>
  <dcterms:created xsi:type="dcterms:W3CDTF">2006-08-16T00:00:00Z</dcterms:created>
  <dcterms:modified xsi:type="dcterms:W3CDTF">2024-10-22T15:52:56Z</dcterms:modified>
</cp:coreProperties>
</file>