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4" r:id="rId2"/>
    <p:sldId id="265" r:id="rId3"/>
    <p:sldId id="270" r:id="rId4"/>
    <p:sldId id="271" r:id="rId5"/>
    <p:sldId id="267" r:id="rId6"/>
    <p:sldId id="272" r:id="rId7"/>
    <p:sldId id="273" r:id="rId8"/>
    <p:sldId id="274" r:id="rId9"/>
    <p:sldId id="268" r:id="rId10"/>
    <p:sldId id="269"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4F9"/>
    <a:srgbClr val="FDE3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sorterViewPr>
    <p:cViewPr>
      <p:scale>
        <a:sx n="100" d="100"/>
        <a:sy n="100" d="100"/>
      </p:scale>
      <p:origin x="0" y="-11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12273-2863-409E-A209-F93EB72BB9D1}"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6DA2D-9A4E-4D46-B3F7-973C9A2DBDA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6DA2D-9A4E-4D46-B3F7-973C9A2DBDA1}"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2D97DD-0BBB-4D8A-BC62-28A0A285F20B}"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283B2-1859-41B1-8B26-31A4B35AB128}" type="slidenum">
              <a:rPr lang="en-US" smtClean="0"/>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D97DD-0BBB-4D8A-BC62-28A0A285F20B}"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283B2-1859-41B1-8B26-31A4B35AB128}" type="slidenum">
              <a:rPr lang="en-US" smtClean="0"/>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D97DD-0BBB-4D8A-BC62-28A0A285F20B}"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283B2-1859-41B1-8B26-31A4B35AB128}" type="slidenum">
              <a:rPr lang="en-US" smtClean="0"/>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D97DD-0BBB-4D8A-BC62-28A0A285F20B}"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283B2-1859-41B1-8B26-31A4B35AB128}" type="slidenum">
              <a:rPr lang="en-US" smtClean="0"/>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2D97DD-0BBB-4D8A-BC62-28A0A285F20B}"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283B2-1859-41B1-8B26-31A4B35AB128}" type="slidenum">
              <a:rPr lang="en-US" smtClean="0"/>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2D97DD-0BBB-4D8A-BC62-28A0A285F20B}"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283B2-1859-41B1-8B26-31A4B35AB128}" type="slidenum">
              <a:rPr lang="en-US" smtClean="0"/>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2D97DD-0BBB-4D8A-BC62-28A0A285F20B}"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4283B2-1859-41B1-8B26-31A4B35AB128}" type="slidenum">
              <a:rPr lang="en-US" smtClean="0"/>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2D97DD-0BBB-4D8A-BC62-28A0A285F20B}"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4283B2-1859-41B1-8B26-31A4B35AB128}" type="slidenum">
              <a:rPr lang="en-US" smtClean="0"/>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D97DD-0BBB-4D8A-BC62-28A0A285F20B}"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4283B2-1859-41B1-8B26-31A4B35AB128}" type="slidenum">
              <a:rPr lang="en-US" smtClean="0"/>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2D97DD-0BBB-4D8A-BC62-28A0A285F20B}"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283B2-1859-41B1-8B26-31A4B35AB128}" type="slidenum">
              <a:rPr lang="en-US" smtClean="0"/>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2D97DD-0BBB-4D8A-BC62-28A0A285F20B}"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283B2-1859-41B1-8B26-31A4B35AB128}" type="slidenum">
              <a:rPr lang="en-US" smtClean="0"/>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3000" r="-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2D97DD-0BBB-4D8A-BC62-28A0A285F20B}" type="datetimeFigureOut">
              <a:rPr lang="en-US" smtClean="0"/>
              <a:t>12/10/2024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4283B2-1859-41B1-8B26-31A4B35AB1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6.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svg"/><Relationship Id="rId9" Type="http://schemas.openxmlformats.org/officeDocument/2006/relationships/image" Target="../media/image28.sv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2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sv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sv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11" name="TextBox 10"/>
          <p:cNvSpPr txBox="1"/>
          <p:nvPr/>
        </p:nvSpPr>
        <p:spPr>
          <a:xfrm>
            <a:off x="2037419" y="1842628"/>
            <a:ext cx="8321328" cy="2431371"/>
          </a:xfrm>
          <a:prstGeom prst="rect">
            <a:avLst/>
          </a:prstGeom>
          <a:noFill/>
        </p:spPr>
        <p:txBody>
          <a:bodyPr wrap="square" rtlCol="0">
            <a:spAutoFit/>
          </a:bodyPr>
          <a:lstStyle/>
          <a:p>
            <a:pPr algn="ctr">
              <a:lnSpc>
                <a:spcPct val="150000"/>
              </a:lnSpc>
            </a:pPr>
            <a:r>
              <a:rPr lang="vi-VN" sz="5400" b="1" dirty="0">
                <a:ln w="0"/>
                <a:latin typeface="Arial" panose="020B0604020202020204" pitchFamily="34" charset="0"/>
                <a:cs typeface="Arial" panose="020B0604020202020204" pitchFamily="34" charset="0"/>
              </a:rPr>
              <a:t>CHÀO MỪNG CÁC EM ĐẾN VỚI BÀI HỌC MỚI!</a:t>
            </a:r>
            <a:endParaRPr lang="en-US" sz="5400" b="1" dirty="0">
              <a:ln w="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2" name="Freeform 2"/>
          <p:cNvSpPr/>
          <p:nvPr/>
        </p:nvSpPr>
        <p:spPr>
          <a:xfrm>
            <a:off x="5754796" y="-432877"/>
            <a:ext cx="6224441" cy="4800600"/>
          </a:xfrm>
          <a:custGeom>
            <a:avLst/>
            <a:gdLst/>
            <a:ahLst/>
            <a:cxnLst/>
            <a:rect l="l" t="t" r="r" b="b"/>
            <a:pathLst>
              <a:path w="9336661" h="7200900">
                <a:moveTo>
                  <a:pt x="0" y="0"/>
                </a:moveTo>
                <a:lnTo>
                  <a:pt x="9336662" y="0"/>
                </a:lnTo>
                <a:lnTo>
                  <a:pt x="9336662"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3" name="Freeform 3"/>
          <p:cNvSpPr/>
          <p:nvPr/>
        </p:nvSpPr>
        <p:spPr>
          <a:xfrm rot="224926">
            <a:off x="9055374" y="2102880"/>
            <a:ext cx="4336758" cy="5903697"/>
          </a:xfrm>
          <a:custGeom>
            <a:avLst/>
            <a:gdLst/>
            <a:ahLst/>
            <a:cxnLst/>
            <a:rect l="l" t="t" r="r" b="b"/>
            <a:pathLst>
              <a:path w="6505137" h="8855546">
                <a:moveTo>
                  <a:pt x="0" y="0"/>
                </a:moveTo>
                <a:lnTo>
                  <a:pt x="6505137" y="0"/>
                </a:lnTo>
                <a:lnTo>
                  <a:pt x="6505137" y="8855546"/>
                </a:lnTo>
                <a:lnTo>
                  <a:pt x="0" y="88555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 name="Freeform 5"/>
          <p:cNvSpPr/>
          <p:nvPr/>
        </p:nvSpPr>
        <p:spPr>
          <a:xfrm rot="1169171">
            <a:off x="10431283" y="3402494"/>
            <a:ext cx="2149835" cy="3971982"/>
          </a:xfrm>
          <a:custGeom>
            <a:avLst/>
            <a:gdLst/>
            <a:ahLst/>
            <a:cxnLst/>
            <a:rect l="l" t="t" r="r" b="b"/>
            <a:pathLst>
              <a:path w="3224753" h="5957973">
                <a:moveTo>
                  <a:pt x="0" y="0"/>
                </a:moveTo>
                <a:lnTo>
                  <a:pt x="3224752" y="0"/>
                </a:lnTo>
                <a:lnTo>
                  <a:pt x="3224752" y="5957972"/>
                </a:lnTo>
                <a:lnTo>
                  <a:pt x="0" y="59579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0" name="Arrow: Pentagon 9"/>
          <p:cNvSpPr/>
          <p:nvPr/>
        </p:nvSpPr>
        <p:spPr>
          <a:xfrm>
            <a:off x="-129582" y="1617170"/>
            <a:ext cx="1569483" cy="700505"/>
          </a:xfrm>
          <a:prstGeom prst="homePlate">
            <a:avLst/>
          </a:prstGeom>
          <a:solidFill>
            <a:schemeClr val="accent4">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Arial" panose="020B0604020202020204" pitchFamily="34" charset="0"/>
                <a:cs typeface="Arial" panose="020B0604020202020204" pitchFamily="34" charset="0"/>
              </a:rPr>
              <a:t>a. </a:t>
            </a:r>
            <a:endParaRPr lang="en-US" sz="3200" b="1" dirty="0">
              <a:solidFill>
                <a:schemeClr val="tx1"/>
              </a:solidFill>
              <a:latin typeface="Arial" panose="020B0604020202020204" pitchFamily="34" charset="0"/>
              <a:cs typeface="Arial" panose="020B0604020202020204" pitchFamily="34" charset="0"/>
            </a:endParaRPr>
          </a:p>
        </p:txBody>
      </p:sp>
      <p:sp>
        <p:nvSpPr>
          <p:cNvPr id="11" name="Cloud 10"/>
          <p:cNvSpPr/>
          <p:nvPr/>
        </p:nvSpPr>
        <p:spPr>
          <a:xfrm>
            <a:off x="3578169" y="2059702"/>
            <a:ext cx="2676425" cy="1005840"/>
          </a:xfrm>
          <a:prstGeom prst="cloud">
            <a:avLst/>
          </a:prstGeom>
          <a:solidFill>
            <a:schemeClr val="accent3">
              <a:lumMod val="20000"/>
              <a:lumOff val="80000"/>
            </a:schemeClr>
          </a:solidFill>
          <a:ln>
            <a:solidFill>
              <a:srgbClr val="FBF9EB"/>
            </a:solidFill>
          </a:ln>
          <a:effectLst>
            <a:innerShdw blurRad="63500" dist="508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solidFill>
                  <a:sysClr val="windowText" lastClr="000000"/>
                </a:solidFill>
                <a:latin typeface="Arial" panose="020B0604020202020204" pitchFamily="34" charset="0"/>
                <a:cs typeface="Arial" panose="020B0604020202020204" pitchFamily="34" charset="0"/>
              </a:rPr>
              <a:t>Mở đầu</a:t>
            </a:r>
            <a:endParaRPr lang="en-US" sz="3000" dirty="0">
              <a:solidFill>
                <a:sysClr val="windowText" lastClr="000000"/>
              </a:solidFill>
              <a:latin typeface="Arial" panose="020B0604020202020204" pitchFamily="34" charset="0"/>
              <a:cs typeface="Arial" panose="020B0604020202020204" pitchFamily="34" charset="0"/>
            </a:endParaRPr>
          </a:p>
        </p:txBody>
      </p:sp>
      <p:sp>
        <p:nvSpPr>
          <p:cNvPr id="12" name="Rectangle: Rounded Corners 11"/>
          <p:cNvSpPr/>
          <p:nvPr/>
        </p:nvSpPr>
        <p:spPr>
          <a:xfrm>
            <a:off x="1247094" y="3429000"/>
            <a:ext cx="7338574" cy="2230665"/>
          </a:xfrm>
          <a:prstGeom prst="roundRect">
            <a:avLst>
              <a:gd name="adj" fmla="val 10434"/>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solidFill>
                <a:latin typeface="Arial" panose="020B0604020202020204" pitchFamily="34" charset="0"/>
                <a:cs typeface="Arial" panose="020B0604020202020204" pitchFamily="34" charset="0"/>
              </a:rPr>
              <a:t>(Câu 1) Giới thiệu tên bài thơ, tên tác giả và nêu cảm nhận chung về bài thơ Tiếng đàn ba-la-lai-ca trên sông Đà. </a:t>
            </a:r>
            <a:endParaRPr lang="en-US" sz="28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2" name="Freeform 2"/>
          <p:cNvSpPr/>
          <p:nvPr/>
        </p:nvSpPr>
        <p:spPr>
          <a:xfrm>
            <a:off x="5754796" y="-432877"/>
            <a:ext cx="6224441" cy="4800600"/>
          </a:xfrm>
          <a:custGeom>
            <a:avLst/>
            <a:gdLst/>
            <a:ahLst/>
            <a:cxnLst/>
            <a:rect l="l" t="t" r="r" b="b"/>
            <a:pathLst>
              <a:path w="9336661" h="7200900">
                <a:moveTo>
                  <a:pt x="0" y="0"/>
                </a:moveTo>
                <a:lnTo>
                  <a:pt x="9336662" y="0"/>
                </a:lnTo>
                <a:lnTo>
                  <a:pt x="9336662"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3" name="Freeform 3"/>
          <p:cNvSpPr/>
          <p:nvPr/>
        </p:nvSpPr>
        <p:spPr>
          <a:xfrm rot="224926">
            <a:off x="9055374" y="2102880"/>
            <a:ext cx="4336758" cy="5903697"/>
          </a:xfrm>
          <a:custGeom>
            <a:avLst/>
            <a:gdLst/>
            <a:ahLst/>
            <a:cxnLst/>
            <a:rect l="l" t="t" r="r" b="b"/>
            <a:pathLst>
              <a:path w="6505137" h="8855546">
                <a:moveTo>
                  <a:pt x="0" y="0"/>
                </a:moveTo>
                <a:lnTo>
                  <a:pt x="6505137" y="0"/>
                </a:lnTo>
                <a:lnTo>
                  <a:pt x="6505137" y="8855546"/>
                </a:lnTo>
                <a:lnTo>
                  <a:pt x="0" y="88555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 name="Freeform 5"/>
          <p:cNvSpPr/>
          <p:nvPr/>
        </p:nvSpPr>
        <p:spPr>
          <a:xfrm rot="1169171">
            <a:off x="10431283" y="3402494"/>
            <a:ext cx="2149835" cy="3971982"/>
          </a:xfrm>
          <a:custGeom>
            <a:avLst/>
            <a:gdLst/>
            <a:ahLst/>
            <a:cxnLst/>
            <a:rect l="l" t="t" r="r" b="b"/>
            <a:pathLst>
              <a:path w="3224753" h="5957973">
                <a:moveTo>
                  <a:pt x="0" y="0"/>
                </a:moveTo>
                <a:lnTo>
                  <a:pt x="3224752" y="0"/>
                </a:lnTo>
                <a:lnTo>
                  <a:pt x="3224752" y="5957972"/>
                </a:lnTo>
                <a:lnTo>
                  <a:pt x="0" y="59579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8" name="Cloud 7"/>
          <p:cNvSpPr/>
          <p:nvPr/>
        </p:nvSpPr>
        <p:spPr>
          <a:xfrm>
            <a:off x="3324985" y="1765788"/>
            <a:ext cx="2929609" cy="1005840"/>
          </a:xfrm>
          <a:prstGeom prst="cloud">
            <a:avLst/>
          </a:prstGeom>
          <a:solidFill>
            <a:schemeClr val="accent3">
              <a:lumMod val="20000"/>
              <a:lumOff val="80000"/>
            </a:schemeClr>
          </a:solidFill>
          <a:ln>
            <a:solidFill>
              <a:srgbClr val="FBF9EB"/>
            </a:solidFill>
          </a:ln>
          <a:effectLst>
            <a:innerShdw blurRad="63500" dist="508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solidFill>
                  <a:sysClr val="windowText" lastClr="000000"/>
                </a:solidFill>
                <a:latin typeface="Arial" panose="020B0604020202020204" pitchFamily="34" charset="0"/>
                <a:cs typeface="Arial" panose="020B0604020202020204" pitchFamily="34" charset="0"/>
              </a:rPr>
              <a:t>Triển khai</a:t>
            </a:r>
            <a:endParaRPr lang="en-US" sz="3000" dirty="0">
              <a:solidFill>
                <a:sysClr val="windowText" lastClr="000000"/>
              </a:solidFill>
              <a:latin typeface="Arial" panose="020B0604020202020204" pitchFamily="34" charset="0"/>
              <a:cs typeface="Arial" panose="020B0604020202020204" pitchFamily="34" charset="0"/>
            </a:endParaRPr>
          </a:p>
        </p:txBody>
      </p:sp>
      <p:sp>
        <p:nvSpPr>
          <p:cNvPr id="9" name="Rectangle: Rounded Corners 8"/>
          <p:cNvSpPr/>
          <p:nvPr/>
        </p:nvSpPr>
        <p:spPr>
          <a:xfrm>
            <a:off x="890649" y="3091543"/>
            <a:ext cx="7695019" cy="2714103"/>
          </a:xfrm>
          <a:prstGeom prst="roundRect">
            <a:avLst>
              <a:gd name="adj" fmla="val 10434"/>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solidFill>
                <a:latin typeface="Arial" panose="020B0604020202020204" pitchFamily="34" charset="0"/>
                <a:cs typeface="Arial" panose="020B0604020202020204" pitchFamily="34" charset="0"/>
              </a:rPr>
              <a:t>(Tiếp theo đến “Xúc động biết mấy!”): bày tỏ tình cảm, cảm xúc về cái hay, cái đẹp của ngôn từ, hình ảnh thơ và nội dung, ý nghĩa của bài thơ. </a:t>
            </a:r>
            <a:endParaRPr lang="en-US" sz="28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2" name="Freeform 2"/>
          <p:cNvSpPr/>
          <p:nvPr/>
        </p:nvSpPr>
        <p:spPr>
          <a:xfrm>
            <a:off x="5754796" y="-432877"/>
            <a:ext cx="6224441" cy="4800600"/>
          </a:xfrm>
          <a:custGeom>
            <a:avLst/>
            <a:gdLst/>
            <a:ahLst/>
            <a:cxnLst/>
            <a:rect l="l" t="t" r="r" b="b"/>
            <a:pathLst>
              <a:path w="9336661" h="7200900">
                <a:moveTo>
                  <a:pt x="0" y="0"/>
                </a:moveTo>
                <a:lnTo>
                  <a:pt x="9336662" y="0"/>
                </a:lnTo>
                <a:lnTo>
                  <a:pt x="9336662"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 name="Freeform 5"/>
          <p:cNvSpPr/>
          <p:nvPr/>
        </p:nvSpPr>
        <p:spPr>
          <a:xfrm rot="1169171">
            <a:off x="10431283" y="3402494"/>
            <a:ext cx="2149835" cy="3971982"/>
          </a:xfrm>
          <a:custGeom>
            <a:avLst/>
            <a:gdLst/>
            <a:ahLst/>
            <a:cxnLst/>
            <a:rect l="l" t="t" r="r" b="b"/>
            <a:pathLst>
              <a:path w="3224753" h="5957973">
                <a:moveTo>
                  <a:pt x="0" y="0"/>
                </a:moveTo>
                <a:lnTo>
                  <a:pt x="3224752" y="0"/>
                </a:lnTo>
                <a:lnTo>
                  <a:pt x="3224752" y="5957972"/>
                </a:lnTo>
                <a:lnTo>
                  <a:pt x="0" y="59579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8" name="Cloud 7"/>
          <p:cNvSpPr/>
          <p:nvPr/>
        </p:nvSpPr>
        <p:spPr>
          <a:xfrm>
            <a:off x="3578169" y="2059702"/>
            <a:ext cx="2676425" cy="1005840"/>
          </a:xfrm>
          <a:prstGeom prst="cloud">
            <a:avLst/>
          </a:prstGeom>
          <a:solidFill>
            <a:schemeClr val="accent3">
              <a:lumMod val="20000"/>
              <a:lumOff val="80000"/>
            </a:schemeClr>
          </a:solidFill>
          <a:ln>
            <a:solidFill>
              <a:srgbClr val="FBF9EB"/>
            </a:solidFill>
          </a:ln>
          <a:effectLst>
            <a:innerShdw blurRad="63500" dist="508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dirty="0">
                <a:solidFill>
                  <a:sysClr val="windowText" lastClr="000000"/>
                </a:solidFill>
                <a:latin typeface="Arial" panose="020B0604020202020204" pitchFamily="34" charset="0"/>
                <a:cs typeface="Arial" panose="020B0604020202020204" pitchFamily="34" charset="0"/>
              </a:rPr>
              <a:t>Kết thúc</a:t>
            </a:r>
            <a:endParaRPr lang="en-US" sz="3000" dirty="0">
              <a:solidFill>
                <a:sysClr val="windowText" lastClr="000000"/>
              </a:solidFill>
              <a:latin typeface="Arial" panose="020B0604020202020204" pitchFamily="34" charset="0"/>
              <a:cs typeface="Arial" panose="020B0604020202020204" pitchFamily="34" charset="0"/>
            </a:endParaRPr>
          </a:p>
        </p:txBody>
      </p:sp>
      <p:sp>
        <p:nvSpPr>
          <p:cNvPr id="9" name="Rectangle: Rounded Corners 8"/>
          <p:cNvSpPr/>
          <p:nvPr/>
        </p:nvSpPr>
        <p:spPr>
          <a:xfrm>
            <a:off x="1158180" y="3583380"/>
            <a:ext cx="7166422" cy="2055420"/>
          </a:xfrm>
          <a:prstGeom prst="roundRect">
            <a:avLst>
              <a:gd name="adj" fmla="val 10434"/>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solidFill>
                <a:latin typeface="Arial" panose="020B0604020202020204" pitchFamily="34" charset="0"/>
                <a:cs typeface="Arial" panose="020B0604020202020204" pitchFamily="34" charset="0"/>
              </a:rPr>
              <a:t>Câu cuối, khẳng định lại một lần nữa ý nghĩa, giá trị của bài thơ và tình cảm đối với nhà thơ.</a:t>
            </a:r>
            <a:endParaRPr lang="en-US" sz="28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3" name="Arrow: Pentagon 2"/>
          <p:cNvSpPr/>
          <p:nvPr/>
        </p:nvSpPr>
        <p:spPr>
          <a:xfrm>
            <a:off x="183453" y="536516"/>
            <a:ext cx="1569483" cy="700505"/>
          </a:xfrm>
          <a:prstGeom prst="homePlate">
            <a:avLst/>
          </a:prstGeom>
          <a:solidFill>
            <a:schemeClr val="accent4">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Arial" panose="020B0604020202020204" pitchFamily="34" charset="0"/>
                <a:cs typeface="Arial" panose="020B0604020202020204" pitchFamily="34" charset="0"/>
              </a:rPr>
              <a:t>b. </a:t>
            </a:r>
            <a:endParaRPr lang="en-US" sz="3200" b="1" dirty="0">
              <a:solidFill>
                <a:schemeClr val="tx1"/>
              </a:solidFill>
              <a:latin typeface="Arial" panose="020B0604020202020204" pitchFamily="34" charset="0"/>
              <a:cs typeface="Arial" panose="020B0604020202020204" pitchFamily="34" charset="0"/>
            </a:endParaRPr>
          </a:p>
        </p:txBody>
      </p:sp>
      <p:sp>
        <p:nvSpPr>
          <p:cNvPr id="4" name="Rectangle: Rounded Corners 3"/>
          <p:cNvSpPr/>
          <p:nvPr/>
        </p:nvSpPr>
        <p:spPr>
          <a:xfrm>
            <a:off x="761936" y="1768470"/>
            <a:ext cx="3668549" cy="1670822"/>
          </a:xfrm>
          <a:prstGeom prst="roundRect">
            <a:avLst/>
          </a:prstGeom>
          <a:solidFill>
            <a:srgbClr val="FDE3F0"/>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Bài</a:t>
            </a:r>
            <a:r>
              <a:rPr lang="en-US" sz="28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thơ</a:t>
            </a:r>
            <a:r>
              <a:rPr lang="en-US" sz="28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gợi</a:t>
            </a:r>
            <a:r>
              <a:rPr lang="en-US" sz="28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lên</a:t>
            </a:r>
            <a:r>
              <a:rPr lang="en-US" sz="28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những</a:t>
            </a:r>
            <a:r>
              <a:rPr lang="en-US" sz="28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en-US" sz="28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ảnh</a:t>
            </a:r>
            <a:r>
              <a:rPr lang="en-US" sz="28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28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đẹp.</a:t>
            </a:r>
            <a:r>
              <a:rPr lang="en-US" sz="28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5" name="Rectangle: Rounded Corners 4"/>
          <p:cNvSpPr/>
          <p:nvPr/>
        </p:nvSpPr>
        <p:spPr>
          <a:xfrm>
            <a:off x="761937" y="4488527"/>
            <a:ext cx="3668548" cy="1480034"/>
          </a:xfrm>
          <a:prstGeom prst="roundRect">
            <a:avLst/>
          </a:prstGeom>
          <a:solidFill>
            <a:srgbClr val="FDE3F0"/>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i="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Bài thơ tả tiếng đàn thật hay.</a:t>
            </a:r>
            <a:endParaRPr lang="en-US" sz="2800" dirty="0">
              <a:solidFill>
                <a:schemeClr val="tx1"/>
              </a:solidFill>
              <a:latin typeface="Arial" panose="020B0604020202020204" pitchFamily="34" charset="0"/>
              <a:cs typeface="Arial" panose="020B0604020202020204" pitchFamily="34" charset="0"/>
            </a:endParaRPr>
          </a:p>
        </p:txBody>
      </p:sp>
      <p:sp>
        <p:nvSpPr>
          <p:cNvPr id="6" name="Rectangle: Rounded Corners 5"/>
          <p:cNvSpPr/>
          <p:nvPr/>
        </p:nvSpPr>
        <p:spPr>
          <a:xfrm>
            <a:off x="5356121" y="494745"/>
            <a:ext cx="5640777" cy="700505"/>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i="1" dirty="0">
                <a:solidFill>
                  <a:schemeClr val="tx1"/>
                </a:solidFill>
                <a:latin typeface="Arial" panose="020B0604020202020204" pitchFamily="34" charset="0"/>
                <a:cs typeface="Arial" panose="020B0604020202020204" pitchFamily="34" charset="0"/>
              </a:rPr>
              <a:t>Đêm trăng chơi vơi.</a:t>
            </a:r>
            <a:endParaRPr lang="en-US" sz="2800" i="1" dirty="0">
              <a:solidFill>
                <a:schemeClr val="tx1"/>
              </a:solidFill>
              <a:latin typeface="Arial" panose="020B0604020202020204" pitchFamily="34" charset="0"/>
              <a:cs typeface="Arial" panose="020B0604020202020204" pitchFamily="34" charset="0"/>
            </a:endParaRPr>
          </a:p>
        </p:txBody>
      </p:sp>
      <p:sp>
        <p:nvSpPr>
          <p:cNvPr id="7" name="Rectangle: Rounded Corners 6"/>
          <p:cNvSpPr/>
          <p:nvPr/>
        </p:nvSpPr>
        <p:spPr>
          <a:xfrm>
            <a:off x="5356121" y="1480101"/>
            <a:ext cx="5640779" cy="700505"/>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i="1" dirty="0">
                <a:solidFill>
                  <a:schemeClr val="tx1"/>
                </a:solidFill>
                <a:latin typeface="Arial" panose="020B0604020202020204" pitchFamily="34" charset="0"/>
                <a:cs typeface="Arial" panose="020B0604020202020204" pitchFamily="34" charset="0"/>
              </a:rPr>
              <a:t>Dòng trăng lấp loáng sông Đà.</a:t>
            </a:r>
            <a:endParaRPr lang="en-US" sz="2800" i="1" dirty="0">
              <a:solidFill>
                <a:schemeClr val="tx1"/>
              </a:solidFill>
              <a:latin typeface="Arial" panose="020B0604020202020204" pitchFamily="34" charset="0"/>
              <a:cs typeface="Arial" panose="020B0604020202020204" pitchFamily="34" charset="0"/>
            </a:endParaRPr>
          </a:p>
        </p:txBody>
      </p:sp>
      <p:sp>
        <p:nvSpPr>
          <p:cNvPr id="8" name="Rectangle: Rounded Corners 7"/>
          <p:cNvSpPr/>
          <p:nvPr/>
        </p:nvSpPr>
        <p:spPr>
          <a:xfrm>
            <a:off x="5356121" y="2539406"/>
            <a:ext cx="5640779" cy="700505"/>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i="1" dirty="0">
                <a:solidFill>
                  <a:schemeClr val="tx1"/>
                </a:solidFill>
                <a:latin typeface="Arial" panose="020B0604020202020204" pitchFamily="34" charset="0"/>
                <a:cs typeface="Arial" panose="020B0604020202020204" pitchFamily="34" charset="0"/>
              </a:rPr>
              <a:t>Rừng bạch dương dìu dặt.</a:t>
            </a:r>
            <a:endParaRPr lang="en-US" sz="2800" i="1" dirty="0">
              <a:solidFill>
                <a:schemeClr val="tx1"/>
              </a:solidFill>
              <a:latin typeface="Arial" panose="020B0604020202020204" pitchFamily="34" charset="0"/>
              <a:cs typeface="Arial" panose="020B0604020202020204" pitchFamily="34" charset="0"/>
            </a:endParaRPr>
          </a:p>
        </p:txBody>
      </p:sp>
      <p:sp>
        <p:nvSpPr>
          <p:cNvPr id="9" name="Rectangle: Rounded Corners 8"/>
          <p:cNvSpPr/>
          <p:nvPr/>
        </p:nvSpPr>
        <p:spPr>
          <a:xfrm>
            <a:off x="5356121" y="3809323"/>
            <a:ext cx="5640777" cy="700505"/>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i="1" dirty="0">
                <a:solidFill>
                  <a:schemeClr val="tx1"/>
                </a:solidFill>
                <a:latin typeface="Arial" panose="020B0604020202020204" pitchFamily="34" charset="0"/>
                <a:cs typeface="Arial" panose="020B0604020202020204" pitchFamily="34" charset="0"/>
              </a:rPr>
              <a:t>Như ngọn sóng.</a:t>
            </a:r>
            <a:endParaRPr lang="en-US" sz="2800" i="1" dirty="0">
              <a:solidFill>
                <a:schemeClr val="tx1"/>
              </a:solidFill>
              <a:latin typeface="Arial" panose="020B0604020202020204" pitchFamily="34" charset="0"/>
              <a:cs typeface="Arial" panose="020B0604020202020204" pitchFamily="34" charset="0"/>
            </a:endParaRPr>
          </a:p>
        </p:txBody>
      </p:sp>
      <p:sp>
        <p:nvSpPr>
          <p:cNvPr id="10" name="Rectangle: Rounded Corners 9"/>
          <p:cNvSpPr/>
          <p:nvPr/>
        </p:nvSpPr>
        <p:spPr>
          <a:xfrm>
            <a:off x="5356121" y="4800860"/>
            <a:ext cx="5640777" cy="700505"/>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i="1" dirty="0">
                <a:solidFill>
                  <a:schemeClr val="tx1"/>
                </a:solidFill>
                <a:latin typeface="Arial" panose="020B0604020202020204" pitchFamily="34" charset="0"/>
                <a:cs typeface="Arial" panose="020B0604020202020204" pitchFamily="34" charset="0"/>
              </a:rPr>
              <a:t>Như </a:t>
            </a:r>
            <a:r>
              <a:rPr lang="vi-VN" sz="2800" i="1">
                <a:solidFill>
                  <a:schemeClr val="tx1"/>
                </a:solidFill>
                <a:latin typeface="Arial" panose="020B0604020202020204" pitchFamily="34" charset="0"/>
                <a:cs typeface="Arial" panose="020B0604020202020204" pitchFamily="34" charset="0"/>
              </a:rPr>
              <a:t>ngọn gió.</a:t>
            </a:r>
            <a:endParaRPr lang="en-US" sz="2800" i="1" dirty="0">
              <a:solidFill>
                <a:schemeClr val="tx1"/>
              </a:solidFill>
              <a:latin typeface="Arial" panose="020B0604020202020204" pitchFamily="34" charset="0"/>
              <a:cs typeface="Arial" panose="020B0604020202020204" pitchFamily="34" charset="0"/>
            </a:endParaRPr>
          </a:p>
        </p:txBody>
      </p:sp>
      <p:sp>
        <p:nvSpPr>
          <p:cNvPr id="11" name="Rectangle: Rounded Corners 10"/>
          <p:cNvSpPr/>
          <p:nvPr/>
        </p:nvSpPr>
        <p:spPr>
          <a:xfrm>
            <a:off x="5356121" y="5709192"/>
            <a:ext cx="5640777" cy="700505"/>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i="1" dirty="0">
                <a:solidFill>
                  <a:schemeClr val="tx1"/>
                </a:solidFill>
                <a:latin typeface="Arial" panose="020B0604020202020204" pitchFamily="34" charset="0"/>
                <a:cs typeface="Arial" panose="020B0604020202020204" pitchFamily="34" charset="0"/>
              </a:rPr>
              <a:t>Nghe náo nức.</a:t>
            </a:r>
            <a:endParaRPr lang="en-US" sz="2800" i="1" dirty="0">
              <a:solidFill>
                <a:schemeClr val="tx1"/>
              </a:solidFill>
              <a:latin typeface="Arial" panose="020B0604020202020204" pitchFamily="34" charset="0"/>
              <a:cs typeface="Arial" panose="020B0604020202020204" pitchFamily="34" charset="0"/>
            </a:endParaRPr>
          </a:p>
        </p:txBody>
      </p:sp>
      <p:cxnSp>
        <p:nvCxnSpPr>
          <p:cNvPr id="13" name="Straight Connector 12"/>
          <p:cNvCxnSpPr>
            <a:stCxn id="4" idx="3"/>
            <a:endCxn id="6" idx="1"/>
          </p:cNvCxnSpPr>
          <p:nvPr/>
        </p:nvCxnSpPr>
        <p:spPr>
          <a:xfrm flipV="1">
            <a:off x="4430485" y="844998"/>
            <a:ext cx="925636" cy="1758883"/>
          </a:xfrm>
          <a:prstGeom prst="line">
            <a:avLst/>
          </a:prstGeom>
          <a:ln w="28575">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4" idx="3"/>
            <a:endCxn id="7" idx="1"/>
          </p:cNvCxnSpPr>
          <p:nvPr/>
        </p:nvCxnSpPr>
        <p:spPr>
          <a:xfrm flipV="1">
            <a:off x="4430485" y="1830354"/>
            <a:ext cx="925636" cy="773527"/>
          </a:xfrm>
          <a:prstGeom prst="line">
            <a:avLst/>
          </a:prstGeom>
          <a:ln w="28575">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4" idx="3"/>
            <a:endCxn id="8" idx="1"/>
          </p:cNvCxnSpPr>
          <p:nvPr/>
        </p:nvCxnSpPr>
        <p:spPr>
          <a:xfrm>
            <a:off x="4430485" y="2603881"/>
            <a:ext cx="925636" cy="285778"/>
          </a:xfrm>
          <a:prstGeom prst="line">
            <a:avLst/>
          </a:prstGeom>
          <a:ln w="28575">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5" idx="3"/>
            <a:endCxn id="9" idx="1"/>
          </p:cNvCxnSpPr>
          <p:nvPr/>
        </p:nvCxnSpPr>
        <p:spPr>
          <a:xfrm flipV="1">
            <a:off x="4430485" y="4159576"/>
            <a:ext cx="925636" cy="1068968"/>
          </a:xfrm>
          <a:prstGeom prst="line">
            <a:avLst/>
          </a:prstGeom>
          <a:ln w="28575">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5" idx="3"/>
            <a:endCxn id="10" idx="1"/>
          </p:cNvCxnSpPr>
          <p:nvPr/>
        </p:nvCxnSpPr>
        <p:spPr>
          <a:xfrm flipV="1">
            <a:off x="4430485" y="5151113"/>
            <a:ext cx="925636" cy="77431"/>
          </a:xfrm>
          <a:prstGeom prst="line">
            <a:avLst/>
          </a:prstGeom>
          <a:ln w="28575">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5" idx="3"/>
            <a:endCxn id="11" idx="1"/>
          </p:cNvCxnSpPr>
          <p:nvPr/>
        </p:nvCxnSpPr>
        <p:spPr>
          <a:xfrm>
            <a:off x="4430485" y="5228544"/>
            <a:ext cx="925636" cy="830901"/>
          </a:xfrm>
          <a:prstGeom prst="line">
            <a:avLst/>
          </a:prstGeom>
          <a:ln w="28575">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3" name="Arrow: Pentagon 2"/>
          <p:cNvSpPr/>
          <p:nvPr/>
        </p:nvSpPr>
        <p:spPr>
          <a:xfrm>
            <a:off x="183453" y="536516"/>
            <a:ext cx="1569483" cy="700505"/>
          </a:xfrm>
          <a:prstGeom prst="homePlate">
            <a:avLst/>
          </a:prstGeom>
          <a:solidFill>
            <a:schemeClr val="accent4">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Arial" panose="020B0604020202020204" pitchFamily="34" charset="0"/>
                <a:cs typeface="Arial" panose="020B0604020202020204" pitchFamily="34" charset="0"/>
              </a:rPr>
              <a:t>b</a:t>
            </a:r>
            <a:r>
              <a:rPr lang="vi-VN" sz="3200" b="1">
                <a:solidFill>
                  <a:schemeClr val="tx1"/>
                </a:solidFill>
                <a:latin typeface="Arial" panose="020B0604020202020204" pitchFamily="34" charset="0"/>
                <a:cs typeface="Arial" panose="020B0604020202020204" pitchFamily="34" charset="0"/>
              </a:rPr>
              <a:t>. </a:t>
            </a:r>
            <a:endParaRPr lang="en-US" sz="3200" b="1" dirty="0">
              <a:solidFill>
                <a:schemeClr val="tx1"/>
              </a:solidFill>
              <a:latin typeface="Arial" panose="020B0604020202020204" pitchFamily="34" charset="0"/>
              <a:cs typeface="Arial" panose="020B0604020202020204" pitchFamily="34" charset="0"/>
            </a:endParaRPr>
          </a:p>
        </p:txBody>
      </p:sp>
      <p:sp>
        <p:nvSpPr>
          <p:cNvPr id="4" name="Rectangle: Rounded Corners 3"/>
          <p:cNvSpPr/>
          <p:nvPr/>
        </p:nvSpPr>
        <p:spPr>
          <a:xfrm>
            <a:off x="761937" y="1768470"/>
            <a:ext cx="3964442" cy="1910458"/>
          </a:xfrm>
          <a:prstGeom prst="roundRect">
            <a:avLst/>
          </a:prstGeom>
          <a:solidFill>
            <a:srgbClr val="FDE3F0"/>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Mọi vật trong đêm trăng trên công trường gần gũi, thân thương.</a:t>
            </a:r>
            <a:endParaRPr lang="en-US" sz="2800" dirty="0">
              <a:solidFill>
                <a:schemeClr val="tx1"/>
              </a:solidFill>
              <a:latin typeface="Arial" panose="020B0604020202020204" pitchFamily="34" charset="0"/>
              <a:cs typeface="Arial" panose="020B0604020202020204" pitchFamily="34" charset="0"/>
            </a:endParaRPr>
          </a:p>
        </p:txBody>
      </p:sp>
      <p:sp>
        <p:nvSpPr>
          <p:cNvPr id="5" name="Rectangle: Rounded Corners 4"/>
          <p:cNvSpPr/>
          <p:nvPr/>
        </p:nvSpPr>
        <p:spPr>
          <a:xfrm>
            <a:off x="761938" y="4327675"/>
            <a:ext cx="3964441" cy="1480034"/>
          </a:xfrm>
          <a:prstGeom prst="roundRect">
            <a:avLst/>
          </a:prstGeom>
          <a:solidFill>
            <a:srgbClr val="FDE3F0"/>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i="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Tình hữu nghị của bạn bè quốc tế.</a:t>
            </a:r>
            <a:endParaRPr lang="en-US" sz="2800" dirty="0">
              <a:solidFill>
                <a:schemeClr val="tx1"/>
              </a:solidFill>
              <a:latin typeface="Arial" panose="020B0604020202020204" pitchFamily="34" charset="0"/>
              <a:cs typeface="Arial" panose="020B0604020202020204" pitchFamily="34" charset="0"/>
            </a:endParaRPr>
          </a:p>
        </p:txBody>
      </p:sp>
      <p:sp>
        <p:nvSpPr>
          <p:cNvPr id="6" name="Rectangle: Rounded Corners 5"/>
          <p:cNvSpPr/>
          <p:nvPr/>
        </p:nvSpPr>
        <p:spPr>
          <a:xfrm>
            <a:off x="6472403" y="448303"/>
            <a:ext cx="4524494" cy="1314829"/>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i="1" dirty="0">
                <a:solidFill>
                  <a:schemeClr val="tx1"/>
                </a:solidFill>
                <a:latin typeface="Arial" panose="020B0604020202020204" pitchFamily="34" charset="0"/>
                <a:cs typeface="Arial" panose="020B0604020202020204" pitchFamily="34" charset="0"/>
              </a:rPr>
              <a:t>xe ủi, xe ben “sóng vai nhau nằm nghỉ ”</a:t>
            </a:r>
            <a:endParaRPr lang="en-US" sz="2800" i="1" dirty="0">
              <a:solidFill>
                <a:schemeClr val="tx1"/>
              </a:solidFill>
              <a:latin typeface="Arial" panose="020B0604020202020204" pitchFamily="34" charset="0"/>
              <a:cs typeface="Arial" panose="020B0604020202020204" pitchFamily="34" charset="0"/>
            </a:endParaRPr>
          </a:p>
        </p:txBody>
      </p:sp>
      <p:sp>
        <p:nvSpPr>
          <p:cNvPr id="8" name="Rectangle: Rounded Corners 7"/>
          <p:cNvSpPr/>
          <p:nvPr/>
        </p:nvSpPr>
        <p:spPr>
          <a:xfrm>
            <a:off x="6472404" y="2013060"/>
            <a:ext cx="4524494" cy="1415940"/>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i="1" dirty="0">
                <a:solidFill>
                  <a:schemeClr val="tx1"/>
                </a:solidFill>
                <a:latin typeface="Arial" panose="020B0604020202020204" pitchFamily="34" charset="0"/>
                <a:cs typeface="Arial" panose="020B0604020202020204" pitchFamily="34" charset="0"/>
              </a:rPr>
              <a:t>những tháp khoan “nhô lên trời ngẫm nghĩ ”</a:t>
            </a:r>
            <a:endParaRPr lang="en-US" sz="2800" i="1" dirty="0">
              <a:solidFill>
                <a:schemeClr val="tx1"/>
              </a:solidFill>
              <a:latin typeface="Arial" panose="020B0604020202020204" pitchFamily="34" charset="0"/>
              <a:cs typeface="Arial" panose="020B0604020202020204" pitchFamily="34" charset="0"/>
            </a:endParaRPr>
          </a:p>
        </p:txBody>
      </p:sp>
      <p:sp>
        <p:nvSpPr>
          <p:cNvPr id="10" name="Rectangle: Rounded Corners 9"/>
          <p:cNvSpPr/>
          <p:nvPr/>
        </p:nvSpPr>
        <p:spPr>
          <a:xfrm>
            <a:off x="6353299" y="3628157"/>
            <a:ext cx="4643599" cy="2653889"/>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solidFill>
                <a:latin typeface="Arial" panose="020B0604020202020204" pitchFamily="34" charset="0"/>
                <a:cs typeface="Arial" panose="020B0604020202020204" pitchFamily="34" charset="0"/>
              </a:rPr>
              <a:t>Hình ảnh cô gái Nga và tiếng đàn ba-la-lai-ca ngân vang trên công trình thuỷ điện sông Đà ),...</a:t>
            </a:r>
            <a:endParaRPr lang="en-US" sz="2800" dirty="0">
              <a:solidFill>
                <a:schemeClr val="tx1"/>
              </a:solidFill>
              <a:latin typeface="Arial" panose="020B0604020202020204" pitchFamily="34" charset="0"/>
              <a:cs typeface="Arial" panose="020B0604020202020204" pitchFamily="34" charset="0"/>
            </a:endParaRPr>
          </a:p>
        </p:txBody>
      </p:sp>
      <p:cxnSp>
        <p:nvCxnSpPr>
          <p:cNvPr id="13" name="Straight Connector 12"/>
          <p:cNvCxnSpPr>
            <a:stCxn id="4" idx="3"/>
            <a:endCxn id="6" idx="1"/>
          </p:cNvCxnSpPr>
          <p:nvPr/>
        </p:nvCxnSpPr>
        <p:spPr>
          <a:xfrm flipV="1">
            <a:off x="4726379" y="1105718"/>
            <a:ext cx="1746024" cy="1617981"/>
          </a:xfrm>
          <a:prstGeom prst="line">
            <a:avLst/>
          </a:prstGeom>
          <a:ln w="28575">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4" idx="3"/>
            <a:endCxn id="8" idx="1"/>
          </p:cNvCxnSpPr>
          <p:nvPr/>
        </p:nvCxnSpPr>
        <p:spPr>
          <a:xfrm flipV="1">
            <a:off x="4726379" y="2721030"/>
            <a:ext cx="1746025" cy="2669"/>
          </a:xfrm>
          <a:prstGeom prst="line">
            <a:avLst/>
          </a:prstGeom>
          <a:ln w="28575">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5" idx="3"/>
            <a:endCxn id="10" idx="1"/>
          </p:cNvCxnSpPr>
          <p:nvPr/>
        </p:nvCxnSpPr>
        <p:spPr>
          <a:xfrm flipV="1">
            <a:off x="4726379" y="4955102"/>
            <a:ext cx="1626920" cy="112590"/>
          </a:xfrm>
          <a:prstGeom prst="line">
            <a:avLst/>
          </a:prstGeom>
          <a:ln w="28575">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3" name="Arrow: Pentagon 2"/>
          <p:cNvSpPr/>
          <p:nvPr/>
        </p:nvSpPr>
        <p:spPr>
          <a:xfrm>
            <a:off x="183453" y="536516"/>
            <a:ext cx="1569483" cy="700505"/>
          </a:xfrm>
          <a:prstGeom prst="homePlate">
            <a:avLst/>
          </a:prstGeom>
          <a:solidFill>
            <a:schemeClr val="accent4">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Arial" panose="020B0604020202020204" pitchFamily="34" charset="0"/>
                <a:cs typeface="Arial" panose="020B0604020202020204" pitchFamily="34" charset="0"/>
              </a:rPr>
              <a:t>c. </a:t>
            </a:r>
            <a:endParaRPr lang="en-US" sz="3200" b="1" dirty="0">
              <a:solidFill>
                <a:schemeClr val="tx1"/>
              </a:solidFill>
              <a:latin typeface="Arial" panose="020B0604020202020204" pitchFamily="34" charset="0"/>
              <a:cs typeface="Arial" panose="020B0604020202020204" pitchFamily="34" charset="0"/>
            </a:endParaRPr>
          </a:p>
        </p:txBody>
      </p:sp>
      <p:sp>
        <p:nvSpPr>
          <p:cNvPr id="4" name="Rectangle: Rounded Corners 3"/>
          <p:cNvSpPr/>
          <p:nvPr/>
        </p:nvSpPr>
        <p:spPr>
          <a:xfrm>
            <a:off x="2499704" y="606245"/>
            <a:ext cx="8762073" cy="1329433"/>
          </a:xfrm>
          <a:prstGeom prst="roundRect">
            <a:avLst/>
          </a:prstGeom>
          <a:solidFill>
            <a:srgbClr val="FDE3F0"/>
          </a:solidFill>
          <a:ln>
            <a:solidFill>
              <a:schemeClr val="accent5">
                <a:lumMod val="60000"/>
                <a:lumOff val="40000"/>
              </a:schemeClr>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Những từ ngữ, câu văn trực tiếp bộc lộ tình cảm, cảm xúc của người viết đối với bài thơ</a:t>
            </a:r>
            <a:endParaRPr lang="en-US" sz="3000" dirty="0">
              <a:solidFill>
                <a:schemeClr val="tx1"/>
              </a:solidFill>
              <a:latin typeface="Arial" panose="020B0604020202020204" pitchFamily="34" charset="0"/>
              <a:cs typeface="Arial" panose="020B0604020202020204" pitchFamily="34" charset="0"/>
            </a:endParaRPr>
          </a:p>
        </p:txBody>
      </p:sp>
      <p:sp>
        <p:nvSpPr>
          <p:cNvPr id="8" name="Rectangle: Rounded Corners 7"/>
          <p:cNvSpPr/>
          <p:nvPr/>
        </p:nvSpPr>
        <p:spPr>
          <a:xfrm>
            <a:off x="786722" y="2604423"/>
            <a:ext cx="3687306" cy="821606"/>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i="1" dirty="0">
                <a:solidFill>
                  <a:schemeClr val="tx1"/>
                </a:solidFill>
                <a:latin typeface="Arial" panose="020B0604020202020204" pitchFamily="34" charset="0"/>
                <a:cs typeface="Arial" panose="020B0604020202020204" pitchFamily="34" charset="0"/>
              </a:rPr>
              <a:t>Ấn tượng đẹp</a:t>
            </a:r>
            <a:endParaRPr lang="en-US" sz="2800" i="1" dirty="0">
              <a:solidFill>
                <a:schemeClr val="tx1"/>
              </a:solidFill>
              <a:latin typeface="Arial" panose="020B0604020202020204" pitchFamily="34" charset="0"/>
              <a:cs typeface="Arial" panose="020B0604020202020204" pitchFamily="34" charset="0"/>
            </a:endParaRPr>
          </a:p>
        </p:txBody>
      </p:sp>
      <p:cxnSp>
        <p:nvCxnSpPr>
          <p:cNvPr id="23" name="Straight Connector 22"/>
          <p:cNvCxnSpPr/>
          <p:nvPr/>
        </p:nvCxnSpPr>
        <p:spPr>
          <a:xfrm>
            <a:off x="5795158" y="6617524"/>
            <a:ext cx="1626920" cy="0"/>
          </a:xfrm>
          <a:prstGeom prst="line">
            <a:avLst/>
          </a:prstGeom>
          <a:ln w="28575">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9" name="Rectangle: Rounded Corners 8"/>
          <p:cNvSpPr/>
          <p:nvPr/>
        </p:nvSpPr>
        <p:spPr>
          <a:xfrm>
            <a:off x="5340001" y="2604423"/>
            <a:ext cx="5986107" cy="821606"/>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i="1" dirty="0">
                <a:solidFill>
                  <a:schemeClr val="tx1"/>
                </a:solidFill>
                <a:latin typeface="Arial" panose="020B0604020202020204" pitchFamily="34" charset="0"/>
                <a:cs typeface="Arial" panose="020B0604020202020204" pitchFamily="34" charset="0"/>
              </a:rPr>
              <a:t>Bức tranh sống động về đêm trăng</a:t>
            </a:r>
            <a:endParaRPr lang="en-US" sz="2800" i="1" dirty="0">
              <a:solidFill>
                <a:schemeClr val="tx1"/>
              </a:solidFill>
              <a:latin typeface="Arial" panose="020B0604020202020204" pitchFamily="34" charset="0"/>
              <a:cs typeface="Arial" panose="020B0604020202020204" pitchFamily="34" charset="0"/>
            </a:endParaRPr>
          </a:p>
        </p:txBody>
      </p:sp>
      <p:sp>
        <p:nvSpPr>
          <p:cNvPr id="11" name="Rectangle: Rounded Corners 10"/>
          <p:cNvSpPr/>
          <p:nvPr/>
        </p:nvSpPr>
        <p:spPr>
          <a:xfrm>
            <a:off x="786721" y="3825579"/>
            <a:ext cx="3687307" cy="821606"/>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i="1" dirty="0">
                <a:solidFill>
                  <a:schemeClr val="tx1"/>
                </a:solidFill>
                <a:latin typeface="Arial" panose="020B0604020202020204" pitchFamily="34" charset="0"/>
                <a:cs typeface="Arial" panose="020B0604020202020204" pitchFamily="34" charset="0"/>
              </a:rPr>
              <a:t>Tả tiếng đàn thật hay</a:t>
            </a:r>
            <a:endParaRPr lang="en-US" sz="2800" i="1" dirty="0">
              <a:solidFill>
                <a:schemeClr val="tx1"/>
              </a:solidFill>
              <a:latin typeface="Arial" panose="020B0604020202020204" pitchFamily="34" charset="0"/>
              <a:cs typeface="Arial" panose="020B0604020202020204" pitchFamily="34" charset="0"/>
            </a:endParaRPr>
          </a:p>
        </p:txBody>
      </p:sp>
      <p:sp>
        <p:nvSpPr>
          <p:cNvPr id="12" name="Rectangle: Rounded Corners 11"/>
          <p:cNvSpPr/>
          <p:nvPr/>
        </p:nvSpPr>
        <p:spPr>
          <a:xfrm>
            <a:off x="5340000" y="3888823"/>
            <a:ext cx="6065277" cy="821606"/>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i="1">
                <a:solidFill>
                  <a:schemeClr val="tx1"/>
                </a:solidFill>
                <a:latin typeface="Arial" panose="020B0604020202020204" pitchFamily="34" charset="0"/>
                <a:cs typeface="Arial" panose="020B0604020202020204" pitchFamily="34" charset="0"/>
              </a:rPr>
              <a:t>Tình hữu nghị cao đẹp</a:t>
            </a:r>
            <a:endParaRPr lang="en-US" sz="2800" i="1" dirty="0">
              <a:solidFill>
                <a:schemeClr val="tx1"/>
              </a:solidFill>
              <a:latin typeface="Arial" panose="020B0604020202020204" pitchFamily="34" charset="0"/>
              <a:cs typeface="Arial" panose="020B0604020202020204" pitchFamily="34" charset="0"/>
            </a:endParaRPr>
          </a:p>
        </p:txBody>
      </p:sp>
      <p:sp>
        <p:nvSpPr>
          <p:cNvPr id="14" name="Rectangle: Rounded Corners 13"/>
          <p:cNvSpPr/>
          <p:nvPr/>
        </p:nvSpPr>
        <p:spPr>
          <a:xfrm>
            <a:off x="3960484" y="5275746"/>
            <a:ext cx="6065277" cy="821606"/>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i="1" dirty="0">
                <a:solidFill>
                  <a:schemeClr val="tx1"/>
                </a:solidFill>
                <a:latin typeface="Arial" panose="020B0604020202020204" pitchFamily="34" charset="0"/>
                <a:cs typeface="Arial" panose="020B0604020202020204" pitchFamily="34" charset="0"/>
              </a:rPr>
              <a:t>Xúc động biết mấy!</a:t>
            </a:r>
            <a:endParaRPr lang="en-US" sz="2800" i="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1"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2" name="Freeform 2"/>
          <p:cNvSpPr/>
          <p:nvPr/>
        </p:nvSpPr>
        <p:spPr>
          <a:xfrm>
            <a:off x="5754796" y="-432877"/>
            <a:ext cx="6224441" cy="4800600"/>
          </a:xfrm>
          <a:custGeom>
            <a:avLst/>
            <a:gdLst/>
            <a:ahLst/>
            <a:cxnLst/>
            <a:rect l="l" t="t" r="r" b="b"/>
            <a:pathLst>
              <a:path w="9336661" h="7200900">
                <a:moveTo>
                  <a:pt x="0" y="0"/>
                </a:moveTo>
                <a:lnTo>
                  <a:pt x="9336662" y="0"/>
                </a:lnTo>
                <a:lnTo>
                  <a:pt x="9336662"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3" name="Freeform 3"/>
          <p:cNvSpPr/>
          <p:nvPr/>
        </p:nvSpPr>
        <p:spPr>
          <a:xfrm rot="224926">
            <a:off x="9055374" y="2102880"/>
            <a:ext cx="4336758" cy="5903697"/>
          </a:xfrm>
          <a:custGeom>
            <a:avLst/>
            <a:gdLst/>
            <a:ahLst/>
            <a:cxnLst/>
            <a:rect l="l" t="t" r="r" b="b"/>
            <a:pathLst>
              <a:path w="6505137" h="8855546">
                <a:moveTo>
                  <a:pt x="0" y="0"/>
                </a:moveTo>
                <a:lnTo>
                  <a:pt x="6505137" y="0"/>
                </a:lnTo>
                <a:lnTo>
                  <a:pt x="6505137" y="8855546"/>
                </a:lnTo>
                <a:lnTo>
                  <a:pt x="0" y="88555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 name="Freeform 5"/>
          <p:cNvSpPr/>
          <p:nvPr/>
        </p:nvSpPr>
        <p:spPr>
          <a:xfrm rot="1169171">
            <a:off x="10431283" y="3402494"/>
            <a:ext cx="2149835" cy="3971982"/>
          </a:xfrm>
          <a:custGeom>
            <a:avLst/>
            <a:gdLst/>
            <a:ahLst/>
            <a:cxnLst/>
            <a:rect l="l" t="t" r="r" b="b"/>
            <a:pathLst>
              <a:path w="3224753" h="5957973">
                <a:moveTo>
                  <a:pt x="0" y="0"/>
                </a:moveTo>
                <a:lnTo>
                  <a:pt x="3224752" y="0"/>
                </a:lnTo>
                <a:lnTo>
                  <a:pt x="3224752" y="5957972"/>
                </a:lnTo>
                <a:lnTo>
                  <a:pt x="0" y="59579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9" name="Rectangle: Rounded Corners 8"/>
          <p:cNvSpPr/>
          <p:nvPr/>
        </p:nvSpPr>
        <p:spPr>
          <a:xfrm>
            <a:off x="297855" y="2090057"/>
            <a:ext cx="9259801" cy="4004953"/>
          </a:xfrm>
          <a:prstGeom prst="roundRect">
            <a:avLst>
              <a:gd name="adj" fmla="val 10434"/>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solidFill>
                <a:latin typeface="Arial" panose="020B0604020202020204" pitchFamily="34" charset="0"/>
                <a:cs typeface="Arial" panose="020B0604020202020204" pitchFamily="34" charset="0"/>
              </a:rPr>
              <a:t>Người viết còn thể hiện sự yêu thích của mình đối với bài thơ:</a:t>
            </a:r>
          </a:p>
          <a:p>
            <a:pPr marL="457200" indent="-457200" algn="just">
              <a:lnSpc>
                <a:spcPct val="150000"/>
              </a:lnSpc>
              <a:buFont typeface="Arial" panose="020B0604020202020204" pitchFamily="34" charset="0"/>
              <a:buChar char="•"/>
            </a:pPr>
            <a:r>
              <a:rPr lang="vi-VN" sz="2800" dirty="0">
                <a:solidFill>
                  <a:schemeClr val="tx1"/>
                </a:solidFill>
                <a:latin typeface="Arial" panose="020B0604020202020204" pitchFamily="34" charset="0"/>
                <a:cs typeface="Arial" panose="020B0604020202020204" pitchFamily="34" charset="0"/>
              </a:rPr>
              <a:t>Những chi tiết nói về vẻ đẹp ngôn từ trong bài thơ.</a:t>
            </a:r>
          </a:p>
          <a:p>
            <a:pPr marL="457200" indent="-457200" algn="just">
              <a:lnSpc>
                <a:spcPct val="150000"/>
              </a:lnSpc>
              <a:buFont typeface="Arial" panose="020B0604020202020204" pitchFamily="34" charset="0"/>
              <a:buChar char="•"/>
            </a:pPr>
            <a:r>
              <a:rPr lang="vi-VN" sz="2800" dirty="0">
                <a:solidFill>
                  <a:schemeClr val="tx1"/>
                </a:solidFill>
                <a:latin typeface="Arial" panose="020B0604020202020204" pitchFamily="34" charset="0"/>
                <a:cs typeface="Arial" panose="020B0604020202020204" pitchFamily="34" charset="0"/>
              </a:rPr>
              <a:t>Âm thanh diệu kì của tiếng đàn.</a:t>
            </a:r>
          </a:p>
          <a:p>
            <a:pPr marL="457200" indent="-457200" algn="just">
              <a:lnSpc>
                <a:spcPct val="150000"/>
              </a:lnSpc>
              <a:buFont typeface="Arial" panose="020B0604020202020204" pitchFamily="34" charset="0"/>
              <a:buChar char="•"/>
            </a:pPr>
            <a:r>
              <a:rPr lang="vi-VN" sz="2800" dirty="0">
                <a:solidFill>
                  <a:schemeClr val="tx1"/>
                </a:solidFill>
                <a:latin typeface="Arial" panose="020B0604020202020204" pitchFamily="34" charset="0"/>
                <a:cs typeface="Arial" panose="020B0604020202020204" pitchFamily="34" charset="0"/>
              </a:rPr>
              <a:t>Sự quyện hoà giữa ánh trăng vàng và dòng nước sông Đà ,...</a:t>
            </a:r>
            <a:endParaRPr lang="en-US" sz="2800" dirty="0">
              <a:solidFill>
                <a:schemeClr val="tx1"/>
              </a:solidFill>
              <a:latin typeface="Arial" panose="020B0604020202020204" pitchFamily="34" charset="0"/>
              <a:cs typeface="Arial" panose="020B0604020202020204" pitchFamily="34" charset="0"/>
            </a:endParaRPr>
          </a:p>
        </p:txBody>
      </p:sp>
      <p:sp>
        <p:nvSpPr>
          <p:cNvPr id="6" name="Arrow: Down 5"/>
          <p:cNvSpPr/>
          <p:nvPr/>
        </p:nvSpPr>
        <p:spPr>
          <a:xfrm>
            <a:off x="4722907" y="1195983"/>
            <a:ext cx="730668" cy="771440"/>
          </a:xfrm>
          <a:prstGeom prst="downArrow">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3" name="Freeform 3"/>
          <p:cNvSpPr/>
          <p:nvPr/>
        </p:nvSpPr>
        <p:spPr>
          <a:xfrm>
            <a:off x="1281491" y="152815"/>
            <a:ext cx="4084067" cy="7207176"/>
          </a:xfrm>
          <a:custGeom>
            <a:avLst/>
            <a:gdLst/>
            <a:ahLst/>
            <a:cxnLst/>
            <a:rect l="l" t="t" r="r" b="b"/>
            <a:pathLst>
              <a:path w="6126100" h="10810764">
                <a:moveTo>
                  <a:pt x="0" y="0"/>
                </a:moveTo>
                <a:lnTo>
                  <a:pt x="6126100" y="0"/>
                </a:lnTo>
                <a:lnTo>
                  <a:pt x="6126100" y="10810765"/>
                </a:lnTo>
                <a:lnTo>
                  <a:pt x="0" y="108107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p:cNvSpPr/>
          <p:nvPr/>
        </p:nvSpPr>
        <p:spPr>
          <a:xfrm>
            <a:off x="-495242" y="2192289"/>
            <a:ext cx="7339531" cy="5388439"/>
          </a:xfrm>
          <a:custGeom>
            <a:avLst/>
            <a:gdLst/>
            <a:ahLst/>
            <a:cxnLst/>
            <a:rect l="l" t="t" r="r" b="b"/>
            <a:pathLst>
              <a:path w="11009297" h="8082659">
                <a:moveTo>
                  <a:pt x="0" y="0"/>
                </a:moveTo>
                <a:lnTo>
                  <a:pt x="11009297" y="0"/>
                </a:lnTo>
                <a:lnTo>
                  <a:pt x="11009297" y="8082659"/>
                </a:lnTo>
                <a:lnTo>
                  <a:pt x="0" y="80826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 name="Freeform 5"/>
          <p:cNvSpPr/>
          <p:nvPr/>
        </p:nvSpPr>
        <p:spPr>
          <a:xfrm>
            <a:off x="2332146" y="-283116"/>
            <a:ext cx="9636645" cy="7424231"/>
          </a:xfrm>
          <a:custGeom>
            <a:avLst/>
            <a:gdLst/>
            <a:ahLst/>
            <a:cxnLst/>
            <a:rect l="l" t="t" r="r" b="b"/>
            <a:pathLst>
              <a:path w="14454967" h="11136347">
                <a:moveTo>
                  <a:pt x="0" y="0"/>
                </a:moveTo>
                <a:lnTo>
                  <a:pt x="14454967" y="0"/>
                </a:lnTo>
                <a:lnTo>
                  <a:pt x="14454967" y="11136348"/>
                </a:lnTo>
                <a:lnTo>
                  <a:pt x="0" y="111363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6" name="Freeform 6"/>
          <p:cNvSpPr/>
          <p:nvPr/>
        </p:nvSpPr>
        <p:spPr>
          <a:xfrm flipH="1">
            <a:off x="-495242" y="3346975"/>
            <a:ext cx="2243889" cy="4233753"/>
          </a:xfrm>
          <a:custGeom>
            <a:avLst/>
            <a:gdLst/>
            <a:ahLst/>
            <a:cxnLst/>
            <a:rect l="l" t="t" r="r" b="b"/>
            <a:pathLst>
              <a:path w="3365834" h="6350630">
                <a:moveTo>
                  <a:pt x="3365834" y="0"/>
                </a:moveTo>
                <a:lnTo>
                  <a:pt x="0" y="0"/>
                </a:lnTo>
                <a:lnTo>
                  <a:pt x="0" y="6350630"/>
                </a:lnTo>
                <a:lnTo>
                  <a:pt x="3365834" y="6350630"/>
                </a:lnTo>
                <a:lnTo>
                  <a:pt x="3365834"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7" name="Freeform 7"/>
          <p:cNvSpPr/>
          <p:nvPr/>
        </p:nvSpPr>
        <p:spPr>
          <a:xfrm>
            <a:off x="2123963" y="-550911"/>
            <a:ext cx="3241595" cy="27432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8" name="Freeform 8"/>
          <p:cNvSpPr/>
          <p:nvPr/>
        </p:nvSpPr>
        <p:spPr>
          <a:xfrm>
            <a:off x="10813837" y="4072081"/>
            <a:ext cx="1626589" cy="3069035"/>
          </a:xfrm>
          <a:custGeom>
            <a:avLst/>
            <a:gdLst/>
            <a:ahLst/>
            <a:cxnLst/>
            <a:rect l="l" t="t" r="r" b="b"/>
            <a:pathLst>
              <a:path w="2439883" h="4603553">
                <a:moveTo>
                  <a:pt x="0" y="0"/>
                </a:moveTo>
                <a:lnTo>
                  <a:pt x="2439883" y="0"/>
                </a:lnTo>
                <a:lnTo>
                  <a:pt x="2439883" y="4603554"/>
                </a:lnTo>
                <a:lnTo>
                  <a:pt x="0" y="46035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1" name="TextBox 10"/>
          <p:cNvSpPr txBox="1"/>
          <p:nvPr/>
        </p:nvSpPr>
        <p:spPr>
          <a:xfrm>
            <a:off x="3811751" y="1072304"/>
            <a:ext cx="7232073" cy="3671583"/>
          </a:xfrm>
          <a:prstGeom prst="rect">
            <a:avLst/>
          </a:prstGeom>
          <a:noFill/>
        </p:spPr>
        <p:txBody>
          <a:bodyPr wrap="square" rtlCol="0">
            <a:spAutoFit/>
          </a:bodyPr>
          <a:lstStyle/>
          <a:p>
            <a:pPr algn="ctr">
              <a:lnSpc>
                <a:spcPct val="150000"/>
              </a:lnSpc>
            </a:pPr>
            <a:r>
              <a:rPr lang="vi-VN" sz="4000" b="1" dirty="0">
                <a:latin typeface="Arial" panose="020B0604020202020204" pitchFamily="34" charset="0"/>
                <a:cs typeface="Arial" panose="020B0604020202020204" pitchFamily="34" charset="0"/>
              </a:rPr>
              <a:t>Hoạt động 2</a:t>
            </a:r>
          </a:p>
          <a:p>
            <a:pPr algn="ctr">
              <a:lnSpc>
                <a:spcPct val="150000"/>
              </a:lnSpc>
            </a:pPr>
            <a:r>
              <a:rPr lang="vi-VN" sz="4000" dirty="0">
                <a:latin typeface="Arial" panose="020B0604020202020204" pitchFamily="34" charset="0"/>
                <a:cs typeface="Arial" panose="020B0604020202020204" pitchFamily="34" charset="0"/>
              </a:rPr>
              <a:t>Trao đổi những điểm lưu ý khi viết đoạn văn thể hiện tình cảm, cảm xúc về một bài thơ </a:t>
            </a:r>
          </a:p>
        </p:txBody>
      </p:sp>
    </p:spTree>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3" name="Freeform 3"/>
          <p:cNvSpPr/>
          <p:nvPr/>
        </p:nvSpPr>
        <p:spPr>
          <a:xfrm>
            <a:off x="-919014" y="3042695"/>
            <a:ext cx="4837871" cy="4111938"/>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p:cNvSpPr/>
          <p:nvPr/>
        </p:nvSpPr>
        <p:spPr>
          <a:xfrm>
            <a:off x="347812" y="301270"/>
            <a:ext cx="12662508" cy="6061984"/>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 name="Freeform 5"/>
          <p:cNvSpPr/>
          <p:nvPr/>
        </p:nvSpPr>
        <p:spPr>
          <a:xfrm>
            <a:off x="5711407" y="5916631"/>
            <a:ext cx="6802553" cy="1677387"/>
          </a:xfrm>
          <a:custGeom>
            <a:avLst/>
            <a:gdLst/>
            <a:ahLst/>
            <a:cxnLst/>
            <a:rect l="l" t="t" r="r" b="b"/>
            <a:pathLst>
              <a:path w="10203829" h="2516081">
                <a:moveTo>
                  <a:pt x="0" y="0"/>
                </a:moveTo>
                <a:lnTo>
                  <a:pt x="10203829" y="0"/>
                </a:lnTo>
                <a:lnTo>
                  <a:pt x="10203829" y="2516080"/>
                </a:lnTo>
                <a:lnTo>
                  <a:pt x="0" y="2516080"/>
                </a:lnTo>
                <a:lnTo>
                  <a:pt x="0" y="0"/>
                </a:lnTo>
                <a:close/>
              </a:path>
            </a:pathLst>
          </a:custGeom>
          <a:blipFill>
            <a:blip r:embed="rId7"/>
            <a:stretch>
              <a:fillRect/>
            </a:stretch>
          </a:blipFill>
        </p:spPr>
        <p:txBody>
          <a:bodyPr/>
          <a:lstStyle/>
          <a:p>
            <a:endParaRPr lang="en-US" sz="1200"/>
          </a:p>
        </p:txBody>
      </p:sp>
      <p:sp>
        <p:nvSpPr>
          <p:cNvPr id="6" name="Freeform 6"/>
          <p:cNvSpPr/>
          <p:nvPr/>
        </p:nvSpPr>
        <p:spPr>
          <a:xfrm>
            <a:off x="-411183" y="5579788"/>
            <a:ext cx="2726872" cy="1677387"/>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0" name="Freeform 5"/>
          <p:cNvSpPr/>
          <p:nvPr/>
        </p:nvSpPr>
        <p:spPr>
          <a:xfrm>
            <a:off x="8634877" y="2310968"/>
            <a:ext cx="3209311" cy="3268820"/>
          </a:xfrm>
          <a:custGeom>
            <a:avLst/>
            <a:gdLst/>
            <a:ahLst/>
            <a:cxnLst/>
            <a:rect l="l" t="t" r="r" b="b"/>
            <a:pathLst>
              <a:path w="2388575" h="2373647">
                <a:moveTo>
                  <a:pt x="0" y="0"/>
                </a:moveTo>
                <a:lnTo>
                  <a:pt x="2388575" y="0"/>
                </a:lnTo>
                <a:lnTo>
                  <a:pt x="2388575" y="2373647"/>
                </a:lnTo>
                <a:lnTo>
                  <a:pt x="0" y="2373647"/>
                </a:lnTo>
                <a:lnTo>
                  <a:pt x="0" y="0"/>
                </a:lnTo>
                <a:close/>
              </a:path>
            </a:pathLst>
          </a:custGeom>
          <a:blipFill>
            <a:blip r:embed="rId10"/>
            <a:stretch>
              <a:fillRect/>
            </a:stretch>
          </a:blipFill>
        </p:spPr>
        <p:txBody>
          <a:bodyPr/>
          <a:lstStyle/>
          <a:p>
            <a:endParaRPr lang="en-US"/>
          </a:p>
        </p:txBody>
      </p:sp>
      <p:sp>
        <p:nvSpPr>
          <p:cNvPr id="12" name="TextBox 11"/>
          <p:cNvSpPr txBox="1"/>
          <p:nvPr/>
        </p:nvSpPr>
        <p:spPr>
          <a:xfrm>
            <a:off x="1085363" y="645784"/>
            <a:ext cx="8259368" cy="5275483"/>
          </a:xfrm>
          <a:prstGeom prst="rect">
            <a:avLst/>
          </a:prstGeom>
          <a:noFill/>
        </p:spPr>
        <p:txBody>
          <a:bodyPr wrap="square" rtlCol="0">
            <a:spAutoFit/>
          </a:bodyPr>
          <a:lstStyle/>
          <a:p>
            <a:pPr algn="ctr">
              <a:lnSpc>
                <a:spcPct val="150000"/>
              </a:lnSpc>
            </a:pPr>
            <a:r>
              <a:rPr lang="vi-VN" sz="3200" dirty="0">
                <a:solidFill>
                  <a:srgbClr val="FF0000"/>
                </a:solidFill>
                <a:latin typeface="Arial" panose="020B0604020202020204" pitchFamily="34" charset="0"/>
                <a:cs typeface="Arial" panose="020B0604020202020204" pitchFamily="34" charset="0"/>
              </a:rPr>
              <a:t>Thảo luận nhóm</a:t>
            </a:r>
          </a:p>
          <a:p>
            <a:pPr algn="just">
              <a:lnSpc>
                <a:spcPct val="150000"/>
              </a:lnSpc>
            </a:pPr>
            <a:r>
              <a:rPr lang="vi-VN" sz="2800" dirty="0">
                <a:latin typeface="Arial" panose="020B0604020202020204" pitchFamily="34" charset="0"/>
                <a:cs typeface="Arial" panose="020B0604020202020204" pitchFamily="34" charset="0"/>
              </a:rPr>
              <a:t>Trao đổi về những điểm cần lưu ý khi viết đoạn văn thể hiện tình cảm, cảm xúc về một bài thơ. </a:t>
            </a:r>
          </a:p>
          <a:p>
            <a:pPr marL="457200" indent="-457200" algn="just">
              <a:lnSpc>
                <a:spcPct val="150000"/>
              </a:lnSpc>
              <a:buFont typeface="Wingdings" panose="05000000000000000000" pitchFamily="2" charset="2"/>
              <a:buChar char="v"/>
            </a:pPr>
            <a:r>
              <a:rPr lang="vi-VN" sz="2800" dirty="0">
                <a:latin typeface="Arial" panose="020B0604020202020204" pitchFamily="34" charset="0"/>
                <a:cs typeface="Arial" panose="020B0604020202020204" pitchFamily="34" charset="0"/>
              </a:rPr>
              <a:t>Bố cục đoạn văn</a:t>
            </a:r>
          </a:p>
          <a:p>
            <a:pPr marL="457200" indent="-457200" algn="just">
              <a:lnSpc>
                <a:spcPct val="150000"/>
              </a:lnSpc>
              <a:buFont typeface="Wingdings" panose="05000000000000000000" pitchFamily="2" charset="2"/>
              <a:buChar char="v"/>
            </a:pPr>
            <a:r>
              <a:rPr lang="vi-VN" sz="2800" dirty="0">
                <a:latin typeface="Arial" panose="020B0604020202020204" pitchFamily="34" charset="0"/>
                <a:cs typeface="Arial" panose="020B0604020202020204" pitchFamily="34" charset="0"/>
              </a:rPr>
              <a:t>Những điều yêu thích ở bài thơ</a:t>
            </a:r>
          </a:p>
          <a:p>
            <a:pPr marL="457200" indent="-457200" algn="just">
              <a:lnSpc>
                <a:spcPct val="150000"/>
              </a:lnSpc>
              <a:buFont typeface="Wingdings" panose="05000000000000000000" pitchFamily="2" charset="2"/>
              <a:buChar char="v"/>
            </a:pPr>
            <a:r>
              <a:rPr lang="vi-VN" sz="2800" dirty="0">
                <a:latin typeface="Arial" panose="020B0604020202020204" pitchFamily="34" charset="0"/>
                <a:cs typeface="Arial" panose="020B0604020202020204" pitchFamily="34" charset="0"/>
              </a:rPr>
              <a:t>Cách thể hiện tình cảm, cảm xúc:</a:t>
            </a:r>
          </a:p>
          <a:p>
            <a:pPr marL="457200" indent="-457200" algn="just">
              <a:lnSpc>
                <a:spcPct val="150000"/>
              </a:lnSpc>
              <a:buFont typeface="Arial" panose="020B0604020202020204" pitchFamily="34" charset="0"/>
              <a:buChar char="•"/>
            </a:pPr>
            <a:r>
              <a:rPr lang="vi-VN" sz="2800" dirty="0">
                <a:latin typeface="Arial" panose="020B0604020202020204" pitchFamily="34" charset="0"/>
                <a:cs typeface="Arial" panose="020B0604020202020204" pitchFamily="34" charset="0"/>
              </a:rPr>
              <a:t>Dùng từ ngữ chỉ tình cảm, cảm xúc</a:t>
            </a:r>
          </a:p>
          <a:p>
            <a:pPr marL="457200" indent="-457200" algn="just">
              <a:lnSpc>
                <a:spcPct val="150000"/>
              </a:lnSpc>
              <a:buFont typeface="Arial" panose="020B0604020202020204" pitchFamily="34" charset="0"/>
              <a:buChar char="•"/>
            </a:pPr>
            <a:r>
              <a:rPr lang="vi-VN" sz="2800" dirty="0">
                <a:latin typeface="Arial" panose="020B0604020202020204" pitchFamily="34" charset="0"/>
                <a:cs typeface="Arial" panose="020B0604020202020204" pitchFamily="34" charset="0"/>
              </a:rPr>
              <a:t>Sử dụng câu cảm</a:t>
            </a:r>
            <a:endParaRPr lang="en-US" sz="2800" dirty="0">
              <a:latin typeface="Arial" panose="020B0604020202020204" pitchFamily="34" charset="0"/>
              <a:cs typeface="Arial" panose="020B0604020202020204" pitchFamily="34" charset="0"/>
            </a:endParaRPr>
          </a:p>
        </p:txBody>
      </p:sp>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823354" y="502491"/>
            <a:ext cx="10545289" cy="1397561"/>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solidFill>
                <a:latin typeface="Arial" panose="020B0604020202020204" pitchFamily="34" charset="0"/>
                <a:cs typeface="Arial" panose="020B0604020202020204" pitchFamily="34" charset="0"/>
              </a:rPr>
              <a:t>Đoạn văn thường mở đầu bằng lời bày tỏ cảm xúc, sự yêu thích của người viết đối với bài thơ (nêu tên bài thơ, tên tác giả). </a:t>
            </a:r>
            <a:endParaRPr lang="en-US" sz="2800" dirty="0">
              <a:solidFill>
                <a:schemeClr val="tx1"/>
              </a:solidFill>
              <a:latin typeface="Arial" panose="020B0604020202020204" pitchFamily="34" charset="0"/>
              <a:cs typeface="Arial" panose="020B0604020202020204" pitchFamily="34" charset="0"/>
            </a:endParaRPr>
          </a:p>
        </p:txBody>
      </p:sp>
      <p:sp>
        <p:nvSpPr>
          <p:cNvPr id="5" name="Rectangle: Rounded Corners 4"/>
          <p:cNvSpPr/>
          <p:nvPr/>
        </p:nvSpPr>
        <p:spPr>
          <a:xfrm>
            <a:off x="823354" y="2730218"/>
            <a:ext cx="10545289" cy="1397561"/>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solidFill>
                <a:latin typeface="Arial" panose="020B0604020202020204" pitchFamily="34" charset="0"/>
                <a:cs typeface="Arial" panose="020B0604020202020204" pitchFamily="34" charset="0"/>
              </a:rPr>
              <a:t>Các câu tiếp theo nêu cái hay, cái đẹp của bài thơ và cảm xúc, sự yêu thích của mình đối với bài thơ. </a:t>
            </a:r>
            <a:endParaRPr lang="en-US" sz="2800" dirty="0">
              <a:solidFill>
                <a:schemeClr val="tx1"/>
              </a:solidFill>
              <a:latin typeface="Arial" panose="020B0604020202020204" pitchFamily="34" charset="0"/>
              <a:cs typeface="Arial" panose="020B0604020202020204" pitchFamily="34" charset="0"/>
            </a:endParaRPr>
          </a:p>
        </p:txBody>
      </p:sp>
      <p:sp>
        <p:nvSpPr>
          <p:cNvPr id="6" name="Rectangle: Rounded Corners 5"/>
          <p:cNvSpPr/>
          <p:nvPr/>
        </p:nvSpPr>
        <p:spPr>
          <a:xfrm>
            <a:off x="823355" y="5030107"/>
            <a:ext cx="10545288" cy="1397561"/>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solidFill>
                <a:latin typeface="Arial" panose="020B0604020202020204" pitchFamily="34" charset="0"/>
                <a:cs typeface="Arial" panose="020B0604020202020204" pitchFamily="34" charset="0"/>
              </a:rPr>
              <a:t>Có câu kết khẳng định một lần nữa sự yêu thích của người viết đối với câu chuyện.</a:t>
            </a:r>
            <a:endParaRPr lang="en-US" sz="2800" dirty="0">
              <a:solidFill>
                <a:schemeClr val="tx1"/>
              </a:solidFill>
              <a:latin typeface="Arial" panose="020B0604020202020204" pitchFamily="34" charset="0"/>
              <a:cs typeface="Arial" panose="020B0604020202020204" pitchFamily="34" charset="0"/>
            </a:endParaRPr>
          </a:p>
        </p:txBody>
      </p:sp>
      <p:sp>
        <p:nvSpPr>
          <p:cNvPr id="7" name="Arrow: Down 6"/>
          <p:cNvSpPr/>
          <p:nvPr/>
        </p:nvSpPr>
        <p:spPr>
          <a:xfrm>
            <a:off x="5730664" y="1965689"/>
            <a:ext cx="730668" cy="771440"/>
          </a:xfrm>
          <a:prstGeom prst="downArrow">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p:cNvSpPr/>
          <p:nvPr/>
        </p:nvSpPr>
        <p:spPr>
          <a:xfrm>
            <a:off x="5730664" y="4186505"/>
            <a:ext cx="730668" cy="771440"/>
          </a:xfrm>
          <a:prstGeom prst="downArrow">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5" name="Freeform 5"/>
          <p:cNvSpPr/>
          <p:nvPr/>
        </p:nvSpPr>
        <p:spPr>
          <a:xfrm>
            <a:off x="342900" y="486220"/>
            <a:ext cx="11506200" cy="5685981"/>
          </a:xfrm>
          <a:custGeom>
            <a:avLst/>
            <a:gdLst/>
            <a:ahLst/>
            <a:cxnLst/>
            <a:rect l="l" t="t" r="r" b="b"/>
            <a:pathLst>
              <a:path w="17259300" h="8528971">
                <a:moveTo>
                  <a:pt x="0" y="0"/>
                </a:moveTo>
                <a:lnTo>
                  <a:pt x="17259300" y="0"/>
                </a:lnTo>
                <a:lnTo>
                  <a:pt x="17259300" y="8528971"/>
                </a:lnTo>
                <a:lnTo>
                  <a:pt x="0" y="85289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9" name="Freeform 9"/>
          <p:cNvSpPr/>
          <p:nvPr/>
        </p:nvSpPr>
        <p:spPr>
          <a:xfrm>
            <a:off x="0" y="486219"/>
            <a:ext cx="1798028" cy="1686400"/>
          </a:xfrm>
          <a:custGeom>
            <a:avLst/>
            <a:gdLst/>
            <a:ahLst/>
            <a:cxnLst/>
            <a:rect l="l" t="t" r="r" b="b"/>
            <a:pathLst>
              <a:path w="2697042" h="2529600">
                <a:moveTo>
                  <a:pt x="0" y="0"/>
                </a:moveTo>
                <a:lnTo>
                  <a:pt x="2697042" y="0"/>
                </a:lnTo>
                <a:lnTo>
                  <a:pt x="2697042" y="2529601"/>
                </a:lnTo>
                <a:lnTo>
                  <a:pt x="0" y="25296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1" name="Freeform 11"/>
          <p:cNvSpPr/>
          <p:nvPr/>
        </p:nvSpPr>
        <p:spPr>
          <a:xfrm>
            <a:off x="10738563" y="1102777"/>
            <a:ext cx="1453437" cy="1363203"/>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TextBox 11"/>
          <p:cNvSpPr txBox="1"/>
          <p:nvPr/>
        </p:nvSpPr>
        <p:spPr>
          <a:xfrm>
            <a:off x="4350327" y="1399657"/>
            <a:ext cx="3491346" cy="769441"/>
          </a:xfrm>
          <a:prstGeom prst="rect">
            <a:avLst/>
          </a:prstGeom>
          <a:noFill/>
        </p:spPr>
        <p:txBody>
          <a:bodyPr wrap="square" rtlCol="0">
            <a:spAutoFit/>
          </a:bodyPr>
          <a:lstStyle/>
          <a:p>
            <a:pPr algn="ctr"/>
            <a:r>
              <a:rPr lang="vi-VN" sz="4400" b="1" dirty="0">
                <a:latin typeface="Arial" panose="020B0604020202020204" pitchFamily="34" charset="0"/>
                <a:cs typeface="Arial" panose="020B0604020202020204" pitchFamily="34" charset="0"/>
              </a:rPr>
              <a:t>KHỞI ĐỘNG</a:t>
            </a:r>
            <a:endParaRPr lang="en-US" sz="4400" b="1" dirty="0">
              <a:latin typeface="Arial" panose="020B0604020202020204" pitchFamily="34" charset="0"/>
              <a:cs typeface="Arial" panose="020B0604020202020204" pitchFamily="34" charset="0"/>
            </a:endParaRPr>
          </a:p>
        </p:txBody>
      </p:sp>
      <p:sp>
        <p:nvSpPr>
          <p:cNvPr id="13" name="Freeform 56"/>
          <p:cNvSpPr/>
          <p:nvPr/>
        </p:nvSpPr>
        <p:spPr>
          <a:xfrm>
            <a:off x="1857785" y="2172619"/>
            <a:ext cx="2664837" cy="3468160"/>
          </a:xfrm>
          <a:custGeom>
            <a:avLst/>
            <a:gdLst/>
            <a:ahLst/>
            <a:cxnLst/>
            <a:rect l="l" t="t" r="r" b="b"/>
            <a:pathLst>
              <a:path w="1125760" h="1508556">
                <a:moveTo>
                  <a:pt x="0" y="0"/>
                </a:moveTo>
                <a:lnTo>
                  <a:pt x="1125760" y="0"/>
                </a:lnTo>
                <a:lnTo>
                  <a:pt x="1125760" y="1508556"/>
                </a:lnTo>
                <a:lnTo>
                  <a:pt x="0" y="15085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TextBox 13"/>
          <p:cNvSpPr txBox="1"/>
          <p:nvPr/>
        </p:nvSpPr>
        <p:spPr>
          <a:xfrm>
            <a:off x="4657772" y="2559814"/>
            <a:ext cx="6367802" cy="2043829"/>
          </a:xfrm>
          <a:prstGeom prst="rect">
            <a:avLst/>
          </a:prstGeom>
          <a:noFill/>
        </p:spPr>
        <p:txBody>
          <a:bodyPr wrap="square" rtlCol="0">
            <a:spAutoFit/>
          </a:bodyPr>
          <a:lstStyle/>
          <a:p>
            <a:pPr algn="ctr">
              <a:lnSpc>
                <a:spcPct val="150000"/>
              </a:lnSpc>
            </a:pPr>
            <a:r>
              <a:rPr lang="vi-VN" sz="3200" dirty="0">
                <a:solidFill>
                  <a:srgbClr val="FF0000"/>
                </a:solidFill>
                <a:latin typeface="Arial" panose="020B0604020202020204" pitchFamily="34" charset="0"/>
                <a:cs typeface="Arial" panose="020B0604020202020204" pitchFamily="34" charset="0"/>
              </a:rPr>
              <a:t>Em hãy trả lời câu hỏi sau</a:t>
            </a:r>
          </a:p>
          <a:p>
            <a:pPr algn="ctr">
              <a:lnSpc>
                <a:spcPct val="150000"/>
              </a:lnSpc>
            </a:pPr>
            <a:r>
              <a:rPr lang="vi-VN" sz="2800" dirty="0">
                <a:latin typeface="Arial" panose="020B0604020202020204" pitchFamily="34" charset="0"/>
                <a:cs typeface="Arial" panose="020B0604020202020204" pitchFamily="34" charset="0"/>
              </a:rPr>
              <a:t>Nêu bố cục đoạn văn thể hiện tình cảm, cảm xúc về một câu chuyện.</a:t>
            </a:r>
            <a:endParaRPr lang="en-US" sz="2800" dirty="0">
              <a:latin typeface="Arial" panose="020B0604020202020204" pitchFamily="34" charset="0"/>
              <a:cs typeface="Arial" panose="020B0604020202020204" pitchFamily="34" charset="0"/>
            </a:endParaRPr>
          </a:p>
        </p:txBody>
      </p:sp>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3" name="TextBox 2"/>
          <p:cNvSpPr txBox="1"/>
          <p:nvPr/>
        </p:nvSpPr>
        <p:spPr>
          <a:xfrm>
            <a:off x="835416" y="820794"/>
            <a:ext cx="10681670" cy="5419689"/>
          </a:xfrm>
          <a:prstGeom prst="rect">
            <a:avLst/>
          </a:prstGeom>
          <a:noFill/>
        </p:spPr>
        <p:txBody>
          <a:bodyPr wrap="square" rtlCol="0">
            <a:spAutoFit/>
          </a:bodyPr>
          <a:lstStyle/>
          <a:p>
            <a:pPr algn="ctr">
              <a:lnSpc>
                <a:spcPct val="150000"/>
              </a:lnSpc>
            </a:pPr>
            <a:r>
              <a:rPr lang="vi-VN" sz="2600" b="1" dirty="0">
                <a:solidFill>
                  <a:srgbClr val="FF0000"/>
                </a:solidFill>
                <a:latin typeface="Arial" panose="020B0604020202020204" pitchFamily="34" charset="0"/>
                <a:cs typeface="Arial" panose="020B0604020202020204" pitchFamily="34" charset="0"/>
              </a:rPr>
              <a:t>GHI NHỚ</a:t>
            </a:r>
          </a:p>
          <a:p>
            <a:pPr algn="just">
              <a:lnSpc>
                <a:spcPct val="150000"/>
              </a:lnSpc>
            </a:pPr>
            <a:r>
              <a:rPr lang="vi-VN" sz="2600" dirty="0">
                <a:latin typeface="Arial" panose="020B0604020202020204" pitchFamily="34" charset="0"/>
                <a:cs typeface="Arial" panose="020B0604020202020204" pitchFamily="34" charset="0"/>
              </a:rPr>
              <a:t>Đoạn văn thể hiện tình cảm, cảm xúc về một bài thơ thường có 3 phần: </a:t>
            </a:r>
          </a:p>
          <a:p>
            <a:pPr marL="457200" indent="-457200" algn="just">
              <a:lnSpc>
                <a:spcPct val="150000"/>
              </a:lnSpc>
              <a:buFont typeface="Arial" panose="020B0604020202020204" pitchFamily="34" charset="0"/>
              <a:buChar char="•"/>
            </a:pPr>
            <a:r>
              <a:rPr lang="vi-VN" sz="2600" dirty="0">
                <a:latin typeface="Arial" panose="020B0604020202020204" pitchFamily="34" charset="0"/>
                <a:cs typeface="Arial" panose="020B0604020202020204" pitchFamily="34" charset="0"/>
              </a:rPr>
              <a:t>Mở đầu: Giới thiệu tên bài thơ, tên tác giả và ấn tượng của em về bài thơ. </a:t>
            </a:r>
          </a:p>
          <a:p>
            <a:pPr marL="457200" indent="-457200" algn="just">
              <a:lnSpc>
                <a:spcPct val="150000"/>
              </a:lnSpc>
              <a:buFont typeface="Arial" panose="020B0604020202020204" pitchFamily="34" charset="0"/>
              <a:buChar char="•"/>
            </a:pPr>
            <a:r>
              <a:rPr lang="vi-VN" sz="2600" dirty="0">
                <a:latin typeface="Arial" panose="020B0604020202020204" pitchFamily="34" charset="0"/>
                <a:cs typeface="Arial" panose="020B0604020202020204" pitchFamily="34" charset="0"/>
              </a:rPr>
              <a:t>Triển khai: Nêu những cái hay, cái đẹp của bài thơ (từ ngữ, hình ảnh, nhân vật, nội dung, ý nghĩa,…) và biểu lộ tình cảm, cảm xúc của em đối với bài thơ. </a:t>
            </a:r>
          </a:p>
          <a:p>
            <a:pPr marL="457200" indent="-457200" algn="just">
              <a:lnSpc>
                <a:spcPct val="150000"/>
              </a:lnSpc>
              <a:buFont typeface="Arial" panose="020B0604020202020204" pitchFamily="34" charset="0"/>
              <a:buChar char="•"/>
            </a:pPr>
            <a:r>
              <a:rPr lang="vi-VN" sz="2600" dirty="0">
                <a:latin typeface="Arial" panose="020B0604020202020204" pitchFamily="34" charset="0"/>
                <a:cs typeface="Arial" panose="020B0604020202020204" pitchFamily="34" charset="0"/>
              </a:rPr>
              <a:t>Kết thúc: Nhấn mạnh, khẳng định lại một lần nữa tình cảm, cảm xúc của em đối với bài thơ. </a:t>
            </a:r>
          </a:p>
        </p:txBody>
      </p:sp>
      <p:sp>
        <p:nvSpPr>
          <p:cNvPr id="4" name="Freeform 7"/>
          <p:cNvSpPr/>
          <p:nvPr/>
        </p:nvSpPr>
        <p:spPr>
          <a:xfrm>
            <a:off x="395841" y="290946"/>
            <a:ext cx="969822" cy="1181594"/>
          </a:xfrm>
          <a:custGeom>
            <a:avLst/>
            <a:gdLst/>
            <a:ahLst/>
            <a:cxnLst/>
            <a:rect l="l" t="t" r="r" b="b"/>
            <a:pathLst>
              <a:path w="1476185" h="2057400">
                <a:moveTo>
                  <a:pt x="0" y="0"/>
                </a:moveTo>
                <a:lnTo>
                  <a:pt x="1476184" y="0"/>
                </a:lnTo>
                <a:lnTo>
                  <a:pt x="1476184"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5" name="Freeform 5"/>
          <p:cNvSpPr/>
          <p:nvPr/>
        </p:nvSpPr>
        <p:spPr>
          <a:xfrm>
            <a:off x="342900" y="486220"/>
            <a:ext cx="11506200" cy="5685981"/>
          </a:xfrm>
          <a:custGeom>
            <a:avLst/>
            <a:gdLst/>
            <a:ahLst/>
            <a:cxnLst/>
            <a:rect l="l" t="t" r="r" b="b"/>
            <a:pathLst>
              <a:path w="17259300" h="8528971">
                <a:moveTo>
                  <a:pt x="0" y="0"/>
                </a:moveTo>
                <a:lnTo>
                  <a:pt x="17259300" y="0"/>
                </a:lnTo>
                <a:lnTo>
                  <a:pt x="17259300" y="8528971"/>
                </a:lnTo>
                <a:lnTo>
                  <a:pt x="0" y="85289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7" name="Freeform 7"/>
          <p:cNvSpPr/>
          <p:nvPr/>
        </p:nvSpPr>
        <p:spPr>
          <a:xfrm flipH="1">
            <a:off x="222909" y="5093160"/>
            <a:ext cx="1945758" cy="1474722"/>
          </a:xfrm>
          <a:custGeom>
            <a:avLst/>
            <a:gdLst/>
            <a:ahLst/>
            <a:cxnLst/>
            <a:rect l="l" t="t" r="r" b="b"/>
            <a:pathLst>
              <a:path w="2918637" h="2212083">
                <a:moveTo>
                  <a:pt x="2918637" y="0"/>
                </a:moveTo>
                <a:lnTo>
                  <a:pt x="0" y="0"/>
                </a:lnTo>
                <a:lnTo>
                  <a:pt x="0" y="2212083"/>
                </a:lnTo>
                <a:lnTo>
                  <a:pt x="2918637" y="2212083"/>
                </a:lnTo>
                <a:lnTo>
                  <a:pt x="291863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8" name="Freeform 8"/>
          <p:cNvSpPr/>
          <p:nvPr/>
        </p:nvSpPr>
        <p:spPr>
          <a:xfrm>
            <a:off x="10023333" y="5093160"/>
            <a:ext cx="1945758" cy="1474722"/>
          </a:xfrm>
          <a:custGeom>
            <a:avLst/>
            <a:gdLst/>
            <a:ahLst/>
            <a:cxnLst/>
            <a:rect l="l" t="t" r="r" b="b"/>
            <a:pathLst>
              <a:path w="2918637" h="2212083">
                <a:moveTo>
                  <a:pt x="0" y="0"/>
                </a:moveTo>
                <a:lnTo>
                  <a:pt x="2918637" y="0"/>
                </a:lnTo>
                <a:lnTo>
                  <a:pt x="2918637" y="2212083"/>
                </a:lnTo>
                <a:lnTo>
                  <a:pt x="0" y="22120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9" name="Freeform 9"/>
          <p:cNvSpPr/>
          <p:nvPr/>
        </p:nvSpPr>
        <p:spPr>
          <a:xfrm>
            <a:off x="0" y="486219"/>
            <a:ext cx="1798028" cy="1686400"/>
          </a:xfrm>
          <a:custGeom>
            <a:avLst/>
            <a:gdLst/>
            <a:ahLst/>
            <a:cxnLst/>
            <a:rect l="l" t="t" r="r" b="b"/>
            <a:pathLst>
              <a:path w="2697042" h="2529600">
                <a:moveTo>
                  <a:pt x="0" y="0"/>
                </a:moveTo>
                <a:lnTo>
                  <a:pt x="2697042" y="0"/>
                </a:lnTo>
                <a:lnTo>
                  <a:pt x="2697042" y="2529601"/>
                </a:lnTo>
                <a:lnTo>
                  <a:pt x="0" y="25296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1" name="Freeform 11"/>
          <p:cNvSpPr/>
          <p:nvPr/>
        </p:nvSpPr>
        <p:spPr>
          <a:xfrm>
            <a:off x="10738563" y="1102777"/>
            <a:ext cx="1453437" cy="1363203"/>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2" name="TextBox 11"/>
          <p:cNvSpPr txBox="1"/>
          <p:nvPr/>
        </p:nvSpPr>
        <p:spPr>
          <a:xfrm>
            <a:off x="4433455" y="1114087"/>
            <a:ext cx="3491346" cy="769441"/>
          </a:xfrm>
          <a:prstGeom prst="rect">
            <a:avLst/>
          </a:prstGeom>
          <a:noFill/>
        </p:spPr>
        <p:txBody>
          <a:bodyPr wrap="square" rtlCol="0">
            <a:spAutoFit/>
          </a:bodyPr>
          <a:lstStyle/>
          <a:p>
            <a:pPr algn="ctr"/>
            <a:r>
              <a:rPr lang="vi-VN" sz="4400" b="1" dirty="0">
                <a:latin typeface="Arial" panose="020B0604020202020204" pitchFamily="34" charset="0"/>
                <a:cs typeface="Arial" panose="020B0604020202020204" pitchFamily="34" charset="0"/>
              </a:rPr>
              <a:t>VẬN DỤNG</a:t>
            </a:r>
            <a:endParaRPr lang="en-US" sz="4400" b="1" dirty="0">
              <a:latin typeface="Arial" panose="020B0604020202020204" pitchFamily="34" charset="0"/>
              <a:cs typeface="Arial" panose="020B0604020202020204" pitchFamily="34" charset="0"/>
            </a:endParaRPr>
          </a:p>
        </p:txBody>
      </p:sp>
      <p:sp>
        <p:nvSpPr>
          <p:cNvPr id="14" name="TextBox 13"/>
          <p:cNvSpPr txBox="1"/>
          <p:nvPr/>
        </p:nvSpPr>
        <p:spPr>
          <a:xfrm>
            <a:off x="1051708" y="1756669"/>
            <a:ext cx="9968593" cy="3336491"/>
          </a:xfrm>
          <a:prstGeom prst="rect">
            <a:avLst/>
          </a:prstGeom>
          <a:noFill/>
        </p:spPr>
        <p:txBody>
          <a:bodyPr wrap="square" rtlCol="0">
            <a:spAutoFit/>
          </a:bodyPr>
          <a:lstStyle/>
          <a:p>
            <a:pPr algn="ctr">
              <a:lnSpc>
                <a:spcPct val="150000"/>
              </a:lnSpc>
            </a:pPr>
            <a:r>
              <a:rPr lang="vi-VN" sz="3200" dirty="0">
                <a:solidFill>
                  <a:srgbClr val="FF0000"/>
                </a:solidFill>
                <a:latin typeface="Arial" panose="020B0604020202020204" pitchFamily="34" charset="0"/>
                <a:cs typeface="Arial" panose="020B0604020202020204" pitchFamily="34" charset="0"/>
              </a:rPr>
              <a:t>Em hãy thực hiện nhiệm vụ sau</a:t>
            </a:r>
          </a:p>
          <a:p>
            <a:pPr marL="514350" indent="-514350" algn="just">
              <a:lnSpc>
                <a:spcPct val="150000"/>
              </a:lnSpc>
              <a:buAutoNum type="arabicPeriod"/>
            </a:pPr>
            <a:r>
              <a:rPr lang="vi-VN" sz="2800" dirty="0">
                <a:latin typeface="Arial" panose="020B0604020202020204" pitchFamily="34" charset="0"/>
                <a:cs typeface="Arial" panose="020B0604020202020204" pitchFamily="34" charset="0"/>
              </a:rPr>
              <a:t>Đọc cho người thân một bài thơ viết cho thiếu nhi và chia sẻ cảm nghĩ của em về bài thơ đó. </a:t>
            </a:r>
          </a:p>
          <a:p>
            <a:pPr marL="514350" indent="-514350" algn="just">
              <a:lnSpc>
                <a:spcPct val="150000"/>
              </a:lnSpc>
              <a:buAutoNum type="arabicPeriod"/>
            </a:pPr>
            <a:r>
              <a:rPr lang="vi-VN" sz="2800" dirty="0">
                <a:latin typeface="Arial" panose="020B0604020202020204" pitchFamily="34" charset="0"/>
                <a:cs typeface="Arial" panose="020B0604020202020204" pitchFamily="34" charset="0"/>
              </a:rPr>
              <a:t>Tìm đọc câu chuyện kể về một người làm việc trong lĩnh vực nghệ thuật (nhà thơ, nhà văn, diễn viên, đạo diễn,…). </a:t>
            </a:r>
            <a:endParaRPr lang="en-US" sz="2800" dirty="0">
              <a:latin typeface="Arial" panose="020B0604020202020204" pitchFamily="34" charset="0"/>
              <a:cs typeface="Arial" panose="020B0604020202020204" pitchFamily="34" charset="0"/>
            </a:endParaRPr>
          </a:p>
        </p:txBody>
      </p:sp>
    </p:spTree>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3" name="TextBox 2"/>
          <p:cNvSpPr txBox="1"/>
          <p:nvPr/>
        </p:nvSpPr>
        <p:spPr>
          <a:xfrm>
            <a:off x="376960" y="262941"/>
            <a:ext cx="5942858" cy="739754"/>
          </a:xfrm>
          <a:prstGeom prst="rect">
            <a:avLst/>
          </a:prstGeom>
          <a:noFill/>
        </p:spPr>
        <p:txBody>
          <a:bodyPr wrap="square" rtlCol="0">
            <a:spAutoFit/>
          </a:bodyPr>
          <a:lstStyle/>
          <a:p>
            <a:pPr marL="514350" indent="-514350" algn="just">
              <a:lnSpc>
                <a:spcPct val="150000"/>
              </a:lnSpc>
              <a:buAutoNum type="arabicPeriod"/>
            </a:pPr>
            <a:r>
              <a:rPr lang="vi-VN" sz="3200" b="1" dirty="0">
                <a:latin typeface="Arial" panose="020B0604020202020204" pitchFamily="34" charset="0"/>
                <a:cs typeface="Arial" panose="020B0604020202020204" pitchFamily="34" charset="0"/>
              </a:rPr>
              <a:t>Bài thơ viết về thiếu nhi:</a:t>
            </a:r>
            <a:endParaRPr lang="en-US" sz="3200" b="1" dirty="0">
              <a:latin typeface="Arial" panose="020B0604020202020204" pitchFamily="34" charset="0"/>
              <a:cs typeface="Arial" panose="020B0604020202020204" pitchFamily="34" charset="0"/>
            </a:endParaRPr>
          </a:p>
        </p:txBody>
      </p:sp>
      <p:sp>
        <p:nvSpPr>
          <p:cNvPr id="5" name="TextBox 4"/>
          <p:cNvSpPr txBox="1"/>
          <p:nvPr/>
        </p:nvSpPr>
        <p:spPr>
          <a:xfrm>
            <a:off x="6050314" y="435379"/>
            <a:ext cx="5581402" cy="2803588"/>
          </a:xfrm>
          <a:prstGeom prst="rect">
            <a:avLst/>
          </a:prstGeom>
          <a:noFill/>
        </p:spPr>
        <p:txBody>
          <a:bodyPr wrap="square">
            <a:spAutoFit/>
          </a:bodyPr>
          <a:lstStyle/>
          <a:p>
            <a:pPr algn="just">
              <a:lnSpc>
                <a:spcPct val="150000"/>
              </a:lnSpc>
              <a:spcAft>
                <a:spcPts val="1000"/>
              </a:spcAft>
            </a:pP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Nếu</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nhắm</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mắt</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vườn</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lộng</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gió</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Sẽ</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nghe</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nhiều</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tiếng</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chim</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hay </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Tiếng</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lích</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rích</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chìm</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sâu</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lá</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chìa</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vôi</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vừa</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hót</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vừa</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bay.  </a:t>
            </a:r>
            <a:endParaRPr lang="en-US" sz="26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p:cNvSpPr txBox="1"/>
          <p:nvPr/>
        </p:nvSpPr>
        <p:spPr>
          <a:xfrm>
            <a:off x="6141687" y="2890628"/>
            <a:ext cx="5357751" cy="3531993"/>
          </a:xfrm>
          <a:prstGeom prst="rect">
            <a:avLst/>
          </a:prstGeom>
          <a:noFill/>
        </p:spPr>
        <p:txBody>
          <a:bodyPr wrap="square">
            <a:spAutoFit/>
          </a:bodyPr>
          <a:lstStyle/>
          <a:p>
            <a:pPr algn="just">
              <a:lnSpc>
                <a:spcPct val="150000"/>
              </a:lnSpc>
              <a:spcAft>
                <a:spcPts val="1000"/>
              </a:spcAft>
            </a:pP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Nếu</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nhắm</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mắt</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nghe</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kể</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chuyện</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Sẽ</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nhìn</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thấy</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tiên</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Thấy</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chú</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bé</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hài</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bảy</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dặm</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Quả</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thị</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thơm</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Tấm</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rất</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hiền</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6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p:cNvSpPr txBox="1"/>
          <p:nvPr/>
        </p:nvSpPr>
        <p:spPr>
          <a:xfrm>
            <a:off x="588466" y="2890629"/>
            <a:ext cx="5044114" cy="3531993"/>
          </a:xfrm>
          <a:prstGeom prst="rect">
            <a:avLst/>
          </a:prstGeom>
          <a:noFill/>
        </p:spPr>
        <p:txBody>
          <a:bodyPr wrap="square">
            <a:spAutoFit/>
          </a:bodyPr>
          <a:lstStyle/>
          <a:p>
            <a:pPr algn="just">
              <a:lnSpc>
                <a:spcPct val="150000"/>
              </a:lnSpc>
              <a:spcAft>
                <a:spcPts val="1000"/>
              </a:spcAft>
            </a:pP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Nếu</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nhắm</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mắt</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nghĩa</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về</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cha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mẹ</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Đã</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nuôi</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lớn</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từng</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ngày</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Tay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bồng</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bế</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sớm</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khuya</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vất</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vả</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Mắt</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nhắm</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rồi</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mở</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ra</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ngay</a:t>
            </a:r>
            <a:r>
              <a:rPr lang="en-US"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vi-VN" sz="2600"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r">
              <a:lnSpc>
                <a:spcPct val="150000"/>
              </a:lnSpc>
              <a:spcAft>
                <a:spcPts val="1000"/>
              </a:spcAft>
            </a:pPr>
            <a:r>
              <a:rPr lang="vi-VN" sz="2600" i="1" dirty="0">
                <a:solidFill>
                  <a:srgbClr val="000000"/>
                </a:solidFill>
                <a:latin typeface="Arial" panose="020B0604020202020204" pitchFamily="34" charset="0"/>
                <a:ea typeface="Calibri" panose="020F0502020204030204" pitchFamily="34" charset="0"/>
                <a:cs typeface="Arial" panose="020B0604020202020204" pitchFamily="34" charset="0"/>
              </a:rPr>
              <a:t>(Vũ Quần Phương)</a:t>
            </a:r>
            <a:endParaRPr lang="en-US" sz="26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Freeform 8"/>
          <p:cNvSpPr/>
          <p:nvPr/>
        </p:nvSpPr>
        <p:spPr>
          <a:xfrm>
            <a:off x="1038577" y="2150875"/>
            <a:ext cx="4143891" cy="739753"/>
          </a:xfrm>
          <a:custGeom>
            <a:avLst/>
            <a:gdLst/>
            <a:ahLst/>
            <a:cxnLst/>
            <a:rect l="l" t="t" r="r" b="b"/>
            <a:pathLst>
              <a:path w="3797285" h="613894">
                <a:moveTo>
                  <a:pt x="0" y="0"/>
                </a:moveTo>
                <a:lnTo>
                  <a:pt x="3797285" y="0"/>
                </a:lnTo>
                <a:lnTo>
                  <a:pt x="3797285" y="613895"/>
                </a:lnTo>
                <a:lnTo>
                  <a:pt x="0" y="613895"/>
                </a:lnTo>
                <a:lnTo>
                  <a:pt x="0" y="0"/>
                </a:lnTo>
                <a:close/>
              </a:path>
            </a:pathLst>
          </a:custGeom>
          <a:blipFill>
            <a:blip r:embed="rId3"/>
            <a:stretch>
              <a:fillRect/>
            </a:stretch>
          </a:blipFill>
        </p:spPr>
        <p:txBody>
          <a:bodyPr/>
          <a:lstStyle/>
          <a:p>
            <a:endParaRPr lang="en-US" dirty="0"/>
          </a:p>
        </p:txBody>
      </p:sp>
      <p:sp>
        <p:nvSpPr>
          <p:cNvPr id="9" name="TextBox 8"/>
          <p:cNvSpPr txBox="1"/>
          <p:nvPr/>
        </p:nvSpPr>
        <p:spPr>
          <a:xfrm>
            <a:off x="1917052" y="1178338"/>
            <a:ext cx="2386940" cy="658835"/>
          </a:xfrm>
          <a:prstGeom prst="rect">
            <a:avLst/>
          </a:prstGeom>
          <a:noFill/>
        </p:spPr>
        <p:txBody>
          <a:bodyPr wrap="square" rtlCol="0">
            <a:spAutoFit/>
          </a:bodyPr>
          <a:lstStyle/>
          <a:p>
            <a:pPr algn="ctr">
              <a:lnSpc>
                <a:spcPct val="150000"/>
              </a:lnSpc>
            </a:pPr>
            <a:r>
              <a:rPr lang="vi-VN" sz="2800" i="1" dirty="0">
                <a:solidFill>
                  <a:srgbClr val="FF0000"/>
                </a:solidFill>
                <a:latin typeface="Arial" panose="020B0604020202020204" pitchFamily="34" charset="0"/>
                <a:cs typeface="Arial" panose="020B0604020202020204" pitchFamily="34" charset="0"/>
              </a:rPr>
              <a:t>Nói với em</a:t>
            </a:r>
            <a:endParaRPr lang="en-US" sz="2800" i="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3" name="TextBox 2"/>
          <p:cNvSpPr txBox="1"/>
          <p:nvPr/>
        </p:nvSpPr>
        <p:spPr>
          <a:xfrm>
            <a:off x="524946" y="398993"/>
            <a:ext cx="11142105" cy="1478418"/>
          </a:xfrm>
          <a:prstGeom prst="rect">
            <a:avLst/>
          </a:prstGeom>
          <a:noFill/>
        </p:spPr>
        <p:txBody>
          <a:bodyPr wrap="square" rtlCol="0">
            <a:spAutoFit/>
          </a:bodyPr>
          <a:lstStyle/>
          <a:p>
            <a:pPr algn="just">
              <a:lnSpc>
                <a:spcPct val="150000"/>
              </a:lnSpc>
            </a:pPr>
            <a:r>
              <a:rPr lang="vi-VN" sz="3200" b="1" dirty="0">
                <a:latin typeface="Arial" panose="020B0604020202020204" pitchFamily="34" charset="0"/>
                <a:cs typeface="Arial" panose="020B0604020202020204" pitchFamily="34" charset="0"/>
              </a:rPr>
              <a:t>2. Câu chuyện kể về một người làm việc trong lĩnh vực nghệ thuật.</a:t>
            </a:r>
            <a:endParaRPr lang="en-US" sz="3200" b="1" dirty="0">
              <a:latin typeface="Arial" panose="020B0604020202020204" pitchFamily="34" charset="0"/>
              <a:cs typeface="Arial" panose="020B0604020202020204" pitchFamily="34" charset="0"/>
            </a:endParaRPr>
          </a:p>
        </p:txBody>
      </p:sp>
      <p:pic>
        <p:nvPicPr>
          <p:cNvPr id="1026" name="Picture 2" descr="Kể Chuyện Cuộc Đời Các Thiên Tài: Leonardo Da Vinci - Thiên Tài Toàn N –  Kala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823" y="2158609"/>
            <a:ext cx="2893455" cy="4177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ể Chuyện Cuộc Đời Các Thiên Tài - Beethoven - Nhà Soạn Nhạc Cổ Điển Vĩ Đại  Thế Giớ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747" y="2110957"/>
            <a:ext cx="2910862" cy="41777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randombar(horizontal)">
                                      <p:cBhvr>
                                        <p:cTn id="11" dur="500"/>
                                        <p:tgtEl>
                                          <p:spTgt spid="102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randombar(horizontal)">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9" name="Freeform 9"/>
          <p:cNvSpPr/>
          <p:nvPr/>
        </p:nvSpPr>
        <p:spPr>
          <a:xfrm>
            <a:off x="0" y="486219"/>
            <a:ext cx="1798028" cy="1686400"/>
          </a:xfrm>
          <a:custGeom>
            <a:avLst/>
            <a:gdLst/>
            <a:ahLst/>
            <a:cxnLst/>
            <a:rect l="l" t="t" r="r" b="b"/>
            <a:pathLst>
              <a:path w="2697042" h="2529600">
                <a:moveTo>
                  <a:pt x="0" y="0"/>
                </a:moveTo>
                <a:lnTo>
                  <a:pt x="2697042" y="0"/>
                </a:lnTo>
                <a:lnTo>
                  <a:pt x="2697042" y="2529601"/>
                </a:lnTo>
                <a:lnTo>
                  <a:pt x="0" y="25296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p:cNvSpPr/>
          <p:nvPr/>
        </p:nvSpPr>
        <p:spPr>
          <a:xfrm>
            <a:off x="10738563" y="1102777"/>
            <a:ext cx="1453437" cy="1363203"/>
          </a:xfrm>
          <a:custGeom>
            <a:avLst/>
            <a:gdLst/>
            <a:ahLst/>
            <a:cxnLst/>
            <a:rect l="l" t="t" r="r" b="b"/>
            <a:pathLst>
              <a:path w="2180156" h="2044805">
                <a:moveTo>
                  <a:pt x="0" y="0"/>
                </a:moveTo>
                <a:lnTo>
                  <a:pt x="2180156" y="0"/>
                </a:lnTo>
                <a:lnTo>
                  <a:pt x="2180156" y="2044805"/>
                </a:lnTo>
                <a:lnTo>
                  <a:pt x="0" y="2044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2" name="TextBox 11"/>
          <p:cNvSpPr txBox="1"/>
          <p:nvPr/>
        </p:nvSpPr>
        <p:spPr>
          <a:xfrm>
            <a:off x="2883828" y="1150277"/>
            <a:ext cx="6768935" cy="769441"/>
          </a:xfrm>
          <a:prstGeom prst="rect">
            <a:avLst/>
          </a:prstGeom>
          <a:noFill/>
        </p:spPr>
        <p:txBody>
          <a:bodyPr wrap="square" rtlCol="0">
            <a:spAutoFit/>
          </a:bodyPr>
          <a:lstStyle/>
          <a:p>
            <a:pPr algn="ctr"/>
            <a:r>
              <a:rPr lang="vi-VN" sz="4400" b="1" dirty="0">
                <a:latin typeface="Arial" panose="020B0604020202020204" pitchFamily="34" charset="0"/>
                <a:cs typeface="Arial" panose="020B0604020202020204" pitchFamily="34" charset="0"/>
              </a:rPr>
              <a:t>CỦNG CỐ, MỞ RỘNG</a:t>
            </a:r>
            <a:endParaRPr lang="en-US" sz="4400" b="1" dirty="0">
              <a:latin typeface="Arial" panose="020B0604020202020204" pitchFamily="34" charset="0"/>
              <a:cs typeface="Arial" panose="020B0604020202020204" pitchFamily="34" charset="0"/>
            </a:endParaRPr>
          </a:p>
        </p:txBody>
      </p:sp>
      <p:sp>
        <p:nvSpPr>
          <p:cNvPr id="2" name="Rectangle: Rounded Corners 1"/>
          <p:cNvSpPr/>
          <p:nvPr/>
        </p:nvSpPr>
        <p:spPr>
          <a:xfrm>
            <a:off x="2497776" y="2237153"/>
            <a:ext cx="7358744" cy="769441"/>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a:solidFill>
                  <a:schemeClr val="tx1"/>
                </a:solidFill>
                <a:latin typeface="Arial" panose="020B0604020202020204" pitchFamily="34" charset="0"/>
                <a:cs typeface="Arial" panose="020B0604020202020204" pitchFamily="34" charset="0"/>
              </a:rPr>
              <a:t>Ôn tập kiến thức đã học</a:t>
            </a:r>
            <a:endParaRPr lang="en-US" sz="3200" dirty="0">
              <a:solidFill>
                <a:schemeClr val="tx1"/>
              </a:solidFill>
              <a:latin typeface="Arial" panose="020B0604020202020204" pitchFamily="34" charset="0"/>
              <a:cs typeface="Arial" panose="020B0604020202020204" pitchFamily="34" charset="0"/>
            </a:endParaRPr>
          </a:p>
        </p:txBody>
      </p:sp>
      <p:sp>
        <p:nvSpPr>
          <p:cNvPr id="3" name="Rectangle: Rounded Corners 2"/>
          <p:cNvSpPr/>
          <p:nvPr/>
        </p:nvSpPr>
        <p:spPr>
          <a:xfrm>
            <a:off x="2497776" y="3321169"/>
            <a:ext cx="7358743" cy="769441"/>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Arial" panose="020B0604020202020204" pitchFamily="34" charset="0"/>
                <a:cs typeface="Arial" panose="020B0604020202020204" pitchFamily="34" charset="0"/>
              </a:rPr>
              <a:t>Chia sẻ với người thân về bài học.</a:t>
            </a:r>
            <a:endParaRPr lang="en-US" sz="3200" dirty="0">
              <a:solidFill>
                <a:schemeClr val="tx1"/>
              </a:solidFill>
              <a:latin typeface="Arial" panose="020B0604020202020204" pitchFamily="34" charset="0"/>
              <a:cs typeface="Arial" panose="020B0604020202020204" pitchFamily="34" charset="0"/>
            </a:endParaRPr>
          </a:p>
        </p:txBody>
      </p:sp>
      <p:sp>
        <p:nvSpPr>
          <p:cNvPr id="4" name="Rectangle: Rounded Corners 3"/>
          <p:cNvSpPr/>
          <p:nvPr/>
        </p:nvSpPr>
        <p:spPr>
          <a:xfrm>
            <a:off x="2497775" y="4410905"/>
            <a:ext cx="7358744" cy="1498636"/>
          </a:xfrm>
          <a:prstGeom prst="roundRect">
            <a:avLst>
              <a:gd name="adj" fmla="val 7309"/>
            </a:avLst>
          </a:prstGeom>
          <a:solidFill>
            <a:srgbClr val="FEF4F9"/>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Đọc và chuẩn bị trước phần </a:t>
            </a:r>
          </a:p>
          <a:p>
            <a:pPr algn="ctr">
              <a:lnSpc>
                <a:spcPct val="150000"/>
              </a:lnSpc>
            </a:pPr>
            <a:r>
              <a:rPr lang="vi-VN" sz="3200" b="1" i="1" dirty="0">
                <a:solidFill>
                  <a:schemeClr val="tx1"/>
                </a:solidFill>
                <a:latin typeface="Arial" panose="020B0604020202020204" pitchFamily="34" charset="0"/>
                <a:cs typeface="Arial" panose="020B0604020202020204" pitchFamily="34" charset="0"/>
              </a:rPr>
              <a:t>Bài đọc Trí tưởng tượng phong phú.</a:t>
            </a:r>
            <a:endParaRPr lang="en-US" sz="3200" b="1" i="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11" name="TextBox 10"/>
          <p:cNvSpPr txBox="1"/>
          <p:nvPr/>
        </p:nvSpPr>
        <p:spPr>
          <a:xfrm>
            <a:off x="1547487" y="1950593"/>
            <a:ext cx="9123713" cy="2431371"/>
          </a:xfrm>
          <a:prstGeom prst="rect">
            <a:avLst/>
          </a:prstGeom>
          <a:noFill/>
        </p:spPr>
        <p:txBody>
          <a:bodyPr wrap="square" rtlCol="0">
            <a:spAutoFit/>
          </a:bodyPr>
          <a:lstStyle/>
          <a:p>
            <a:pPr algn="ctr">
              <a:lnSpc>
                <a:spcPct val="150000"/>
              </a:lnSpc>
            </a:pPr>
            <a:r>
              <a:rPr lang="vi-VN" sz="5400" b="1" dirty="0">
                <a:ln w="0"/>
                <a:latin typeface="Arial" panose="020B0604020202020204" pitchFamily="34" charset="0"/>
                <a:cs typeface="Arial" panose="020B0604020202020204" pitchFamily="34" charset="0"/>
              </a:rPr>
              <a:t>TẠM BIỆT VÀ HẸ GẶP LẠI CẢ LỚP Ở GIỜ HỌC SAU!</a:t>
            </a:r>
            <a:endParaRPr lang="en-US" sz="5400" b="1" dirty="0">
              <a:ln w="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470485" y="89206"/>
            <a:ext cx="5473451" cy="1164697"/>
            <a:chOff x="4963772" y="43830"/>
            <a:chExt cx="5473451" cy="1164697"/>
          </a:xfrm>
        </p:grpSpPr>
        <p:sp>
          <p:nvSpPr>
            <p:cNvPr id="4" name="Rectangle 3"/>
            <p:cNvSpPr/>
            <p:nvPr/>
          </p:nvSpPr>
          <p:spPr>
            <a:xfrm>
              <a:off x="5368834" y="429186"/>
              <a:ext cx="5068389" cy="718457"/>
            </a:xfrm>
            <a:prstGeom prst="rect">
              <a:avLst/>
            </a:prstGeom>
            <a:solidFill>
              <a:srgbClr val="C1ECFB"/>
            </a:solidFill>
            <a:ln>
              <a:solidFill>
                <a:schemeClr val="tx1"/>
              </a:solidFill>
            </a:ln>
            <a:effectLst>
              <a:outerShdw blurRad="76200" dist="12700" dir="8100000" sy="-23000" kx="800400" algn="br" rotWithShape="0">
                <a:prstClr val="black">
                  <a:alpha val="20000"/>
                </a:prstClr>
              </a:out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Arial" panose="020B0604020202020204" pitchFamily="34" charset="0"/>
                  <a:cs typeface="Arial" panose="020B0604020202020204" pitchFamily="34" charset="0"/>
                </a:rPr>
                <a:t>Nhắc lại kiến thức </a:t>
              </a:r>
              <a:endParaRPr lang="en-US" sz="3600" dirty="0">
                <a:solidFill>
                  <a:srgbClr val="FF0000"/>
                </a:solidFill>
                <a:latin typeface="Arial" panose="020B0604020202020204" pitchFamily="34" charset="0"/>
                <a:cs typeface="Arial" panose="020B0604020202020204" pitchFamily="34" charset="0"/>
              </a:endParaRPr>
            </a:p>
          </p:txBody>
        </p:sp>
        <p:sp>
          <p:nvSpPr>
            <p:cNvPr id="5" name="Freeform 4"/>
            <p:cNvSpPr/>
            <p:nvPr/>
          </p:nvSpPr>
          <p:spPr>
            <a:xfrm>
              <a:off x="4963772" y="43830"/>
              <a:ext cx="1019130" cy="1164697"/>
            </a:xfrm>
            <a:custGeom>
              <a:avLst/>
              <a:gdLst/>
              <a:ahLst/>
              <a:cxnLst/>
              <a:rect l="l" t="t" r="r" b="b"/>
              <a:pathLst>
                <a:path w="2205568" h="2892548">
                  <a:moveTo>
                    <a:pt x="0" y="0"/>
                  </a:moveTo>
                  <a:lnTo>
                    <a:pt x="2205568" y="0"/>
                  </a:lnTo>
                  <a:lnTo>
                    <a:pt x="2205568" y="2892548"/>
                  </a:lnTo>
                  <a:lnTo>
                    <a:pt x="0" y="28925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grpSp>
      <p:sp>
        <p:nvSpPr>
          <p:cNvPr id="6" name="Cloud 5"/>
          <p:cNvSpPr/>
          <p:nvPr/>
        </p:nvSpPr>
        <p:spPr>
          <a:xfrm>
            <a:off x="398593" y="1777256"/>
            <a:ext cx="2676425" cy="1005840"/>
          </a:xfrm>
          <a:prstGeom prst="cloud">
            <a:avLst/>
          </a:prstGeom>
          <a:solidFill>
            <a:schemeClr val="accent3">
              <a:lumMod val="20000"/>
              <a:lumOff val="80000"/>
            </a:schemeClr>
          </a:solidFill>
          <a:ln>
            <a:solidFill>
              <a:srgbClr val="FBF9EB"/>
            </a:solidFill>
          </a:ln>
          <a:effectLst>
            <a:innerShdw blurRad="63500" dist="508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ysClr val="windowText" lastClr="000000"/>
                </a:solidFill>
                <a:latin typeface="Arial" panose="020B0604020202020204" pitchFamily="34" charset="0"/>
                <a:cs typeface="Arial" panose="020B0604020202020204" pitchFamily="34" charset="0"/>
              </a:rPr>
              <a:t>Mở đầu</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7" name="Cloud 6"/>
          <p:cNvSpPr/>
          <p:nvPr/>
        </p:nvSpPr>
        <p:spPr>
          <a:xfrm>
            <a:off x="357943" y="3573231"/>
            <a:ext cx="2676425" cy="1005840"/>
          </a:xfrm>
          <a:prstGeom prst="cloud">
            <a:avLst/>
          </a:prstGeom>
          <a:solidFill>
            <a:schemeClr val="accent3">
              <a:lumMod val="20000"/>
              <a:lumOff val="80000"/>
            </a:schemeClr>
          </a:solidFill>
          <a:ln>
            <a:solidFill>
              <a:srgbClr val="FBF9EB"/>
            </a:solidFill>
          </a:ln>
          <a:effectLst>
            <a:innerShdw blurRad="63500" dist="508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ysClr val="windowText" lastClr="000000"/>
                </a:solidFill>
                <a:latin typeface="Arial" panose="020B0604020202020204" pitchFamily="34" charset="0"/>
                <a:cs typeface="Arial" panose="020B0604020202020204" pitchFamily="34" charset="0"/>
              </a:rPr>
              <a:t>Triển khai</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8" name="Cloud 7"/>
          <p:cNvSpPr/>
          <p:nvPr/>
        </p:nvSpPr>
        <p:spPr>
          <a:xfrm>
            <a:off x="357942" y="5504523"/>
            <a:ext cx="2676425" cy="1005840"/>
          </a:xfrm>
          <a:prstGeom prst="cloud">
            <a:avLst/>
          </a:prstGeom>
          <a:solidFill>
            <a:schemeClr val="accent3">
              <a:lumMod val="20000"/>
              <a:lumOff val="80000"/>
            </a:schemeClr>
          </a:solidFill>
          <a:ln>
            <a:solidFill>
              <a:srgbClr val="FBF9EB"/>
            </a:solidFill>
          </a:ln>
          <a:effectLst>
            <a:innerShdw blurRad="63500" dist="508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ysClr val="windowText" lastClr="000000"/>
                </a:solidFill>
                <a:latin typeface="Arial" panose="020B0604020202020204" pitchFamily="34" charset="0"/>
                <a:cs typeface="Arial" panose="020B0604020202020204" pitchFamily="34" charset="0"/>
              </a:rPr>
              <a:t>Kết thúc</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9" name="Rectangle: Rounded Corners 8"/>
          <p:cNvSpPr/>
          <p:nvPr/>
        </p:nvSpPr>
        <p:spPr>
          <a:xfrm>
            <a:off x="3297086" y="1712514"/>
            <a:ext cx="8545344" cy="1164697"/>
          </a:xfrm>
          <a:prstGeom prst="roundRect">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dirty="0">
                <a:solidFill>
                  <a:schemeClr val="tx1"/>
                </a:solidFill>
                <a:latin typeface="Arial" panose="020B0604020202020204" pitchFamily="34" charset="0"/>
                <a:cs typeface="Arial" panose="020B0604020202020204" pitchFamily="34" charset="0"/>
              </a:rPr>
              <a:t>Giới thiệu khái quát về câu chuyện (tên câu chuyện, tác giả,…) và nêu ấn tượng chung về câu chuyện. </a:t>
            </a:r>
            <a:endParaRPr lang="en-US" sz="2600" dirty="0">
              <a:solidFill>
                <a:schemeClr val="tx1"/>
              </a:solidFill>
              <a:latin typeface="Arial" panose="020B0604020202020204" pitchFamily="34" charset="0"/>
              <a:cs typeface="Arial" panose="020B0604020202020204" pitchFamily="34" charset="0"/>
            </a:endParaRPr>
          </a:p>
        </p:txBody>
      </p:sp>
      <p:sp>
        <p:nvSpPr>
          <p:cNvPr id="10" name="Rectangle: Rounded Corners 9"/>
          <p:cNvSpPr/>
          <p:nvPr/>
        </p:nvSpPr>
        <p:spPr>
          <a:xfrm>
            <a:off x="3297086" y="3201945"/>
            <a:ext cx="2104582" cy="1751119"/>
          </a:xfrm>
          <a:prstGeom prst="roundRect">
            <a:avLst>
              <a:gd name="adj" fmla="val 7574"/>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dirty="0">
                <a:solidFill>
                  <a:schemeClr val="tx1"/>
                </a:solidFill>
                <a:latin typeface="Arial" panose="020B0604020202020204" pitchFamily="34" charset="0"/>
                <a:cs typeface="Arial" panose="020B0604020202020204" pitchFamily="34" charset="0"/>
              </a:rPr>
              <a:t>Kể tóm tắt nội dung câu chuyện. </a:t>
            </a:r>
            <a:endParaRPr lang="en-US" sz="2600" dirty="0">
              <a:solidFill>
                <a:schemeClr val="tx1"/>
              </a:solidFill>
              <a:latin typeface="Arial" panose="020B0604020202020204" pitchFamily="34" charset="0"/>
              <a:cs typeface="Arial" panose="020B0604020202020204" pitchFamily="34" charset="0"/>
            </a:endParaRPr>
          </a:p>
        </p:txBody>
      </p:sp>
      <p:sp>
        <p:nvSpPr>
          <p:cNvPr id="11" name="Rectangle: Rounded Corners 10"/>
          <p:cNvSpPr/>
          <p:nvPr/>
        </p:nvSpPr>
        <p:spPr>
          <a:xfrm>
            <a:off x="5826926" y="3214261"/>
            <a:ext cx="2409382" cy="1751119"/>
          </a:xfrm>
          <a:prstGeom prst="roundRect">
            <a:avLst>
              <a:gd name="adj" fmla="val 7574"/>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dirty="0">
                <a:solidFill>
                  <a:schemeClr val="tx1"/>
                </a:solidFill>
                <a:latin typeface="Arial" panose="020B0604020202020204" pitchFamily="34" charset="0"/>
                <a:cs typeface="Arial" panose="020B0604020202020204" pitchFamily="34" charset="0"/>
              </a:rPr>
              <a:t>Nêu những điều em thích ở câu chuyện.</a:t>
            </a:r>
            <a:endParaRPr lang="en-US" sz="2600" dirty="0">
              <a:solidFill>
                <a:schemeClr val="tx1"/>
              </a:solidFill>
              <a:latin typeface="Arial" panose="020B0604020202020204" pitchFamily="34" charset="0"/>
              <a:cs typeface="Arial" panose="020B0604020202020204" pitchFamily="34" charset="0"/>
            </a:endParaRPr>
          </a:p>
        </p:txBody>
      </p:sp>
      <p:sp>
        <p:nvSpPr>
          <p:cNvPr id="12" name="Rectangle: Rounded Corners 11"/>
          <p:cNvSpPr/>
          <p:nvPr/>
        </p:nvSpPr>
        <p:spPr>
          <a:xfrm>
            <a:off x="8565772" y="3214260"/>
            <a:ext cx="3276658" cy="1751119"/>
          </a:xfrm>
          <a:prstGeom prst="roundRect">
            <a:avLst>
              <a:gd name="adj" fmla="val 7574"/>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dirty="0">
                <a:solidFill>
                  <a:schemeClr val="tx1"/>
                </a:solidFill>
                <a:latin typeface="Arial" panose="020B0604020202020204" pitchFamily="34" charset="0"/>
                <a:cs typeface="Arial" panose="020B0604020202020204" pitchFamily="34" charset="0"/>
              </a:rPr>
              <a:t>Thể hiện tình cảm, cảm xúc của em đối với câu chuyện.</a:t>
            </a:r>
            <a:endParaRPr lang="en-US" sz="2600" dirty="0">
              <a:solidFill>
                <a:schemeClr val="tx1"/>
              </a:solidFill>
              <a:latin typeface="Arial" panose="020B0604020202020204" pitchFamily="34" charset="0"/>
              <a:cs typeface="Arial" panose="020B0604020202020204" pitchFamily="34" charset="0"/>
            </a:endParaRPr>
          </a:p>
        </p:txBody>
      </p:sp>
      <p:sp>
        <p:nvSpPr>
          <p:cNvPr id="13" name="Rectangle: Rounded Corners 12"/>
          <p:cNvSpPr/>
          <p:nvPr/>
        </p:nvSpPr>
        <p:spPr>
          <a:xfrm>
            <a:off x="3297086" y="5350643"/>
            <a:ext cx="8545344" cy="1114294"/>
          </a:xfrm>
          <a:prstGeom prst="roundRect">
            <a:avLst/>
          </a:prstGeom>
          <a:solidFill>
            <a:srgbClr val="FBEEEB"/>
          </a:solidFill>
          <a:ln>
            <a:solidFill>
              <a:srgbClr val="FBEEE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00" dirty="0">
                <a:solidFill>
                  <a:schemeClr val="tx1"/>
                </a:solidFill>
                <a:latin typeface="Arial" panose="020B0604020202020204" pitchFamily="34" charset="0"/>
                <a:cs typeface="Arial" panose="020B0604020202020204" pitchFamily="34" charset="0"/>
              </a:rPr>
              <a:t>Khẳng định giá trị của câu chuyện và nhấn mạnh tình cảm, cảm xúc của em. </a:t>
            </a:r>
            <a:endParaRPr lang="en-US" sz="26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1315779" y="1568854"/>
            <a:ext cx="9671882" cy="4427879"/>
          </a:xfrm>
          <a:prstGeom prst="rect">
            <a:avLst/>
          </a:prstGeom>
        </p:spPr>
        <p:txBody>
          <a:bodyPr wrap="square" lIns="0" tIns="0" rIns="0" bIns="0" rtlCol="0" anchor="t">
            <a:spAutoFit/>
          </a:bodyPr>
          <a:lstStyle/>
          <a:p>
            <a:pPr algn="ctr">
              <a:lnSpc>
                <a:spcPct val="150000"/>
              </a:lnSpc>
            </a:pPr>
            <a:r>
              <a:rPr lang="vi-VN" sz="4800" b="1" dirty="0">
                <a:solidFill>
                  <a:schemeClr val="accent2">
                    <a:lumMod val="50000"/>
                  </a:schemeClr>
                </a:solidFill>
                <a:latin typeface="Arial" panose="020B0604020202020204" pitchFamily="34" charset="0"/>
                <a:cs typeface="Arial" panose="020B0604020202020204" pitchFamily="34" charset="0"/>
              </a:rPr>
              <a:t>TIẾT 3 – VIẾT:</a:t>
            </a:r>
          </a:p>
          <a:p>
            <a:pPr algn="ctr">
              <a:lnSpc>
                <a:spcPct val="150000"/>
              </a:lnSpc>
            </a:pPr>
            <a:r>
              <a:rPr lang="vi-VN" sz="5000" b="1" dirty="0">
                <a:solidFill>
                  <a:srgbClr val="00B0F0"/>
                </a:solidFill>
                <a:latin typeface="Arial" panose="020B0604020202020204" pitchFamily="34" charset="0"/>
                <a:cs typeface="Arial" panose="020B0604020202020204" pitchFamily="34" charset="0"/>
              </a:rPr>
              <a:t>TÌM HIỂU CÁCH VIẾT ĐOẠN VĂN THỂ HIỆN TÌNH CẢM, CẢM XÚC VỀ MỘT BÀI THƠ</a:t>
            </a:r>
          </a:p>
        </p:txBody>
      </p:sp>
      <p:sp>
        <p:nvSpPr>
          <p:cNvPr id="3" name="TextBox 2"/>
          <p:cNvSpPr txBox="1"/>
          <p:nvPr/>
        </p:nvSpPr>
        <p:spPr>
          <a:xfrm>
            <a:off x="803898" y="1442351"/>
            <a:ext cx="10584203" cy="707886"/>
          </a:xfrm>
          <a:prstGeom prst="rect">
            <a:avLst/>
          </a:prstGeom>
          <a:noFill/>
        </p:spPr>
        <p:txBody>
          <a:bodyPr wrap="square" rtlCol="0">
            <a:prstTxWarp prst="textArchUp">
              <a:avLst>
                <a:gd name="adj" fmla="val 10851734"/>
              </a:avLst>
            </a:prstTxWarp>
            <a:spAutoFit/>
          </a:bodyPr>
          <a:lstStyle/>
          <a:p>
            <a:pPr algn="ctr"/>
            <a:r>
              <a:rPr lang="vi-VN" sz="4000" b="1" dirty="0">
                <a:latin typeface="Arial" panose="020B0604020202020204" pitchFamily="34" charset="0"/>
                <a:cs typeface="Arial" panose="020B0604020202020204" pitchFamily="34" charset="0"/>
              </a:rPr>
              <a:t>Bài 25: Tiếng đàn Ba-la-lai-ca trên sông Đà</a:t>
            </a:r>
            <a:endParaRPr lang="en-US" sz="4000" b="1" dirty="0">
              <a:latin typeface="Arial" panose="020B0604020202020204" pitchFamily="34" charset="0"/>
              <a:cs typeface="Arial" panose="020B0604020202020204" pitchFamily="34" charset="0"/>
            </a:endParaRPr>
          </a:p>
        </p:txBody>
      </p:sp>
      <p:sp>
        <p:nvSpPr>
          <p:cNvPr id="4" name="Text Box 3"/>
          <p:cNvSpPr txBox="1"/>
          <p:nvPr/>
        </p:nvSpPr>
        <p:spPr>
          <a:xfrm>
            <a:off x="1391920" y="6769735"/>
            <a:ext cx="4064000" cy="368300"/>
          </a:xfrm>
          <a:prstGeom prst="rect">
            <a:avLst/>
          </a:prstGeom>
          <a:noFill/>
        </p:spPr>
        <p:txBody>
          <a:bodyPr wrap="square" rtlCol="0">
            <a:spAutoFit/>
          </a:bodyPr>
          <a:lstStyle/>
          <a:p>
            <a:endParaRPr lang="en-US"/>
          </a:p>
        </p:txBody>
      </p:sp>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l="-13000" r="-13000"/>
          </a:stretch>
        </a:blipFill>
        <a:effectLst/>
      </p:bgPr>
    </p:bg>
    <p:spTree>
      <p:nvGrpSpPr>
        <p:cNvPr id="1" name=""/>
        <p:cNvGrpSpPr/>
        <p:nvPr/>
      </p:nvGrpSpPr>
      <p:grpSpPr>
        <a:xfrm>
          <a:off x="0" y="0"/>
          <a:ext cx="0" cy="0"/>
          <a:chOff x="0" y="0"/>
          <a:chExt cx="0" cy="0"/>
        </a:xfrm>
      </p:grpSpPr>
      <p:sp>
        <p:nvSpPr>
          <p:cNvPr id="2" name="Freeform 2"/>
          <p:cNvSpPr/>
          <p:nvPr/>
        </p:nvSpPr>
        <p:spPr>
          <a:xfrm>
            <a:off x="-495242" y="293902"/>
            <a:ext cx="6224441" cy="4800600"/>
          </a:xfrm>
          <a:custGeom>
            <a:avLst/>
            <a:gdLst/>
            <a:ahLst/>
            <a:cxnLst/>
            <a:rect l="l" t="t" r="r" b="b"/>
            <a:pathLst>
              <a:path w="9336661" h="7200900">
                <a:moveTo>
                  <a:pt x="0" y="0"/>
                </a:moveTo>
                <a:lnTo>
                  <a:pt x="9336661" y="0"/>
                </a:lnTo>
                <a:lnTo>
                  <a:pt x="9336661"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4" name="Freeform 4"/>
          <p:cNvSpPr/>
          <p:nvPr/>
        </p:nvSpPr>
        <p:spPr>
          <a:xfrm>
            <a:off x="-495242" y="2192289"/>
            <a:ext cx="7339531" cy="5388439"/>
          </a:xfrm>
          <a:custGeom>
            <a:avLst/>
            <a:gdLst/>
            <a:ahLst/>
            <a:cxnLst/>
            <a:rect l="l" t="t" r="r" b="b"/>
            <a:pathLst>
              <a:path w="11009297" h="8082659">
                <a:moveTo>
                  <a:pt x="0" y="0"/>
                </a:moveTo>
                <a:lnTo>
                  <a:pt x="11009297" y="0"/>
                </a:lnTo>
                <a:lnTo>
                  <a:pt x="11009297" y="8082659"/>
                </a:lnTo>
                <a:lnTo>
                  <a:pt x="0" y="80826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5" name="Freeform 5"/>
          <p:cNvSpPr/>
          <p:nvPr/>
        </p:nvSpPr>
        <p:spPr>
          <a:xfrm>
            <a:off x="2332146" y="-283116"/>
            <a:ext cx="9636645" cy="7424231"/>
          </a:xfrm>
          <a:custGeom>
            <a:avLst/>
            <a:gdLst/>
            <a:ahLst/>
            <a:cxnLst/>
            <a:rect l="l" t="t" r="r" b="b"/>
            <a:pathLst>
              <a:path w="14454967" h="11136347">
                <a:moveTo>
                  <a:pt x="0" y="0"/>
                </a:moveTo>
                <a:lnTo>
                  <a:pt x="14454967" y="0"/>
                </a:lnTo>
                <a:lnTo>
                  <a:pt x="14454967" y="11136348"/>
                </a:lnTo>
                <a:lnTo>
                  <a:pt x="0" y="111363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7" name="Freeform 7"/>
          <p:cNvSpPr/>
          <p:nvPr/>
        </p:nvSpPr>
        <p:spPr>
          <a:xfrm>
            <a:off x="2123963" y="-550911"/>
            <a:ext cx="3241595" cy="27432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1" name="TextBox 10"/>
          <p:cNvSpPr txBox="1"/>
          <p:nvPr/>
        </p:nvSpPr>
        <p:spPr>
          <a:xfrm>
            <a:off x="3496186" y="1320075"/>
            <a:ext cx="7767224" cy="2748253"/>
          </a:xfrm>
          <a:prstGeom prst="rect">
            <a:avLst/>
          </a:prstGeom>
          <a:noFill/>
        </p:spPr>
        <p:txBody>
          <a:bodyPr wrap="square" rtlCol="0">
            <a:spAutoFit/>
          </a:bodyPr>
          <a:lstStyle/>
          <a:p>
            <a:pPr algn="ctr">
              <a:lnSpc>
                <a:spcPct val="150000"/>
              </a:lnSpc>
            </a:pPr>
            <a:r>
              <a:rPr lang="vi-VN" sz="4000" b="1" dirty="0">
                <a:latin typeface="Arial" panose="020B0604020202020204" pitchFamily="34" charset="0"/>
                <a:cs typeface="Arial" panose="020B0604020202020204" pitchFamily="34" charset="0"/>
              </a:rPr>
              <a:t>Hoạt động 1</a:t>
            </a:r>
          </a:p>
          <a:p>
            <a:pPr algn="ctr">
              <a:lnSpc>
                <a:spcPct val="150000"/>
              </a:lnSpc>
            </a:pPr>
            <a:r>
              <a:rPr lang="vi-VN" sz="4000" dirty="0">
                <a:latin typeface="Arial" panose="020B0604020202020204" pitchFamily="34" charset="0"/>
                <a:cs typeface="Arial" panose="020B0604020202020204" pitchFamily="34" charset="0"/>
              </a:rPr>
              <a:t>Nhận diện đoạn văn thể hiện tình cảm, cảm xúc về một bài thơ </a:t>
            </a:r>
          </a:p>
        </p:txBody>
      </p:sp>
      <p:sp>
        <p:nvSpPr>
          <p:cNvPr id="9" name="Text Box 8"/>
          <p:cNvSpPr txBox="1"/>
          <p:nvPr/>
        </p:nvSpPr>
        <p:spPr>
          <a:xfrm>
            <a:off x="1765935" y="29210"/>
            <a:ext cx="4064000" cy="368300"/>
          </a:xfrm>
          <a:prstGeom prst="rect">
            <a:avLst/>
          </a:prstGeom>
          <a:noFill/>
        </p:spPr>
        <p:txBody>
          <a:bodyPr wrap="square" rtlCol="0">
            <a:spAutoFit/>
          </a:bodyPr>
          <a:lstStyle/>
          <a:p>
            <a:endParaRPr lang="en-US"/>
          </a:p>
        </p:txBody>
      </p:sp>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3" name="Arrow: Pentagon 2"/>
          <p:cNvSpPr/>
          <p:nvPr/>
        </p:nvSpPr>
        <p:spPr>
          <a:xfrm>
            <a:off x="183453" y="516551"/>
            <a:ext cx="11589894" cy="700505"/>
          </a:xfrm>
          <a:prstGeom prst="homePlate">
            <a:avLst/>
          </a:prstGeom>
          <a:solidFill>
            <a:schemeClr val="accent2">
              <a:lumMod val="20000"/>
              <a:lumOff val="8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Arial" panose="020B0604020202020204" pitchFamily="34" charset="0"/>
                <a:cs typeface="Arial" panose="020B0604020202020204" pitchFamily="34" charset="0"/>
              </a:rPr>
              <a:t>Bài tập 1: Đọc đoạn văn dưới đây và thực hiện yêu cầu:</a:t>
            </a:r>
            <a:endParaRPr lang="en-US" sz="3200" b="1" dirty="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783770" y="1468216"/>
            <a:ext cx="10553675" cy="4819524"/>
          </a:xfrm>
          <a:prstGeom prst="rect">
            <a:avLst/>
          </a:prstGeom>
          <a:noFill/>
        </p:spPr>
        <p:txBody>
          <a:bodyPr wrap="square">
            <a:spAutoFit/>
          </a:bodyPr>
          <a:lstStyle/>
          <a:p>
            <a:pPr algn="just">
              <a:lnSpc>
                <a:spcPct val="150000"/>
              </a:lnSpc>
              <a:spcAft>
                <a:spcPts val="1000"/>
              </a:spcAft>
            </a:pPr>
            <a:r>
              <a:rPr lang="vi-VN"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Bài thơ Tiếng đàn ba-la-lai-ca trên sông Đà của tác giả Quang Huy để lại trong tôi những ấn tượng đẹp. Bài thơ gợi lên bức tranh sống động về đêm trăng trên công trường thuỷ điện. Dưới trăng, những xe ủi, xe ben sóng vai nhau nằm nghỉ, những tháp khoan nhô lên trời như đang ngẫm nghĩ và tiếng đàn ba-la-lai-ca ngân nga, vang xa... Bài thơ tả tiếng đàn thật là hay! Tiếng đàn như ngọn gió bình yên thổi qua rừng bạch dương. Tiếng đàn như ngọn sóng vỗ trắng phau ghềnh đá. Tiếng đàn ngân dài theo dòng trăng lấp loáng sông Đà.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3" name="Arrow: Pentagon 2"/>
          <p:cNvSpPr/>
          <p:nvPr/>
        </p:nvSpPr>
        <p:spPr>
          <a:xfrm>
            <a:off x="183453" y="516551"/>
            <a:ext cx="11589894" cy="700505"/>
          </a:xfrm>
          <a:prstGeom prst="homePlate">
            <a:avLst/>
          </a:prstGeom>
          <a:solidFill>
            <a:schemeClr val="accent2">
              <a:lumMod val="20000"/>
              <a:lumOff val="8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Arial" panose="020B0604020202020204" pitchFamily="34" charset="0"/>
                <a:cs typeface="Arial" panose="020B0604020202020204" pitchFamily="34" charset="0"/>
              </a:rPr>
              <a:t>Bài tập 1: Đọc đoạn văn dưới đây và thực hiện yêu cầu:</a:t>
            </a:r>
            <a:endParaRPr lang="en-US" sz="3200" b="1" dirty="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415636" y="1443407"/>
            <a:ext cx="11357711" cy="4947765"/>
          </a:xfrm>
          <a:prstGeom prst="rect">
            <a:avLst/>
          </a:prstGeom>
          <a:noFill/>
        </p:spPr>
        <p:txBody>
          <a:bodyPr wrap="square">
            <a:spAutoFit/>
          </a:bodyPr>
          <a:lstStyle/>
          <a:p>
            <a:pPr algn="just">
              <a:lnSpc>
                <a:spcPct val="150000"/>
              </a:lnSpc>
              <a:spcAft>
                <a:spcPts val="1000"/>
              </a:spcAft>
            </a:pPr>
            <a:r>
              <a:rPr lang="vi-VN"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Tôi như nghe thấy những cung bậc âm thanh khi dìu dặt, khi náo nức, vang ngân của tiếng đàn ba-la-lai-ca. Tiếng đàn của cô gái Nga đến từ đất nước xa xôi giúp tôi cảm nhận về tình hữu nghị cao đẹp giữa các quốc gia. Những người bạn quốc tế đã giúp chúng ta xây dựng Nhà máy Thuỷ điện Sông Đà, mang dòng ánh sáng toả đi muốn nơi, để cuộc sống tươi đẹp hơn. Xúc động biết mấy! Cảm ơn nhà thơ Quang Huy đã viết bài thơ thật hay, thật đẹp về tiếng đàn ba-la-lai-ca và tình hữu nghị thắm thiết, bền chặt.</a:t>
            </a:r>
          </a:p>
          <a:p>
            <a:pPr algn="r">
              <a:lnSpc>
                <a:spcPct val="150000"/>
              </a:lnSpc>
              <a:spcAft>
                <a:spcPts val="1000"/>
              </a:spcAft>
            </a:pPr>
            <a:r>
              <a:rPr lang="vi-VN"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(Thanh Thanh)</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t="9783"/>
          <a:stretch>
            <a:fillRect/>
          </a:stretch>
        </p:blipFill>
        <p:spPr>
          <a:xfrm>
            <a:off x="580478" y="423936"/>
            <a:ext cx="11031044" cy="2886313"/>
          </a:xfrm>
          <a:prstGeom prst="rect">
            <a:avLst/>
          </a:prstGeom>
        </p:spPr>
      </p:pic>
      <p:sp>
        <p:nvSpPr>
          <p:cNvPr id="6" name="TextBox 5"/>
          <p:cNvSpPr txBox="1"/>
          <p:nvPr/>
        </p:nvSpPr>
        <p:spPr>
          <a:xfrm>
            <a:off x="286681" y="3370888"/>
            <a:ext cx="5591605" cy="3147272"/>
          </a:xfrm>
          <a:prstGeom prst="rect">
            <a:avLst/>
          </a:prstGeom>
          <a:noFill/>
        </p:spPr>
        <p:txBody>
          <a:bodyPr wrap="square">
            <a:spAutoFit/>
          </a:bodyPr>
          <a:lstStyle/>
          <a:p>
            <a:pPr algn="just">
              <a:lnSpc>
                <a:spcPct val="150000"/>
              </a:lnSpc>
              <a:spcAft>
                <a:spcPts val="1000"/>
              </a:spcAft>
            </a:pPr>
            <a:r>
              <a:rPr lang="vi-VN" sz="2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r>
              <a:rPr lang="vi-VN"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Tìm phần mở đầu, triển khai, kết thúc của đoạn văn và cho biết ý chính của mỗi phần.</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vi-VN" sz="2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vi-VN"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Những điều gì ở bài thơ khiến người viết yêu thích hoặc xúc động?</a:t>
            </a:r>
            <a:endParaRPr lang="en-US" sz="26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p:cNvSpPr txBox="1"/>
          <p:nvPr/>
        </p:nvSpPr>
        <p:spPr>
          <a:xfrm>
            <a:off x="5981514" y="3342012"/>
            <a:ext cx="5946992" cy="3275512"/>
          </a:xfrm>
          <a:prstGeom prst="rect">
            <a:avLst/>
          </a:prstGeom>
          <a:noFill/>
        </p:spPr>
        <p:txBody>
          <a:bodyPr wrap="square">
            <a:spAutoFit/>
          </a:bodyPr>
          <a:lstStyle/>
          <a:p>
            <a:pPr algn="just">
              <a:lnSpc>
                <a:spcPct val="150000"/>
              </a:lnSpc>
              <a:spcAft>
                <a:spcPts val="1000"/>
              </a:spcAft>
            </a:pPr>
            <a:r>
              <a:rPr lang="vi-VN"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Bài thơ gợi lên bức tranh sống động.</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vi-VN"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Bài thơ tả tiếng đàn thật hay.</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vi-VN" sz="2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r>
              <a:rPr lang="vi-VN"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Tình cảm, cảm xúc của người viết được thể hiện qua những từ ngữ, câu văn nào?</a:t>
            </a:r>
            <a:endParaRPr lang="en-US" sz="26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3000" r="-13000"/>
          </a:stretch>
        </a:blipFill>
        <a:effectLst/>
      </p:bgPr>
    </p:bg>
    <p:spTree>
      <p:nvGrpSpPr>
        <p:cNvPr id="1" name=""/>
        <p:cNvGrpSpPr/>
        <p:nvPr/>
      </p:nvGrpSpPr>
      <p:grpSpPr>
        <a:xfrm>
          <a:off x="0" y="0"/>
          <a:ext cx="0" cy="0"/>
          <a:chOff x="0" y="0"/>
          <a:chExt cx="0" cy="0"/>
        </a:xfrm>
      </p:grpSpPr>
      <p:sp>
        <p:nvSpPr>
          <p:cNvPr id="2" name="Freeform 2"/>
          <p:cNvSpPr/>
          <p:nvPr/>
        </p:nvSpPr>
        <p:spPr>
          <a:xfrm>
            <a:off x="-773065" y="196312"/>
            <a:ext cx="6117943" cy="4491590"/>
          </a:xfrm>
          <a:custGeom>
            <a:avLst/>
            <a:gdLst/>
            <a:ahLst/>
            <a:cxnLst/>
            <a:rect l="l" t="t" r="r" b="b"/>
            <a:pathLst>
              <a:path w="9176914" h="6737385">
                <a:moveTo>
                  <a:pt x="0" y="0"/>
                </a:moveTo>
                <a:lnTo>
                  <a:pt x="9176914" y="0"/>
                </a:lnTo>
                <a:lnTo>
                  <a:pt x="9176914" y="6737385"/>
                </a:lnTo>
                <a:lnTo>
                  <a:pt x="0" y="67373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3" name="Freeform 3"/>
          <p:cNvSpPr/>
          <p:nvPr/>
        </p:nvSpPr>
        <p:spPr>
          <a:xfrm>
            <a:off x="-919014" y="2683531"/>
            <a:ext cx="4902076" cy="4471102"/>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4" name="Freeform 4"/>
          <p:cNvSpPr/>
          <p:nvPr/>
        </p:nvSpPr>
        <p:spPr>
          <a:xfrm>
            <a:off x="1398514" y="572142"/>
            <a:ext cx="11822134" cy="5516996"/>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5" name="Freeform 5"/>
          <p:cNvSpPr/>
          <p:nvPr/>
        </p:nvSpPr>
        <p:spPr>
          <a:xfrm>
            <a:off x="5711407" y="5477246"/>
            <a:ext cx="6802553" cy="1677387"/>
          </a:xfrm>
          <a:custGeom>
            <a:avLst/>
            <a:gdLst/>
            <a:ahLst/>
            <a:cxnLst/>
            <a:rect l="l" t="t" r="r" b="b"/>
            <a:pathLst>
              <a:path w="10203829" h="2516081">
                <a:moveTo>
                  <a:pt x="0" y="0"/>
                </a:moveTo>
                <a:lnTo>
                  <a:pt x="10203829" y="0"/>
                </a:lnTo>
                <a:lnTo>
                  <a:pt x="10203829" y="2516080"/>
                </a:lnTo>
                <a:lnTo>
                  <a:pt x="0" y="2516080"/>
                </a:lnTo>
                <a:lnTo>
                  <a:pt x="0" y="0"/>
                </a:lnTo>
                <a:close/>
              </a:path>
            </a:pathLst>
          </a:custGeom>
          <a:blipFill>
            <a:blip r:embed="rId9"/>
            <a:stretch>
              <a:fillRect/>
            </a:stretch>
          </a:blipFill>
        </p:spPr>
        <p:txBody>
          <a:bodyPr/>
          <a:lstStyle/>
          <a:p>
            <a:endParaRPr lang="en-US" sz="1200"/>
          </a:p>
        </p:txBody>
      </p:sp>
      <p:sp>
        <p:nvSpPr>
          <p:cNvPr id="6" name="Freeform 6"/>
          <p:cNvSpPr/>
          <p:nvPr/>
        </p:nvSpPr>
        <p:spPr>
          <a:xfrm>
            <a:off x="-411184" y="4513976"/>
            <a:ext cx="3619395" cy="2743200"/>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0" name="Freeform 5"/>
          <p:cNvSpPr/>
          <p:nvPr/>
        </p:nvSpPr>
        <p:spPr>
          <a:xfrm>
            <a:off x="3037342" y="1768120"/>
            <a:ext cx="3486937" cy="3377639"/>
          </a:xfrm>
          <a:custGeom>
            <a:avLst/>
            <a:gdLst/>
            <a:ahLst/>
            <a:cxnLst/>
            <a:rect l="l" t="t" r="r" b="b"/>
            <a:pathLst>
              <a:path w="2388575" h="2373647">
                <a:moveTo>
                  <a:pt x="0" y="0"/>
                </a:moveTo>
                <a:lnTo>
                  <a:pt x="2388575" y="0"/>
                </a:lnTo>
                <a:lnTo>
                  <a:pt x="2388575" y="2373647"/>
                </a:lnTo>
                <a:lnTo>
                  <a:pt x="0" y="2373647"/>
                </a:lnTo>
                <a:lnTo>
                  <a:pt x="0" y="0"/>
                </a:lnTo>
                <a:close/>
              </a:path>
            </a:pathLst>
          </a:custGeom>
          <a:blipFill>
            <a:blip r:embed="rId12"/>
            <a:stretch>
              <a:fillRect/>
            </a:stretch>
          </a:blipFill>
        </p:spPr>
        <p:txBody>
          <a:bodyPr/>
          <a:lstStyle/>
          <a:p>
            <a:endParaRPr lang="en-US"/>
          </a:p>
        </p:txBody>
      </p:sp>
      <p:sp>
        <p:nvSpPr>
          <p:cNvPr id="12" name="TextBox 11"/>
          <p:cNvSpPr txBox="1"/>
          <p:nvPr/>
        </p:nvSpPr>
        <p:spPr>
          <a:xfrm>
            <a:off x="6826069" y="2548071"/>
            <a:ext cx="5191760" cy="1570751"/>
          </a:xfrm>
          <a:prstGeom prst="rect">
            <a:avLst/>
          </a:prstGeom>
          <a:noFill/>
        </p:spPr>
        <p:txBody>
          <a:bodyPr wrap="square" rtlCol="0">
            <a:spAutoFit/>
          </a:bodyPr>
          <a:lstStyle/>
          <a:p>
            <a:pPr algn="ctr">
              <a:lnSpc>
                <a:spcPct val="150000"/>
              </a:lnSpc>
            </a:pPr>
            <a:r>
              <a:rPr lang="vi-VN" sz="3600" dirty="0">
                <a:solidFill>
                  <a:srgbClr val="FF0000"/>
                </a:solidFill>
                <a:latin typeface="Arial" panose="020B0604020202020204" pitchFamily="34" charset="0"/>
                <a:cs typeface="Arial" panose="020B0604020202020204" pitchFamily="34" charset="0"/>
              </a:rPr>
              <a:t>Thảo luận nhóm</a:t>
            </a:r>
            <a:r>
              <a:rPr lang="en-US" sz="3600" dirty="0">
                <a:solidFill>
                  <a:srgbClr val="FF0000"/>
                </a:solidFill>
                <a:latin typeface="Arial" panose="020B0604020202020204" pitchFamily="34" charset="0"/>
                <a:cs typeface="Arial" panose="020B0604020202020204" pitchFamily="34" charset="0"/>
              </a:rPr>
              <a:t> 4</a:t>
            </a:r>
            <a:endParaRPr lang="vi-VN" sz="3600" dirty="0">
              <a:solidFill>
                <a:srgbClr val="FF0000"/>
              </a:solidFill>
              <a:latin typeface="Arial" panose="020B0604020202020204" pitchFamily="34" charset="0"/>
              <a:cs typeface="Arial" panose="020B0604020202020204" pitchFamily="34" charset="0"/>
            </a:endParaRPr>
          </a:p>
          <a:p>
            <a:pPr algn="ctr">
              <a:lnSpc>
                <a:spcPct val="150000"/>
              </a:lnSpc>
            </a:pPr>
            <a:r>
              <a:rPr lang="vi-VN" sz="3200" dirty="0">
                <a:latin typeface="Arial" panose="020B0604020202020204" pitchFamily="34" charset="0"/>
                <a:cs typeface="Arial" panose="020B0604020202020204" pitchFamily="34" charset="0"/>
              </a:rPr>
              <a:t>Hoàn thành </a:t>
            </a:r>
            <a:r>
              <a:rPr lang="en-US" sz="3200" dirty="0" err="1">
                <a:latin typeface="Arial" panose="020B0604020202020204" pitchFamily="34" charset="0"/>
                <a:cs typeface="Arial" panose="020B0604020202020204" pitchFamily="34" charset="0"/>
              </a:rPr>
              <a:t>Phiếu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tập</a:t>
            </a:r>
            <a:endParaRPr lang="en-US" sz="3200" dirty="0">
              <a:latin typeface="Arial" panose="020B0604020202020204" pitchFamily="34" charset="0"/>
              <a:cs typeface="Arial" panose="020B0604020202020204" pitchFamily="34" charset="0"/>
            </a:endParaRPr>
          </a:p>
        </p:txBody>
      </p:sp>
    </p:spTree>
  </p:cSld>
  <p:clrMapOvr>
    <a:masterClrMapping/>
  </p:clrMapOvr>
  <p:transition spd="med">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1344</Words>
  <Application>Microsoft Office PowerPoint</Application>
  <PresentationFormat>Widescreen</PresentationFormat>
  <Paragraphs>108</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13</cp:revision>
  <dcterms:created xsi:type="dcterms:W3CDTF">2024-10-07T08:50:00Z</dcterms:created>
  <dcterms:modified xsi:type="dcterms:W3CDTF">2024-12-10T13:43:42Z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9851DCF844F448F6A42F7C3AF92894BE_13</vt:lpwstr>
  </property>
  <property fmtid="{D5CDD505-2E9C-101B-9397-08002B2CF9AE}" pid="3" name="KSOProductBuildVer">
    <vt:lpwstr>1033-12.2.0.18911</vt:lpwstr>
  </property>
</Properties>
</file>