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83.xml" ContentType="application/vnd.openxmlformats-officedocument.presentationml.tags+xml"/>
  <Override PartName="/ppt/notesSlides/notesSlide1.xml" ContentType="application/vnd.openxmlformats-officedocument.presentationml.notesSlide+xml"/>
  <Override PartName="/ppt/tags/tag8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5.xml" ContentType="application/vnd.openxmlformats-officedocument.presentationml.tags+xml"/>
  <Override PartName="/ppt/notesSlides/notesSlide18.xml" ContentType="application/vnd.openxmlformats-officedocument.presentationml.notesSlide+xml"/>
  <Override PartName="/ppt/tags/tag86.xml" ContentType="application/vnd.openxmlformats-officedocument.presentationml.tags+xml"/>
  <Override PartName="/ppt/notesSlides/notesSlide19.xml" ContentType="application/vnd.openxmlformats-officedocument.presentationml.notesSlide+xml"/>
  <Override PartName="/ppt/tags/tag87.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7"/>
  </p:notesMasterIdLst>
  <p:sldIdLst>
    <p:sldId id="2007577189" r:id="rId5"/>
    <p:sldId id="258" r:id="rId6"/>
    <p:sldId id="323" r:id="rId7"/>
    <p:sldId id="324" r:id="rId8"/>
    <p:sldId id="328" r:id="rId9"/>
    <p:sldId id="329" r:id="rId10"/>
    <p:sldId id="330" r:id="rId11"/>
    <p:sldId id="331" r:id="rId12"/>
    <p:sldId id="332" r:id="rId13"/>
    <p:sldId id="336" r:id="rId14"/>
    <p:sldId id="274" r:id="rId15"/>
    <p:sldId id="355" r:id="rId16"/>
    <p:sldId id="356" r:id="rId17"/>
    <p:sldId id="357" r:id="rId18"/>
    <p:sldId id="366" r:id="rId19"/>
    <p:sldId id="367" r:id="rId20"/>
    <p:sldId id="368" r:id="rId21"/>
    <p:sldId id="369" r:id="rId22"/>
    <p:sldId id="370" r:id="rId23"/>
    <p:sldId id="346" r:id="rId24"/>
    <p:sldId id="371" r:id="rId25"/>
    <p:sldId id="372" r:id="rId26"/>
    <p:sldId id="373" r:id="rId27"/>
    <p:sldId id="374" r:id="rId28"/>
    <p:sldId id="2007577186" r:id="rId29"/>
    <p:sldId id="2007577187" r:id="rId30"/>
    <p:sldId id="348" r:id="rId31"/>
    <p:sldId id="2007577188" r:id="rId32"/>
    <p:sldId id="2007577183" r:id="rId33"/>
    <p:sldId id="2007577184" r:id="rId34"/>
    <p:sldId id="347" r:id="rId35"/>
    <p:sldId id="20075771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9339" autoAdjust="0"/>
  </p:normalViewPr>
  <p:slideViewPr>
    <p:cSldViewPr snapToGrid="0">
      <p:cViewPr varScale="1">
        <p:scale>
          <a:sx n="61" d="100"/>
          <a:sy n="61" d="100"/>
        </p:scale>
        <p:origin x="10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01/11/2024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20</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27</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7</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p:txBody>
      </p:sp>
      <p:sp>
        <p:nvSpPr>
          <p:cNvPr id="4" name="Slide Number Placeholder 3"/>
          <p:cNvSpPr>
            <a:spLocks noGrp="1"/>
          </p:cNvSpPr>
          <p:nvPr>
            <p:ph type="sldNum" sz="quarter" idx="5"/>
          </p:nvPr>
        </p:nvSpPr>
        <p:spPr/>
        <p:txBody>
          <a:bodyPr/>
          <a:lstStyle/>
          <a:p>
            <a:fld id="{3E0409F6-35B1-40E7-B43B-545C7BC1EA69}" type="slidenum">
              <a:rPr lang="en-US" smtClean="0"/>
              <a:t>8</a:t>
            </a:fld>
            <a:endParaRPr lang="en-US"/>
          </a:p>
        </p:txBody>
      </p:sp>
    </p:spTree>
    <p:extLst>
      <p:ext uri="{BB962C8B-B14F-4D97-AF65-F5344CB8AC3E}">
        <p14:creationId xmlns:p14="http://schemas.microsoft.com/office/powerpoint/2010/main" val="226106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07329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2571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312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emf"/><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10.png"/><Relationship Id="rId7" Type="http://schemas.openxmlformats.org/officeDocument/2006/relationships/image" Target="../media/image45.png"/><Relationship Id="rId12"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4.png"/><Relationship Id="rId11" Type="http://schemas.openxmlformats.org/officeDocument/2006/relationships/image" Target="../media/image21.emf"/><Relationship Id="rId5" Type="http://schemas.openxmlformats.org/officeDocument/2006/relationships/image" Target="../media/image30.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5.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emf"/></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85.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9.xml"/><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slideLayout" Target="../slideLayouts/slideLayout36.xml"/><Relationship Id="rId1" Type="http://schemas.openxmlformats.org/officeDocument/2006/relationships/tags" Target="../tags/tag86.xml"/><Relationship Id="rId6" Type="http://schemas.openxmlformats.org/officeDocument/2006/relationships/image" Target="../media/image61.png"/><Relationship Id="rId11" Type="http://schemas.microsoft.com/office/2007/relationships/hdphoto" Target="../media/hdphoto1.wdp"/><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0.xml"/><Relationship Id="rId7" Type="http://schemas.openxmlformats.org/officeDocument/2006/relationships/image" Target="../media/image63.png"/><Relationship Id="rId2" Type="http://schemas.openxmlformats.org/officeDocument/2006/relationships/slideLayout" Target="../slideLayouts/slideLayout36.xml"/><Relationship Id="rId1" Type="http://schemas.openxmlformats.org/officeDocument/2006/relationships/tags" Target="../tags/tag87.xm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image" Target="../media/image60.png"/><Relationship Id="rId10" Type="http://schemas.microsoft.com/office/2007/relationships/hdphoto" Target="../media/hdphoto2.wdp"/><Relationship Id="rId4" Type="http://schemas.openxmlformats.org/officeDocument/2006/relationships/image" Target="../media/image59.pn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8.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37.png"/><Relationship Id="rId5" Type="http://schemas.openxmlformats.org/officeDocument/2006/relationships/image" Target="../media/image28.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pic>
        <p:nvPicPr>
          <p:cNvPr id="9" name="Picture 8">
            <a:extLst>
              <a:ext uri="{FF2B5EF4-FFF2-40B4-BE49-F238E27FC236}">
                <a16:creationId xmlns:a16="http://schemas.microsoft.com/office/drawing/2014/main" id="{D0419D96-F095-3E07-F7AF-34FBBCDBA49D}"/>
              </a:ext>
            </a:extLst>
          </p:cNvPr>
          <p:cNvPicPr>
            <a:picLocks noChangeAspect="1"/>
          </p:cNvPicPr>
          <p:nvPr/>
        </p:nvPicPr>
        <p:blipFill>
          <a:blip r:embed="rId8"/>
          <a:stretch>
            <a:fillRect/>
          </a:stretch>
        </p:blipFill>
        <p:spPr>
          <a:xfrm>
            <a:off x="3143366" y="2045081"/>
            <a:ext cx="6587646" cy="3146044"/>
          </a:xfrm>
          <a:prstGeom prst="rect">
            <a:avLst/>
          </a:prstGeom>
        </p:spPr>
      </p:pic>
      <p:pic>
        <p:nvPicPr>
          <p:cNvPr id="10" name="Picture 9">
            <a:extLst>
              <a:ext uri="{FF2B5EF4-FFF2-40B4-BE49-F238E27FC236}">
                <a16:creationId xmlns:a16="http://schemas.microsoft.com/office/drawing/2014/main" id="{9A92CFF5-58A0-B85C-0413-FA1523FEEB20}"/>
              </a:ext>
            </a:extLst>
          </p:cNvPr>
          <p:cNvPicPr>
            <a:picLocks noChangeAspect="1"/>
          </p:cNvPicPr>
          <p:nvPr/>
        </p:nvPicPr>
        <p:blipFill>
          <a:blip r:embed="rId9"/>
          <a:stretch>
            <a:fillRect/>
          </a:stretch>
        </p:blipFill>
        <p:spPr>
          <a:xfrm>
            <a:off x="5193751" y="1050925"/>
            <a:ext cx="3048549" cy="883855"/>
          </a:xfrm>
          <a:prstGeom prst="rect">
            <a:avLst/>
          </a:prstGeom>
        </p:spPr>
      </p:pic>
      <p:pic>
        <p:nvPicPr>
          <p:cNvPr id="11" name="Picture 10">
            <a:extLst>
              <a:ext uri="{FF2B5EF4-FFF2-40B4-BE49-F238E27FC236}">
                <a16:creationId xmlns:a16="http://schemas.microsoft.com/office/drawing/2014/main" id="{66CE8F0D-5080-317B-A467-18DB6F99000B}"/>
              </a:ext>
            </a:extLst>
          </p:cNvPr>
          <p:cNvPicPr>
            <a:picLocks noChangeAspect="1"/>
          </p:cNvPicPr>
          <p:nvPr/>
        </p:nvPicPr>
        <p:blipFill>
          <a:blip r:embed="rId10">
            <a:duotone>
              <a:prstClr val="black"/>
              <a:schemeClr val="accent4">
                <a:tint val="45000"/>
                <a:satMod val="400000"/>
              </a:schemeClr>
            </a:duotone>
          </a:blip>
          <a:stretch>
            <a:fillRect/>
          </a:stretch>
        </p:blipFill>
        <p:spPr>
          <a:xfrm>
            <a:off x="0" y="373644"/>
            <a:ext cx="4499238" cy="1072989"/>
          </a:xfrm>
          <a:prstGeom prst="rect">
            <a:avLst/>
          </a:prstGeom>
        </p:spPr>
      </p:pic>
    </p:spTree>
    <p:extLst>
      <p:ext uri="{BB962C8B-B14F-4D97-AF65-F5344CB8AC3E}">
        <p14:creationId xmlns:p14="http://schemas.microsoft.com/office/powerpoint/2010/main" val="42618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3" y="605564"/>
            <a:ext cx="3890567" cy="2364954"/>
            <a:chOff x="2899853" y="512793"/>
            <a:chExt cx="3530845"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99853" y="674540"/>
              <a:ext cx="3493267" cy="179529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sym typeface="Arial"/>
                </a:rPr>
                <a:t>Trong </a:t>
              </a:r>
              <a:r>
                <a:rPr lang="vi-VN" sz="3200" kern="0" dirty="0" err="1">
                  <a:solidFill>
                    <a:srgbClr val="000000"/>
                  </a:solidFill>
                  <a:sym typeface="Arial"/>
                </a:rPr>
                <a:t>bài</a:t>
              </a:r>
              <a:r>
                <a:rPr lang="vi-VN" sz="3200" kern="0" dirty="0">
                  <a:solidFill>
                    <a:srgbClr val="000000"/>
                  </a:solidFill>
                  <a:sym typeface="Arial"/>
                </a:rPr>
                <a:t> </a:t>
              </a:r>
              <a:r>
                <a:rPr lang="vi-VN" sz="3200" kern="0" dirty="0" err="1">
                  <a:solidFill>
                    <a:srgbClr val="000000"/>
                  </a:solidFill>
                  <a:sym typeface="Arial"/>
                </a:rPr>
                <a:t>đọc</a:t>
              </a:r>
              <a:r>
                <a:rPr lang="vi-VN" sz="3200" kern="0" dirty="0">
                  <a:solidFill>
                    <a:srgbClr val="000000"/>
                  </a:solidFill>
                  <a:sym typeface="Arial"/>
                </a:rPr>
                <a:t>, </a:t>
              </a:r>
            </a:p>
            <a:p>
              <a:pPr algn="ctr" defTabSz="1219170">
                <a:buClr>
                  <a:srgbClr val="000000"/>
                </a:buClr>
              </a:pPr>
              <a:r>
                <a:rPr lang="vi-VN" sz="3200" kern="0" dirty="0">
                  <a:solidFill>
                    <a:srgbClr val="000000"/>
                  </a:solidFill>
                  <a:sym typeface="Arial"/>
                </a:rPr>
                <a:t>có từ nào </a:t>
              </a:r>
              <a:r>
                <a:rPr lang="en-US" sz="3200" kern="0" dirty="0" err="1">
                  <a:solidFill>
                    <a:srgbClr val="000000"/>
                  </a:solidFill>
                  <a:sym typeface="Arial"/>
                </a:rPr>
                <a:t>em</a:t>
              </a:r>
              <a:r>
                <a:rPr lang="vi-VN" sz="3200" kern="0" dirty="0">
                  <a:solidFill>
                    <a:srgbClr val="000000"/>
                  </a:solidFill>
                  <a:sym typeface="Arial"/>
                </a:rPr>
                <a:t> chưa </a:t>
              </a:r>
            </a:p>
            <a:p>
              <a:pPr algn="ctr" defTabSz="1219170">
                <a:buClr>
                  <a:srgbClr val="000000"/>
                </a:buClr>
              </a:pPr>
              <a:r>
                <a:rPr lang="vi-VN" sz="3200" kern="0" dirty="0" err="1">
                  <a:solidFill>
                    <a:srgbClr val="000000"/>
                  </a:solidFill>
                  <a:sym typeface="Arial"/>
                </a:rPr>
                <a:t>hiểu</a:t>
              </a:r>
              <a:r>
                <a:rPr lang="vi-VN" sz="3200" kern="0" dirty="0">
                  <a:solidFill>
                    <a:srgbClr val="000000"/>
                  </a:solidFill>
                  <a:sym typeface="Arial"/>
                </a:rPr>
                <a:t> </a:t>
              </a:r>
              <a:r>
                <a:rPr lang="vi-VN" sz="3200" kern="0" dirty="0" err="1">
                  <a:solidFill>
                    <a:srgbClr val="000000"/>
                  </a:solidFill>
                  <a:sym typeface="Arial"/>
                </a:rPr>
                <a:t>nghĩa</a:t>
              </a:r>
              <a:r>
                <a:rPr lang="vi-VN" sz="3200" kern="0" dirty="0">
                  <a:solidFill>
                    <a:srgbClr val="000000"/>
                  </a:solidFill>
                  <a:sym typeface="Arial"/>
                </a:rPr>
                <a:t>?</a:t>
              </a:r>
              <a:endParaRPr lang="en-US" sz="3200" kern="0" dirty="0">
                <a:solidFill>
                  <a:srgbClr val="000000"/>
                </a:solidFill>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mn-lt"/>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3" y="803305"/>
            <a:ext cx="9165720"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libri" panose="020F0502020204030204" pitchFamily="34"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libri" panose="020F0502020204030204" pitchFamily="34"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a:rPr>
                <a:t>Bài thơ viết về các bạn nhỏ ở miền núi.</a:t>
              </a:r>
              <a:endParaRPr lang="en-US" sz="3733" b="1" kern="0" dirty="0">
                <a:solidFill>
                  <a:srgbClr val="FF0000"/>
                </a:solidFill>
                <a:latin typeface="Calibri" panose="020F0502020204030204" pitchFamily="34"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grpSp>
        <p:nvGrpSpPr>
          <p:cNvPr id="2048" name="Nhóm 26">
            <a:extLst>
              <a:ext uri="{FF2B5EF4-FFF2-40B4-BE49-F238E27FC236}">
                <a16:creationId xmlns:a16="http://schemas.microsoft.com/office/drawing/2014/main" id="{C22D1BB4-6396-C5AE-B79E-3EBEFBFD742B}"/>
              </a:ext>
            </a:extLst>
          </p:cNvPr>
          <p:cNvGrpSpPr/>
          <p:nvPr/>
        </p:nvGrpSpPr>
        <p:grpSpPr>
          <a:xfrm>
            <a:off x="1110458" y="4303131"/>
            <a:ext cx="10495737" cy="1890840"/>
            <a:chOff x="4145308" y="2811382"/>
            <a:chExt cx="7354684" cy="1225009"/>
          </a:xfrm>
        </p:grpSpPr>
        <p:sp>
          <p:nvSpPr>
            <p:cNvPr id="2049" name="Hình chữ nhật: Góc Tròn 27">
              <a:extLst>
                <a:ext uri="{FF2B5EF4-FFF2-40B4-BE49-F238E27FC236}">
                  <a16:creationId xmlns:a16="http://schemas.microsoft.com/office/drawing/2014/main" id="{C580ECF4-8829-DC34-33EC-12693ABEAFC6}"/>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51" name="Hộp Văn bản 28">
              <a:extLst>
                <a:ext uri="{FF2B5EF4-FFF2-40B4-BE49-F238E27FC236}">
                  <a16:creationId xmlns:a16="http://schemas.microsoft.com/office/drawing/2014/main" id="{DDDFD446-D1AE-4DDC-D4C3-028B0ED8DA43}"/>
                </a:ext>
              </a:extLst>
            </p:cNvPr>
            <p:cNvSpPr txBox="1"/>
            <p:nvPr/>
          </p:nvSpPr>
          <p:spPr>
            <a:xfrm>
              <a:off x="4293038" y="3190347"/>
              <a:ext cx="6462099" cy="777651"/>
            </a:xfrm>
            <a:prstGeom prst="rect">
              <a:avLst/>
            </a:prstGeom>
            <a:noFill/>
          </p:spPr>
          <p:txBody>
            <a:bodyPr wrap="square" rtlCol="0">
              <a:spAutoFit/>
            </a:bodyPr>
            <a:lstStyle/>
            <a:p>
              <a:pPr marL="0" marR="0" algn="just">
                <a:spcBef>
                  <a:spcPts val="0"/>
                </a:spcBef>
                <a:spcAft>
                  <a:spcPts val="0"/>
                </a:spcAft>
              </a:pP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em</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núi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thung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lũng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nương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ngàn</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52" name="Picture 26">
              <a:extLst>
                <a:ext uri="{FF2B5EF4-FFF2-40B4-BE49-F238E27FC236}">
                  <a16:creationId xmlns:a16="http://schemas.microsoft.com/office/drawing/2014/main" id="{AC712FA1-274F-F363-F2F1-E01982DC692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2048"/>
                                        </p:tgtEl>
                                        <p:attrNameLst>
                                          <p:attrName>style.visibility</p:attrName>
                                        </p:attrNameLst>
                                      </p:cBhvr>
                                      <p:to>
                                        <p:strVal val="visible"/>
                                      </p:to>
                                    </p:set>
                                    <p:anim calcmode="lin" valueType="num">
                                      <p:cBhvr additive="base">
                                        <p:cTn id="26" dur="500" fill="hold"/>
                                        <p:tgtEl>
                                          <p:spTgt spid="2048"/>
                                        </p:tgtEl>
                                        <p:attrNameLst>
                                          <p:attrName>ppt_x</p:attrName>
                                        </p:attrNameLst>
                                      </p:cBhvr>
                                      <p:tavLst>
                                        <p:tav tm="0">
                                          <p:val>
                                            <p:strVal val="1+#ppt_w/2"/>
                                          </p:val>
                                        </p:tav>
                                        <p:tav tm="100000">
                                          <p:val>
                                            <p:strVal val="#ppt_x"/>
                                          </p:val>
                                        </p:tav>
                                      </p:tavLst>
                                    </p:anim>
                                    <p:anim calcmode="lin" valueType="num">
                                      <p:cBhvr additive="base">
                                        <p:cTn id="27"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Cùng</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tìm</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hiểu</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endParaRPr lang="pt-BR" sz="6000" kern="0" dirty="0">
              <a:solidFill>
                <a:srgbClr val="FFC000"/>
              </a:solidFill>
              <a:latin typeface="Calibri" panose="020F0502020204030204" pitchFamily="34"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chi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học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nhỏ</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vùng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vất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vả</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vượt</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băng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lớp</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ngang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gạch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đỉnh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611205" y="526314"/>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libri" panose="020F0502020204030204" pitchFamily="34"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libri" panose="020F0502020204030204" pitchFamily="34" charset="0"/>
                  <a:cs typeface="Calibri" panose="020F0502020204030204" pitchFamily="34" charset="0"/>
                </a:rPr>
                <a:t> </a:t>
              </a:r>
              <a:r>
                <a:rPr lang="vi-VN" sz="3333" b="0" kern="0" dirty="0">
                  <a:solidFill>
                    <a:srgbClr val="000000">
                      <a:lumMod val="95000"/>
                      <a:lumOff val="5000"/>
                    </a:srgbClr>
                  </a:solidFill>
                  <a:latin typeface="Calibri" panose="020F0502020204030204" pitchFamily="34" charset="0"/>
                  <a:cs typeface="Calibri" panose="020F0502020204030204" pitchFamily="34" charset="0"/>
                </a:rPr>
                <a:t>Theo em những âm thanh đó đem lại cảm xúc gì cho bạn nhỏ?</a:t>
              </a:r>
            </a:p>
          </p:txBody>
        </p:sp>
      </p:grpSp>
      <p:sp>
        <p:nvSpPr>
          <p:cNvPr id="23" name="TextBox 22">
            <a:extLst>
              <a:ext uri="{FF2B5EF4-FFF2-40B4-BE49-F238E27FC236}">
                <a16:creationId xmlns:a16="http://schemas.microsoft.com/office/drawing/2014/main" id="{FE9BF030-E64E-8DC4-5929-E3D3FFC732C2}"/>
              </a:ext>
            </a:extLst>
          </p:cNvPr>
          <p:cNvSpPr txBox="1"/>
          <p:nvPr/>
        </p:nvSpPr>
        <p:spPr>
          <a:xfrm>
            <a:off x="936171" y="2740495"/>
            <a:ext cx="60960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sp>
        <p:nvSpPr>
          <p:cNvPr id="24" name="TextBox 23">
            <a:extLst>
              <a:ext uri="{FF2B5EF4-FFF2-40B4-BE49-F238E27FC236}">
                <a16:creationId xmlns:a16="http://schemas.microsoft.com/office/drawing/2014/main" id="{1A9E5064-FFCB-BF2B-3B1A-9234FBB9175D}"/>
              </a:ext>
            </a:extLst>
          </p:cNvPr>
          <p:cNvSpPr txBox="1"/>
          <p:nvPr/>
        </p:nvSpPr>
        <p:spPr>
          <a:xfrm>
            <a:off x="6814458" y="2286001"/>
            <a:ext cx="59327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p:txBody>
      </p:sp>
      <p:sp>
        <p:nvSpPr>
          <p:cNvPr id="25" name="Rectangle: Rounded Corners 24">
            <a:extLst>
              <a:ext uri="{FF2B5EF4-FFF2-40B4-BE49-F238E27FC236}">
                <a16:creationId xmlns:a16="http://schemas.microsoft.com/office/drawing/2014/main" id="{FEF9F4CF-1811-FE0F-2617-FC222651C2AC}"/>
              </a:ext>
            </a:extLst>
          </p:cNvPr>
          <p:cNvSpPr/>
          <p:nvPr/>
        </p:nvSpPr>
        <p:spPr>
          <a:xfrm>
            <a:off x="990599" y="3788229"/>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E4C6E08-7DC6-439A-2202-9325B0B1D702}"/>
              </a:ext>
            </a:extLst>
          </p:cNvPr>
          <p:cNvSpPr/>
          <p:nvPr/>
        </p:nvSpPr>
        <p:spPr>
          <a:xfrm>
            <a:off x="6749142" y="3820886"/>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Nhóm 26">
            <a:extLst>
              <a:ext uri="{FF2B5EF4-FFF2-40B4-BE49-F238E27FC236}">
                <a16:creationId xmlns:a16="http://schemas.microsoft.com/office/drawing/2014/main" id="{F347C596-1AAB-8073-B310-EEF3C17EFE92}"/>
              </a:ext>
            </a:extLst>
          </p:cNvPr>
          <p:cNvGrpSpPr/>
          <p:nvPr/>
        </p:nvGrpSpPr>
        <p:grpSpPr>
          <a:xfrm>
            <a:off x="402772" y="4749447"/>
            <a:ext cx="11410252" cy="1890841"/>
            <a:chOff x="4145308" y="2811382"/>
            <a:chExt cx="7354684" cy="1225009"/>
          </a:xfrm>
        </p:grpSpPr>
        <p:sp>
          <p:nvSpPr>
            <p:cNvPr id="28" name="Hình chữ nhật: Góc Tròn 27">
              <a:extLst>
                <a:ext uri="{FF2B5EF4-FFF2-40B4-BE49-F238E27FC236}">
                  <a16:creationId xmlns:a16="http://schemas.microsoft.com/office/drawing/2014/main" id="{9D7F3B8A-55F5-8577-7D05-F68CD7EECFAA}"/>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9" name="Hộp Văn bản 28">
              <a:extLst>
                <a:ext uri="{FF2B5EF4-FFF2-40B4-BE49-F238E27FC236}">
                  <a16:creationId xmlns:a16="http://schemas.microsoft.com/office/drawing/2014/main" id="{DC5FFDF5-71B9-96A5-B4B0-1D0FD7E392B4}"/>
                </a:ext>
              </a:extLst>
            </p:cNvPr>
            <p:cNvSpPr txBox="1"/>
            <p:nvPr/>
          </p:nvSpPr>
          <p:spPr>
            <a:xfrm>
              <a:off x="4370220" y="2999931"/>
              <a:ext cx="6462099" cy="1016927"/>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rung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vách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đều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nhịp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bình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vùng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phấn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khởi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30" name="Picture 26">
              <a:extLst>
                <a:ext uri="{FF2B5EF4-FFF2-40B4-BE49-F238E27FC236}">
                  <a16:creationId xmlns:a16="http://schemas.microsoft.com/office/drawing/2014/main" id="{C60ABAD7-5AF5-95EA-3B66-FB82DDE4B7D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FFC000"/>
                </a:solidFill>
                <a:latin typeface="Calibri" panose="020F0502020204030204" pitchFamily="34" charset="0"/>
                <a:cs typeface="Calibri" panose="020F0502020204030204" pitchFamily="34" charset="0"/>
              </a:rPr>
              <a:t>Cùng</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tìm</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hiểu</a:t>
            </a:r>
            <a:r>
              <a:rPr lang="vi-VN" sz="7200" kern="0" dirty="0">
                <a:solidFill>
                  <a:srgbClr val="FFC000"/>
                </a:solidFill>
                <a:latin typeface="Calibri" panose="020F0502020204030204" pitchFamily="34" charset="0"/>
                <a:cs typeface="Calibri" panose="020F0502020204030204" pitchFamily="34" charset="0"/>
              </a:rPr>
              <a:t> </a:t>
            </a:r>
            <a:endParaRPr lang="pt-BR" sz="7200" kern="0" dirty="0">
              <a:solidFill>
                <a:srgbClr val="FFC000"/>
              </a:solidFill>
              <a:latin typeface="Calibri" panose="020F0502020204030204" pitchFamily="34"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0495737"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libri" panose="020F0502020204030204" pitchFamily="34"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Hai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dù</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nhiều</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khổ</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nản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3" y="779683"/>
            <a:ext cx="9730372"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19807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libri"/>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19" name="Nhóm 5">
            <a:extLst>
              <a:ext uri="{FF2B5EF4-FFF2-40B4-BE49-F238E27FC236}">
                <a16:creationId xmlns:a16="http://schemas.microsoft.com/office/drawing/2014/main" id="{8B8E82A0-8E1F-AF38-BA08-465D33239415}"/>
              </a:ext>
            </a:extLst>
          </p:cNvPr>
          <p:cNvGrpSpPr/>
          <p:nvPr/>
        </p:nvGrpSpPr>
        <p:grpSpPr>
          <a:xfrm>
            <a:off x="500348" y="2032475"/>
            <a:ext cx="7523531" cy="4458015"/>
            <a:chOff x="594441" y="1346937"/>
            <a:chExt cx="5642648" cy="3343511"/>
          </a:xfrm>
        </p:grpSpPr>
        <p:sp>
          <p:nvSpPr>
            <p:cNvPr id="20" name="Hình chữ nhật: Góc Tròn 13">
              <a:extLst>
                <a:ext uri="{FF2B5EF4-FFF2-40B4-BE49-F238E27FC236}">
                  <a16:creationId xmlns:a16="http://schemas.microsoft.com/office/drawing/2014/main" id="{7383185D-CDAC-54C0-CD4A-1C1FFB764E93}"/>
                </a:ext>
              </a:extLst>
            </p:cNvPr>
            <p:cNvSpPr/>
            <p:nvPr/>
          </p:nvSpPr>
          <p:spPr>
            <a:xfrm>
              <a:off x="594441" y="1346937"/>
              <a:ext cx="5642648" cy="3343511"/>
            </a:xfrm>
            <a:custGeom>
              <a:avLst/>
              <a:gdLst>
                <a:gd name="connsiteX0" fmla="*/ 0 w 5642648"/>
                <a:gd name="connsiteY0" fmla="*/ 557263 h 3343511"/>
                <a:gd name="connsiteX1" fmla="*/ 557263 w 5642648"/>
                <a:gd name="connsiteY1" fmla="*/ 0 h 3343511"/>
                <a:gd name="connsiteX2" fmla="*/ 5085385 w 5642648"/>
                <a:gd name="connsiteY2" fmla="*/ 0 h 3343511"/>
                <a:gd name="connsiteX3" fmla="*/ 5642648 w 5642648"/>
                <a:gd name="connsiteY3" fmla="*/ 557263 h 3343511"/>
                <a:gd name="connsiteX4" fmla="*/ 5642648 w 5642648"/>
                <a:gd name="connsiteY4" fmla="*/ 2786248 h 3343511"/>
                <a:gd name="connsiteX5" fmla="*/ 5085385 w 5642648"/>
                <a:gd name="connsiteY5" fmla="*/ 3343511 h 3343511"/>
                <a:gd name="connsiteX6" fmla="*/ 557263 w 5642648"/>
                <a:gd name="connsiteY6" fmla="*/ 3343511 h 3343511"/>
                <a:gd name="connsiteX7" fmla="*/ 0 w 5642648"/>
                <a:gd name="connsiteY7" fmla="*/ 2786248 h 3343511"/>
                <a:gd name="connsiteX8" fmla="*/ 0 w 5642648"/>
                <a:gd name="connsiteY8" fmla="*/ 557263 h 33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3343511" fill="none" extrusionOk="0">
                  <a:moveTo>
                    <a:pt x="0" y="557263"/>
                  </a:moveTo>
                  <a:cubicBezTo>
                    <a:pt x="29816" y="227565"/>
                    <a:pt x="268147" y="37956"/>
                    <a:pt x="557263" y="0"/>
                  </a:cubicBezTo>
                  <a:cubicBezTo>
                    <a:pt x="1285432" y="-106144"/>
                    <a:pt x="3668553" y="-57456"/>
                    <a:pt x="5085385" y="0"/>
                  </a:cubicBezTo>
                  <a:cubicBezTo>
                    <a:pt x="5429640" y="19238"/>
                    <a:pt x="5677819" y="249659"/>
                    <a:pt x="5642648" y="557263"/>
                  </a:cubicBezTo>
                  <a:cubicBezTo>
                    <a:pt x="5498092" y="1446096"/>
                    <a:pt x="5533967" y="2527579"/>
                    <a:pt x="5642648" y="2786248"/>
                  </a:cubicBezTo>
                  <a:cubicBezTo>
                    <a:pt x="5674218" y="3138800"/>
                    <a:pt x="5405592" y="3304529"/>
                    <a:pt x="5085385" y="3343511"/>
                  </a:cubicBezTo>
                  <a:cubicBezTo>
                    <a:pt x="3630362" y="3314514"/>
                    <a:pt x="2436053" y="3270147"/>
                    <a:pt x="557263" y="3343511"/>
                  </a:cubicBezTo>
                  <a:cubicBezTo>
                    <a:pt x="273011" y="3304462"/>
                    <a:pt x="6561" y="3067067"/>
                    <a:pt x="0" y="2786248"/>
                  </a:cubicBezTo>
                  <a:cubicBezTo>
                    <a:pt x="-124905" y="2313895"/>
                    <a:pt x="-168306" y="1047264"/>
                    <a:pt x="0" y="557263"/>
                  </a:cubicBezTo>
                  <a:close/>
                </a:path>
                <a:path w="5642648" h="3343511" stroke="0" extrusionOk="0">
                  <a:moveTo>
                    <a:pt x="0" y="557263"/>
                  </a:moveTo>
                  <a:cubicBezTo>
                    <a:pt x="53363" y="231375"/>
                    <a:pt x="243196" y="15775"/>
                    <a:pt x="557263" y="0"/>
                  </a:cubicBezTo>
                  <a:cubicBezTo>
                    <a:pt x="1455999" y="-6525"/>
                    <a:pt x="3723134" y="152743"/>
                    <a:pt x="5085385" y="0"/>
                  </a:cubicBezTo>
                  <a:cubicBezTo>
                    <a:pt x="5422516" y="15368"/>
                    <a:pt x="5632138" y="264732"/>
                    <a:pt x="5642648" y="557263"/>
                  </a:cubicBezTo>
                  <a:cubicBezTo>
                    <a:pt x="5630626" y="1154841"/>
                    <a:pt x="5721827" y="1745456"/>
                    <a:pt x="5642648" y="2786248"/>
                  </a:cubicBezTo>
                  <a:cubicBezTo>
                    <a:pt x="5701077" y="3088915"/>
                    <a:pt x="5357493" y="3383817"/>
                    <a:pt x="5085385" y="3343511"/>
                  </a:cubicBezTo>
                  <a:cubicBezTo>
                    <a:pt x="3113389" y="3457345"/>
                    <a:pt x="2314434" y="3342865"/>
                    <a:pt x="557263" y="3343511"/>
                  </a:cubicBezTo>
                  <a:cubicBezTo>
                    <a:pt x="261798" y="3370220"/>
                    <a:pt x="-4497" y="3068833"/>
                    <a:pt x="0" y="2786248"/>
                  </a:cubicBezTo>
                  <a:cubicBezTo>
                    <a:pt x="-119259" y="2416075"/>
                    <a:pt x="-86911" y="817062"/>
                    <a:pt x="0" y="557263"/>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1" name="Hộp Văn bản 14">
              <a:extLst>
                <a:ext uri="{FF2B5EF4-FFF2-40B4-BE49-F238E27FC236}">
                  <a16:creationId xmlns:a16="http://schemas.microsoft.com/office/drawing/2014/main" id="{DA04B796-E500-81EB-CC17-B297EFC2D0E1}"/>
                </a:ext>
              </a:extLst>
            </p:cNvPr>
            <p:cNvSpPr txBox="1"/>
            <p:nvPr/>
          </p:nvSpPr>
          <p:spPr>
            <a:xfrm>
              <a:off x="792109" y="1552886"/>
              <a:ext cx="5113260" cy="2839239"/>
            </a:xfrm>
            <a:prstGeom prst="rect">
              <a:avLst/>
            </a:prstGeom>
            <a:noFill/>
          </p:spPr>
          <p:txBody>
            <a:bodyPr wrap="square">
              <a:spAutoFit/>
            </a:bodyPr>
            <a:lstStyle/>
            <a:p>
              <a:pPr algn="just" defTabSz="1219170">
                <a:buClr>
                  <a:srgbClr val="000000"/>
                </a:buClr>
              </a:pPr>
              <a:r>
                <a:rPr lang="en-US" sz="3000" b="1" i="1" dirty="0" err="1">
                  <a:solidFill>
                    <a:srgbClr val="000000"/>
                  </a:solidFill>
                  <a:effectLst/>
                  <a:latin typeface="Calibri" panose="020F0502020204030204" pitchFamily="34" charset="0"/>
                  <a:cs typeface="Calibri" panose="020F0502020204030204" pitchFamily="34" charset="0"/>
                </a:rPr>
                <a:t>Ví</a:t>
              </a:r>
              <a:r>
                <a:rPr lang="en-US" sz="3000" b="1" i="1" dirty="0">
                  <a:solidFill>
                    <a:srgbClr val="000000"/>
                  </a:solidFill>
                  <a:effectLst/>
                  <a:latin typeface="Calibri" panose="020F0502020204030204" pitchFamily="34" charset="0"/>
                  <a:cs typeface="Calibri" panose="020F0502020204030204" pitchFamily="34" charset="0"/>
                </a:rPr>
                <a:t> </a:t>
              </a:r>
              <a:r>
                <a:rPr lang="en-US" sz="3000" b="1" i="1" dirty="0" err="1">
                  <a:solidFill>
                    <a:srgbClr val="000000"/>
                  </a:solidFill>
                  <a:effectLst/>
                  <a:latin typeface="Calibri" panose="020F0502020204030204" pitchFamily="34" charset="0"/>
                  <a:cs typeface="Calibri" panose="020F0502020204030204" pitchFamily="34" charset="0"/>
                </a:rPr>
                <a:t>dụ</a:t>
              </a:r>
              <a:r>
                <a:rPr lang="en-US" sz="3000" b="1" i="1" dirty="0">
                  <a:solidFill>
                    <a:srgbClr val="000000"/>
                  </a:solidFill>
                  <a:effectLst/>
                  <a:latin typeface="Calibri" panose="020F0502020204030204" pitchFamily="34" charset="0"/>
                  <a:cs typeface="Calibri" panose="020F0502020204030204" pitchFamily="34" charset="0"/>
                </a:rPr>
                <a:t>: </a:t>
              </a:r>
              <a:r>
                <a:rPr lang="vi-VN" sz="3000" b="1" i="1" dirty="0">
                  <a:solidFill>
                    <a:srgbClr val="000000"/>
                  </a:solidFill>
                  <a:effectLst/>
                  <a:latin typeface="Calibri" panose="020F0502020204030204" pitchFamily="34" charset="0"/>
                  <a:cs typeface="Calibri" panose="020F050202020403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3000" b="1" i="1" kern="0" dirty="0">
                <a:solidFill>
                  <a:srgbClr val="000000"/>
                </a:solidFill>
                <a:latin typeface="Calibri" panose="020F0502020204030204" pitchFamily="34" charset="0"/>
                <a:cs typeface="Calibri" panose="020F0502020204030204" pitchFamily="34" charset="0"/>
                <a:sym typeface="Arial"/>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279761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12" name="图片 13">
            <a:extLst>
              <a:ext uri="{FF2B5EF4-FFF2-40B4-BE49-F238E27FC236}">
                <a16:creationId xmlns:a16="http://schemas.microsoft.com/office/drawing/2014/main" id="{34FABB24-27CE-864D-3B92-0358FAA064E0}"/>
              </a:ext>
            </a:extLst>
          </p:cNvPr>
          <p:cNvPicPr>
            <a:picLocks noChangeAspect="1"/>
          </p:cNvPicPr>
          <p:nvPr/>
        </p:nvPicPr>
        <p:blipFill>
          <a:blip r:embed="rId3"/>
          <a:stretch>
            <a:fillRect/>
          </a:stretch>
        </p:blipFill>
        <p:spPr>
          <a:xfrm>
            <a:off x="11779187" y="1203740"/>
            <a:ext cx="1371583" cy="512189"/>
          </a:xfrm>
          <a:prstGeom prst="rect">
            <a:avLst/>
          </a:prstGeom>
        </p:spPr>
      </p:pic>
      <p:pic>
        <p:nvPicPr>
          <p:cNvPr id="18" name="图片 14">
            <a:extLst>
              <a:ext uri="{FF2B5EF4-FFF2-40B4-BE49-F238E27FC236}">
                <a16:creationId xmlns:a16="http://schemas.microsoft.com/office/drawing/2014/main" id="{E2629F63-6CBA-EEFC-35AB-801B3D9BF008}"/>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20" name="图形 16">
            <a:extLst>
              <a:ext uri="{FF2B5EF4-FFF2-40B4-BE49-F238E27FC236}">
                <a16:creationId xmlns:a16="http://schemas.microsoft.com/office/drawing/2014/main" id="{A2FFA6B1-4E04-7A61-1AD6-0F92C0F6D4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21" name="图片 17">
            <a:extLst>
              <a:ext uri="{FF2B5EF4-FFF2-40B4-BE49-F238E27FC236}">
                <a16:creationId xmlns:a16="http://schemas.microsoft.com/office/drawing/2014/main" id="{915EC59D-7EEA-66CC-7A3C-6B088FB6BC6B}"/>
              </a:ext>
            </a:extLst>
          </p:cNvPr>
          <p:cNvPicPr>
            <a:picLocks noChangeAspect="1"/>
          </p:cNvPicPr>
          <p:nvPr/>
        </p:nvPicPr>
        <p:blipFill>
          <a:blip r:embed="rId7"/>
          <a:stretch>
            <a:fillRect/>
          </a:stretch>
        </p:blipFill>
        <p:spPr>
          <a:xfrm rot="759396">
            <a:off x="536854" y="371352"/>
            <a:ext cx="1439053" cy="706097"/>
          </a:xfrm>
          <a:prstGeom prst="rect">
            <a:avLst/>
          </a:prstGeom>
        </p:spPr>
      </p:pic>
      <p:sp>
        <p:nvSpPr>
          <p:cNvPr id="22" name="TextBox 21">
            <a:extLst>
              <a:ext uri="{FF2B5EF4-FFF2-40B4-BE49-F238E27FC236}">
                <a16:creationId xmlns:a16="http://schemas.microsoft.com/office/drawing/2014/main" id="{D5CC50B6-896A-9B59-AB07-4B445E22D5C7}"/>
              </a:ext>
            </a:extLst>
          </p:cNvPr>
          <p:cNvSpPr txBox="1"/>
          <p:nvPr/>
        </p:nvSpPr>
        <p:spPr>
          <a:xfrm>
            <a:off x="1137685" y="1494181"/>
            <a:ext cx="10154092" cy="4401205"/>
          </a:xfrm>
          <a:prstGeom prst="rect">
            <a:avLst/>
          </a:prstGeom>
          <a:solidFill>
            <a:schemeClr val="bg1"/>
          </a:solidFill>
        </p:spPr>
        <p:txBody>
          <a:bodyPr wrap="square" rtlCol="0">
            <a:spAutoFit/>
          </a:bodyPr>
          <a:lstStyle/>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Đọc đúng và diễn cảm bài thơ Gặt chữ trên non, biết nhấn giọng vào những từ ngữ cần thiết để thể hiện cảm xúc, suy nghĩ của bạn nhỏ.</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Nhận biết được diễn biến cảm xúc của bạn nhỏ trên đường đi học, gắn với thời gian, không gian (địa điểm) cụ thể, nêu được những cảm xúc, suy nghĩ của bạn nhỏ khi đi học (đi tìm cái chữ).</a:t>
            </a:r>
          </a:p>
          <a:p>
            <a:pPr marL="457200" indent="-457200" algn="just">
              <a:buFont typeface="Arial" panose="020B0604020202020204" pitchFamily="34" charset="0"/>
              <a:buChar char="•"/>
            </a:pPr>
            <a:r>
              <a:rPr lang="vi-VN" sz="2800" b="1" dirty="0">
                <a:solidFill>
                  <a:srgbClr val="004924"/>
                </a:solidFill>
                <a:latin typeface="Cambria" panose="02040503050406030204" pitchFamily="18" charset="0"/>
              </a:rPr>
              <a:t>Hiểu điều tác giả muốn nói qua bài thơ: Trẻ em ở miền núi phải trải qua rất nhiều khó khăn để được đến lớp, được đi học là niềm vui, niềm mong ước của các bạn</a:t>
            </a:r>
          </a:p>
        </p:txBody>
      </p:sp>
      <p:pic>
        <p:nvPicPr>
          <p:cNvPr id="23" name="Picture 22">
            <a:extLst>
              <a:ext uri="{FF2B5EF4-FFF2-40B4-BE49-F238E27FC236}">
                <a16:creationId xmlns:a16="http://schemas.microsoft.com/office/drawing/2014/main" id="{F77A23DD-33A3-9A59-38A5-E009999BB7CE}"/>
              </a:ext>
            </a:extLst>
          </p:cNvPr>
          <p:cNvPicPr>
            <a:picLocks noChangeAspect="1"/>
          </p:cNvPicPr>
          <p:nvPr/>
        </p:nvPicPr>
        <p:blipFill>
          <a:blip r:embed="rId8"/>
          <a:stretch>
            <a:fillRect/>
          </a:stretch>
        </p:blipFill>
        <p:spPr>
          <a:xfrm>
            <a:off x="2447815" y="190500"/>
            <a:ext cx="7980550" cy="1204166"/>
          </a:xfrm>
          <a:prstGeom prst="rect">
            <a:avLst/>
          </a:prstGeom>
        </p:spPr>
      </p:pic>
    </p:spTree>
    <p:extLst>
      <p:ext uri="{BB962C8B-B14F-4D97-AF65-F5344CB8AC3E}">
        <p14:creationId xmlns:p14="http://schemas.microsoft.com/office/powerpoint/2010/main" val="255602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bg/>
                                          </p:spTgt>
                                        </p:tgtEl>
                                        <p:attrNameLst>
                                          <p:attrName>style.visibility</p:attrName>
                                        </p:attrNameLst>
                                      </p:cBhvr>
                                      <p:to>
                                        <p:strVal val="visible"/>
                                      </p:to>
                                    </p:set>
                                    <p:animEffect transition="in" filter="wipe(down)">
                                      <p:cBhvr>
                                        <p:cTn id="12" dur="500"/>
                                        <p:tgtEl>
                                          <p:spTgt spid="2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down)">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down)">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down)">
                                      <p:cBhvr>
                                        <p:cTn id="2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3213490"/>
            <a:chOff x="1522081" y="2214752"/>
            <a:chExt cx="10401935" cy="3213490"/>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group of children walking on a dirt road&#10;&#10;Description automatically generated">
            <a:extLst>
              <a:ext uri="{FF2B5EF4-FFF2-40B4-BE49-F238E27FC236}">
                <a16:creationId xmlns:a16="http://schemas.microsoft.com/office/drawing/2014/main" id="{23D9C645-21A5-1AEE-A855-2ED64C844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49" y="642937"/>
            <a:ext cx="6829425" cy="5691188"/>
          </a:xfrm>
          <a:prstGeom prst="rect">
            <a:avLst/>
          </a:prstGeom>
        </p:spPr>
      </p:pic>
      <p:sp>
        <p:nvSpPr>
          <p:cNvPr id="7" name="Rectangle: Rounded Corners 6">
            <a:extLst>
              <a:ext uri="{FF2B5EF4-FFF2-40B4-BE49-F238E27FC236}">
                <a16:creationId xmlns:a16="http://schemas.microsoft.com/office/drawing/2014/main" id="{DED1258E-CF05-73C9-294A-3C0535F93A74}"/>
              </a:ext>
            </a:extLst>
          </p:cNvPr>
          <p:cNvSpPr/>
          <p:nvPr/>
        </p:nvSpPr>
        <p:spPr>
          <a:xfrm>
            <a:off x="297447" y="235377"/>
            <a:ext cx="5493753" cy="888573"/>
          </a:xfrm>
          <a:custGeom>
            <a:avLst/>
            <a:gdLst>
              <a:gd name="connsiteX0" fmla="*/ 0 w 5493753"/>
              <a:gd name="connsiteY0" fmla="*/ 444287 h 888573"/>
              <a:gd name="connsiteX1" fmla="*/ 444287 w 5493753"/>
              <a:gd name="connsiteY1" fmla="*/ 0 h 888573"/>
              <a:gd name="connsiteX2" fmla="*/ 1194273 w 5493753"/>
              <a:gd name="connsiteY2" fmla="*/ 0 h 888573"/>
              <a:gd name="connsiteX3" fmla="*/ 1806105 w 5493753"/>
              <a:gd name="connsiteY3" fmla="*/ 0 h 888573"/>
              <a:gd name="connsiteX4" fmla="*/ 2417936 w 5493753"/>
              <a:gd name="connsiteY4" fmla="*/ 0 h 888573"/>
              <a:gd name="connsiteX5" fmla="*/ 3075818 w 5493753"/>
              <a:gd name="connsiteY5" fmla="*/ 0 h 888573"/>
              <a:gd name="connsiteX6" fmla="*/ 3641598 w 5493753"/>
              <a:gd name="connsiteY6" fmla="*/ 0 h 888573"/>
              <a:gd name="connsiteX7" fmla="*/ 4207377 w 5493753"/>
              <a:gd name="connsiteY7" fmla="*/ 0 h 888573"/>
              <a:gd name="connsiteX8" fmla="*/ 5049467 w 5493753"/>
              <a:gd name="connsiteY8" fmla="*/ 0 h 888573"/>
              <a:gd name="connsiteX9" fmla="*/ 5493754 w 5493753"/>
              <a:gd name="connsiteY9" fmla="*/ 444287 h 888573"/>
              <a:gd name="connsiteX10" fmla="*/ 5493753 w 5493753"/>
              <a:gd name="connsiteY10" fmla="*/ 444287 h 888573"/>
              <a:gd name="connsiteX11" fmla="*/ 5049466 w 5493753"/>
              <a:gd name="connsiteY11" fmla="*/ 888574 h 888573"/>
              <a:gd name="connsiteX12" fmla="*/ 4437635 w 5493753"/>
              <a:gd name="connsiteY12" fmla="*/ 888574 h 888573"/>
              <a:gd name="connsiteX13" fmla="*/ 3917908 w 5493753"/>
              <a:gd name="connsiteY13" fmla="*/ 888574 h 888573"/>
              <a:gd name="connsiteX14" fmla="*/ 3352129 w 5493753"/>
              <a:gd name="connsiteY14" fmla="*/ 888574 h 888573"/>
              <a:gd name="connsiteX15" fmla="*/ 2694246 w 5493753"/>
              <a:gd name="connsiteY15" fmla="*/ 888573 h 888573"/>
              <a:gd name="connsiteX16" fmla="*/ 2082415 w 5493753"/>
              <a:gd name="connsiteY16" fmla="*/ 888573 h 888573"/>
              <a:gd name="connsiteX17" fmla="*/ 1470584 w 5493753"/>
              <a:gd name="connsiteY17" fmla="*/ 888573 h 888573"/>
              <a:gd name="connsiteX18" fmla="*/ 444287 w 5493753"/>
              <a:gd name="connsiteY18" fmla="*/ 888573 h 888573"/>
              <a:gd name="connsiteX19" fmla="*/ 0 w 5493753"/>
              <a:gd name="connsiteY19" fmla="*/ 444286 h 888573"/>
              <a:gd name="connsiteX20" fmla="*/ 0 w 5493753"/>
              <a:gd name="connsiteY20" fmla="*/ 444287 h 8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888573" fill="none" extrusionOk="0">
                <a:moveTo>
                  <a:pt x="0" y="444287"/>
                </a:moveTo>
                <a:cubicBezTo>
                  <a:pt x="53368" y="195511"/>
                  <a:pt x="149439" y="-15918"/>
                  <a:pt x="444287" y="0"/>
                </a:cubicBezTo>
                <a:cubicBezTo>
                  <a:pt x="655430" y="943"/>
                  <a:pt x="832269" y="-27146"/>
                  <a:pt x="1194273" y="0"/>
                </a:cubicBezTo>
                <a:cubicBezTo>
                  <a:pt x="1556277" y="27146"/>
                  <a:pt x="1570202" y="-695"/>
                  <a:pt x="1806105" y="0"/>
                </a:cubicBezTo>
                <a:cubicBezTo>
                  <a:pt x="2042008" y="695"/>
                  <a:pt x="2279292" y="-20474"/>
                  <a:pt x="2417936" y="0"/>
                </a:cubicBezTo>
                <a:cubicBezTo>
                  <a:pt x="2556580" y="20474"/>
                  <a:pt x="2906020" y="-8283"/>
                  <a:pt x="3075818" y="0"/>
                </a:cubicBezTo>
                <a:cubicBezTo>
                  <a:pt x="3245616" y="8283"/>
                  <a:pt x="3494152" y="17353"/>
                  <a:pt x="3641598" y="0"/>
                </a:cubicBezTo>
                <a:cubicBezTo>
                  <a:pt x="3789044" y="-17353"/>
                  <a:pt x="4056191" y="-12636"/>
                  <a:pt x="4207377" y="0"/>
                </a:cubicBezTo>
                <a:cubicBezTo>
                  <a:pt x="4358563" y="12636"/>
                  <a:pt x="4649781" y="-5707"/>
                  <a:pt x="5049467" y="0"/>
                </a:cubicBezTo>
                <a:cubicBezTo>
                  <a:pt x="5313166" y="-11001"/>
                  <a:pt x="5495200" y="179946"/>
                  <a:pt x="5493754" y="444287"/>
                </a:cubicBezTo>
                <a:lnTo>
                  <a:pt x="5493753" y="444287"/>
                </a:lnTo>
                <a:cubicBezTo>
                  <a:pt x="5486693" y="730309"/>
                  <a:pt x="5340432" y="893584"/>
                  <a:pt x="5049466" y="888574"/>
                </a:cubicBezTo>
                <a:cubicBezTo>
                  <a:pt x="4851789" y="864211"/>
                  <a:pt x="4735558" y="882456"/>
                  <a:pt x="4437635" y="888574"/>
                </a:cubicBezTo>
                <a:cubicBezTo>
                  <a:pt x="4139712" y="894692"/>
                  <a:pt x="4153235" y="912543"/>
                  <a:pt x="3917908" y="888574"/>
                </a:cubicBezTo>
                <a:cubicBezTo>
                  <a:pt x="3682581" y="864605"/>
                  <a:pt x="3495458" y="896183"/>
                  <a:pt x="3352129" y="888574"/>
                </a:cubicBezTo>
                <a:cubicBezTo>
                  <a:pt x="3208800" y="880965"/>
                  <a:pt x="2890619" y="899637"/>
                  <a:pt x="2694246" y="888573"/>
                </a:cubicBezTo>
                <a:cubicBezTo>
                  <a:pt x="2497873" y="877509"/>
                  <a:pt x="2317922" y="862529"/>
                  <a:pt x="2082415" y="888573"/>
                </a:cubicBezTo>
                <a:cubicBezTo>
                  <a:pt x="1846908" y="914617"/>
                  <a:pt x="1639843" y="897051"/>
                  <a:pt x="1470584" y="888573"/>
                </a:cubicBezTo>
                <a:cubicBezTo>
                  <a:pt x="1301325" y="880095"/>
                  <a:pt x="765374" y="880850"/>
                  <a:pt x="444287" y="888573"/>
                </a:cubicBezTo>
                <a:cubicBezTo>
                  <a:pt x="203722" y="853952"/>
                  <a:pt x="155" y="656069"/>
                  <a:pt x="0" y="444286"/>
                </a:cubicBezTo>
                <a:lnTo>
                  <a:pt x="0" y="444287"/>
                </a:lnTo>
                <a:close/>
              </a:path>
              <a:path w="5493753" h="888573" stroke="0" extrusionOk="0">
                <a:moveTo>
                  <a:pt x="0" y="444287"/>
                </a:moveTo>
                <a:cubicBezTo>
                  <a:pt x="-19081" y="218940"/>
                  <a:pt x="212397" y="57035"/>
                  <a:pt x="444287" y="0"/>
                </a:cubicBezTo>
                <a:cubicBezTo>
                  <a:pt x="661737" y="-8773"/>
                  <a:pt x="827515" y="23991"/>
                  <a:pt x="1010066" y="0"/>
                </a:cubicBezTo>
                <a:cubicBezTo>
                  <a:pt x="1192617" y="-23991"/>
                  <a:pt x="1386707" y="15826"/>
                  <a:pt x="1621897" y="0"/>
                </a:cubicBezTo>
                <a:cubicBezTo>
                  <a:pt x="1857087" y="-15826"/>
                  <a:pt x="1994327" y="-19141"/>
                  <a:pt x="2141625" y="0"/>
                </a:cubicBezTo>
                <a:cubicBezTo>
                  <a:pt x="2288923" y="19141"/>
                  <a:pt x="2522992" y="22960"/>
                  <a:pt x="2845559" y="0"/>
                </a:cubicBezTo>
                <a:cubicBezTo>
                  <a:pt x="3168126" y="-22960"/>
                  <a:pt x="3132933" y="-22734"/>
                  <a:pt x="3365287" y="0"/>
                </a:cubicBezTo>
                <a:cubicBezTo>
                  <a:pt x="3597641" y="22734"/>
                  <a:pt x="3873680" y="24537"/>
                  <a:pt x="4023170" y="0"/>
                </a:cubicBezTo>
                <a:cubicBezTo>
                  <a:pt x="4172660" y="-24537"/>
                  <a:pt x="4733283" y="-36566"/>
                  <a:pt x="5049467" y="0"/>
                </a:cubicBezTo>
                <a:cubicBezTo>
                  <a:pt x="5291325" y="4785"/>
                  <a:pt x="5478060" y="242562"/>
                  <a:pt x="5493754" y="444287"/>
                </a:cubicBezTo>
                <a:lnTo>
                  <a:pt x="5493753" y="444287"/>
                </a:lnTo>
                <a:cubicBezTo>
                  <a:pt x="5553136" y="683234"/>
                  <a:pt x="5276565" y="840473"/>
                  <a:pt x="5049466" y="888574"/>
                </a:cubicBezTo>
                <a:cubicBezTo>
                  <a:pt x="4874704" y="866334"/>
                  <a:pt x="4679297" y="884588"/>
                  <a:pt x="4437635" y="888574"/>
                </a:cubicBezTo>
                <a:cubicBezTo>
                  <a:pt x="4195973" y="892560"/>
                  <a:pt x="4137292" y="874371"/>
                  <a:pt x="3871856" y="888574"/>
                </a:cubicBezTo>
                <a:cubicBezTo>
                  <a:pt x="3606420" y="902777"/>
                  <a:pt x="3400310" y="900599"/>
                  <a:pt x="3167921" y="888574"/>
                </a:cubicBezTo>
                <a:cubicBezTo>
                  <a:pt x="2935532" y="876549"/>
                  <a:pt x="2750211" y="873916"/>
                  <a:pt x="2556091" y="888573"/>
                </a:cubicBezTo>
                <a:cubicBezTo>
                  <a:pt x="2361971" y="903230"/>
                  <a:pt x="2270766" y="903688"/>
                  <a:pt x="1990311" y="888573"/>
                </a:cubicBezTo>
                <a:cubicBezTo>
                  <a:pt x="1709856" y="873458"/>
                  <a:pt x="1636018" y="891077"/>
                  <a:pt x="1424532" y="888573"/>
                </a:cubicBezTo>
                <a:cubicBezTo>
                  <a:pt x="1213046" y="886069"/>
                  <a:pt x="928689" y="858885"/>
                  <a:pt x="444287" y="888573"/>
                </a:cubicBezTo>
                <a:cubicBezTo>
                  <a:pt x="193901" y="873953"/>
                  <a:pt x="-46202" y="714711"/>
                  <a:pt x="0" y="444286"/>
                </a:cubicBezTo>
                <a:lnTo>
                  <a:pt x="0" y="4442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Bức tranh vẽ gì?</a:t>
            </a:r>
            <a:endParaRPr lang="en-US" sz="4000" b="1"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85F2DAD-8043-70A1-BBA0-86DAADC267D9}"/>
              </a:ext>
            </a:extLst>
          </p:cNvPr>
          <p:cNvSpPr/>
          <p:nvPr/>
        </p:nvSpPr>
        <p:spPr>
          <a:xfrm>
            <a:off x="364122" y="155935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Các bạn nhỏ trong bức tranh sống ở đâu? </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4931368-3254-6553-FFC3-DAB3FB4604ED}"/>
              </a:ext>
            </a:extLst>
          </p:cNvPr>
          <p:cNvSpPr/>
          <p:nvPr/>
        </p:nvSpPr>
        <p:spPr>
          <a:xfrm>
            <a:off x="354597" y="32548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Các bạn đang đi học trên con đường như thế nào?</a:t>
            </a:r>
            <a:endParaRPr lang="en-US" sz="3600" b="1"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E8B93AB-97DE-BFA1-D75E-6B6A49437003}"/>
              </a:ext>
            </a:extLst>
          </p:cNvPr>
          <p:cNvSpPr/>
          <p:nvPr/>
        </p:nvSpPr>
        <p:spPr>
          <a:xfrm>
            <a:off x="383172" y="48169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Nêu cảm nghĩ về việc đi học của các bạn nhỏ?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5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27388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4">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6"/>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520293" y="1217839"/>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cxnSp>
        <p:nvCxnSpPr>
          <p:cNvPr id="6" name="Đường nối Thẳng 46">
            <a:extLst>
              <a:ext uri="{FF2B5EF4-FFF2-40B4-BE49-F238E27FC236}">
                <a16:creationId xmlns:a16="http://schemas.microsoft.com/office/drawing/2014/main" id="{6CBBF778-CB23-0F9F-B41D-9EAFF731DF73}"/>
              </a:ext>
            </a:extLst>
          </p:cNvPr>
          <p:cNvCxnSpPr>
            <a:cxnSpLocks/>
          </p:cNvCxnSpPr>
          <p:nvPr/>
        </p:nvCxnSpPr>
        <p:spPr>
          <a:xfrm flipH="1">
            <a:off x="2769032" y="4757057"/>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B9756FA4-E07D-674E-A6D8-FCB581E8C81C}"/>
              </a:ext>
            </a:extLst>
          </p:cNvPr>
          <p:cNvCxnSpPr>
            <a:cxnSpLocks/>
          </p:cNvCxnSpPr>
          <p:nvPr/>
        </p:nvCxnSpPr>
        <p:spPr>
          <a:xfrm flipH="1">
            <a:off x="1865518" y="5116286"/>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5BDE86D2-95EB-CA82-94EB-C3DF1D14BEB8}"/>
              </a:ext>
            </a:extLst>
          </p:cNvPr>
          <p:cNvCxnSpPr>
            <a:cxnSpLocks/>
          </p:cNvCxnSpPr>
          <p:nvPr/>
        </p:nvCxnSpPr>
        <p:spPr>
          <a:xfrm flipH="1">
            <a:off x="3629004" y="5083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E14E8D4E-022C-E807-4DA4-839B33D5BE0D}"/>
              </a:ext>
            </a:extLst>
          </p:cNvPr>
          <p:cNvCxnSpPr>
            <a:cxnSpLocks/>
          </p:cNvCxnSpPr>
          <p:nvPr/>
        </p:nvCxnSpPr>
        <p:spPr>
          <a:xfrm flipH="1">
            <a:off x="1865519" y="5464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7B1209F5-0163-FA66-5154-18D98A439EE6}"/>
              </a:ext>
            </a:extLst>
          </p:cNvPr>
          <p:cNvCxnSpPr>
            <a:cxnSpLocks/>
          </p:cNvCxnSpPr>
          <p:nvPr/>
        </p:nvCxnSpPr>
        <p:spPr>
          <a:xfrm flipH="1">
            <a:off x="3443947" y="5486401"/>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3211F21-E73C-4322-B8B5-6B474D2A3E7A}"/>
              </a:ext>
            </a:extLst>
          </p:cNvPr>
          <p:cNvCxnSpPr>
            <a:cxnSpLocks/>
          </p:cNvCxnSpPr>
          <p:nvPr/>
        </p:nvCxnSpPr>
        <p:spPr>
          <a:xfrm flipH="1">
            <a:off x="3345976" y="5910944"/>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46">
            <a:extLst>
              <a:ext uri="{FF2B5EF4-FFF2-40B4-BE49-F238E27FC236}">
                <a16:creationId xmlns:a16="http://schemas.microsoft.com/office/drawing/2014/main" id="{4AAF0A11-AFA2-D148-2554-52B43F630AB7}"/>
              </a:ext>
            </a:extLst>
          </p:cNvPr>
          <p:cNvCxnSpPr>
            <a:cxnSpLocks/>
          </p:cNvCxnSpPr>
          <p:nvPr/>
        </p:nvCxnSpPr>
        <p:spPr>
          <a:xfrm flipH="1">
            <a:off x="3454833" y="5900058"/>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381480" imgH="1495440"/>
        </mc:Choice>
        <mc:Fallback>
          <p:control name="TextBox1" r:id="rId1" imgW="3381480" imgH="1495440">
            <p:pic>
              <p:nvPicPr>
                <p:cNvPr id="4" name="TextBox1">
                  <a:extLst>
                    <a:ext uri="{FF2B5EF4-FFF2-40B4-BE49-F238E27FC236}">
                      <a16:creationId xmlns:a16="http://schemas.microsoft.com/office/drawing/2014/main" id="{9A4A23B1-2D94-9E12-F77C-3285110AD470}"/>
                    </a:ext>
                  </a:extLst>
                </p:cNvPr>
                <p:cNvPicPr>
                  <a:picLocks/>
                </p:cNvPicPr>
                <p:nvPr/>
              </p:nvPicPr>
              <p:blipFill>
                <a:blip r:embed="rId7"/>
                <a:stretch>
                  <a:fillRect/>
                </a:stretch>
              </p:blipFill>
              <p:spPr>
                <a:xfrm>
                  <a:off x="8279462" y="483187"/>
                  <a:ext cx="3377598" cy="1499951"/>
                </a:xfrm>
                <a:prstGeom prst="rect">
                  <a:avLst/>
                </a:prstGeom>
              </p:spPr>
            </p:pic>
          </p:control>
        </mc:Fallback>
      </mc:AlternateContent>
    </p:controls>
    <p:extLst>
      <p:ext uri="{BB962C8B-B14F-4D97-AF65-F5344CB8AC3E}">
        <p14:creationId xmlns:p14="http://schemas.microsoft.com/office/powerpoint/2010/main" val="34718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1483</Words>
  <Application>Microsoft Office PowerPoint</Application>
  <PresentationFormat>Widescreen</PresentationFormat>
  <Paragraphs>209</Paragraphs>
  <Slides>32</Slides>
  <Notes>20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等线</vt:lpstr>
      <vt:lpstr>#9Slide03 Arima Madurai Black</vt:lpstr>
      <vt:lpstr>#9Slide07 HoneyCream</vt:lpstr>
      <vt:lpstr>Arial</vt:lpstr>
      <vt:lpstr>Calibri</vt:lpstr>
      <vt:lpstr>Calibri Light</vt:lpstr>
      <vt:lpstr>Cambria</vt:lpstr>
      <vt:lpstr>Coiny</vt:lpstr>
      <vt:lpstr>Jua</vt:lpstr>
      <vt:lpstr>SVN-Newton</vt:lpstr>
      <vt:lpstr>SVN-Ready</vt:lpstr>
      <vt:lpstr>Times New Roman</vt:lpstr>
      <vt:lpstr>Wingdings</vt:lpstr>
      <vt:lpstr>汉仪粗宋简</vt:lpstr>
      <vt:lpstr>1_Office 主题​​</vt:lpstr>
      <vt:lpstr>2_Office 主题​​</vt:lpstr>
      <vt:lpstr>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55</cp:revision>
  <dcterms:created xsi:type="dcterms:W3CDTF">2023-08-08T08:44:34Z</dcterms:created>
  <dcterms:modified xsi:type="dcterms:W3CDTF">2024-11-01T14:31:33Z</dcterms:modified>
</cp:coreProperties>
</file>