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92" r:id="rId11"/>
    <p:sldId id="293" r:id="rId12"/>
    <p:sldId id="294" r:id="rId13"/>
    <p:sldId id="295" r:id="rId14"/>
    <p:sldId id="303" r:id="rId15"/>
    <p:sldId id="304" r:id="rId16"/>
    <p:sldId id="305" r:id="rId17"/>
    <p:sldId id="307" r:id="rId18"/>
    <p:sldId id="311" r:id="rId19"/>
    <p:sldId id="312" r:id="rId20"/>
    <p:sldId id="306" r:id="rId21"/>
    <p:sldId id="308" r:id="rId22"/>
    <p:sldId id="313" r:id="rId23"/>
    <p:sldId id="310" r:id="rId24"/>
    <p:sldId id="309" r:id="rId25"/>
  </p:sldIdLst>
  <p:sldSz cx="18288000" cy="10287000"/>
  <p:notesSz cx="6858000" cy="9144000"/>
  <p:embeddedFontLst>
    <p:embeddedFont>
      <p:font typeface="#9Slide03 SVN-Oscine Bold" panose="020B0604020202020204" charset="0"/>
      <p:bold r:id="rId26"/>
    </p:embeddedFont>
    <p:embeddedFont>
      <p:font typeface="#9Slide05 SVNPyes Pa Headline" panose="020B0604020202020204" charset="0"/>
      <p:regular r:id="rId27"/>
    </p:embeddedFont>
    <p:embeddedFont>
      <p:font typeface="#9Slide07 SVNHogfish" panose="02000503000000020004" charset="0"/>
      <p:regular r:id="rId28"/>
    </p:embeddedFont>
    <p:embeddedFont>
      <p:font typeface="Coiny" panose="020B0604020202020204" charset="0"/>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5EC2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4622" autoAdjust="0"/>
  </p:normalViewPr>
  <p:slideViewPr>
    <p:cSldViewPr>
      <p:cViewPr>
        <p:scale>
          <a:sx n="47" d="100"/>
          <a:sy n="47" d="100"/>
        </p:scale>
        <p:origin x="500" y="-1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A64907C7-C6DB-ED80-A595-AD60465E399E}"/>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11.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12.png"/><Relationship Id="rId7" Type="http://schemas.openxmlformats.org/officeDocument/2006/relationships/image" Target="../media/image25.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 Id="rId9" Type="http://schemas.openxmlformats.org/officeDocument/2006/relationships/image" Target="../media/image27.png"/></Relationships>
</file>

<file path=ppt/slides/_rels/slide17.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12.png"/><Relationship Id="rId7" Type="http://schemas.openxmlformats.org/officeDocument/2006/relationships/image" Target="../media/image25.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29.svg"/><Relationship Id="rId5" Type="http://schemas.openxmlformats.org/officeDocument/2006/relationships/image" Target="../media/image14.png"/><Relationship Id="rId10" Type="http://schemas.openxmlformats.org/officeDocument/2006/relationships/image" Target="../media/image28.png"/><Relationship Id="rId4" Type="http://schemas.openxmlformats.org/officeDocument/2006/relationships/image" Target="../media/image13.svg"/><Relationship Id="rId9" Type="http://schemas.openxmlformats.org/officeDocument/2006/relationships/image" Target="../media/image27.png"/></Relationships>
</file>

<file path=ppt/slides/_rels/slide18.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12.png"/><Relationship Id="rId7" Type="http://schemas.openxmlformats.org/officeDocument/2006/relationships/image" Target="../media/image25.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 Id="rId9" Type="http://schemas.openxmlformats.org/officeDocument/2006/relationships/image" Target="../media/image27.png"/></Relationships>
</file>

<file path=ppt/slides/_rels/slide19.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12.png"/><Relationship Id="rId7" Type="http://schemas.openxmlformats.org/officeDocument/2006/relationships/image" Target="../media/image25.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 Id="rId9"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12.png"/><Relationship Id="rId7" Type="http://schemas.openxmlformats.org/officeDocument/2006/relationships/image" Target="../media/image25.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 Id="rId9" Type="http://schemas.openxmlformats.org/officeDocument/2006/relationships/image" Target="../media/image27.png"/></Relationships>
</file>

<file path=ppt/slides/_rels/slide2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12.png"/><Relationship Id="rId7" Type="http://schemas.openxmlformats.org/officeDocument/2006/relationships/image" Target="../media/image25.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 Id="rId9"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kids wearing different professions&#10;&#10;Description automatically generated">
            <a:extLst>
              <a:ext uri="{FF2B5EF4-FFF2-40B4-BE49-F238E27FC236}">
                <a16:creationId xmlns:a16="http://schemas.microsoft.com/office/drawing/2014/main" id="{2A108D85-DA54-9C03-753F-3615968C265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6990"/>
          <a:stretch/>
        </p:blipFill>
        <p:spPr>
          <a:xfrm>
            <a:off x="-87023" y="1923"/>
            <a:ext cx="18287980" cy="10285077"/>
          </a:xfrm>
          <a:prstGeom prst="rect">
            <a:avLst/>
          </a:prstGeom>
        </p:spPr>
      </p:pic>
      <p:sp>
        <p:nvSpPr>
          <p:cNvPr id="4" name="Rectangle: Rounded Corners 3">
            <a:extLst>
              <a:ext uri="{FF2B5EF4-FFF2-40B4-BE49-F238E27FC236}">
                <a16:creationId xmlns:a16="http://schemas.microsoft.com/office/drawing/2014/main" id="{54F1D137-BD1C-D374-6C72-D223D16770D5}"/>
              </a:ext>
            </a:extLst>
          </p:cNvPr>
          <p:cNvSpPr/>
          <p:nvPr/>
        </p:nvSpPr>
        <p:spPr>
          <a:xfrm>
            <a:off x="2057400" y="342900"/>
            <a:ext cx="14630400" cy="3733800"/>
          </a:xfrm>
          <a:custGeom>
            <a:avLst/>
            <a:gdLst>
              <a:gd name="connsiteX0" fmla="*/ 0 w 14630400"/>
              <a:gd name="connsiteY0" fmla="*/ 622312 h 3733800"/>
              <a:gd name="connsiteX1" fmla="*/ 622312 w 14630400"/>
              <a:gd name="connsiteY1" fmla="*/ 0 h 3733800"/>
              <a:gd name="connsiteX2" fmla="*/ 14008088 w 14630400"/>
              <a:gd name="connsiteY2" fmla="*/ 0 h 3733800"/>
              <a:gd name="connsiteX3" fmla="*/ 14630400 w 14630400"/>
              <a:gd name="connsiteY3" fmla="*/ 622312 h 3733800"/>
              <a:gd name="connsiteX4" fmla="*/ 14630400 w 14630400"/>
              <a:gd name="connsiteY4" fmla="*/ 3111488 h 3733800"/>
              <a:gd name="connsiteX5" fmla="*/ 14008088 w 14630400"/>
              <a:gd name="connsiteY5" fmla="*/ 3733800 h 3733800"/>
              <a:gd name="connsiteX6" fmla="*/ 622312 w 14630400"/>
              <a:gd name="connsiteY6" fmla="*/ 3733800 h 3733800"/>
              <a:gd name="connsiteX7" fmla="*/ 0 w 14630400"/>
              <a:gd name="connsiteY7" fmla="*/ 3111488 h 3733800"/>
              <a:gd name="connsiteX8" fmla="*/ 0 w 14630400"/>
              <a:gd name="connsiteY8" fmla="*/ 622312 h 373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30400" h="3733800" fill="none" extrusionOk="0">
                <a:moveTo>
                  <a:pt x="0" y="622312"/>
                </a:moveTo>
                <a:cubicBezTo>
                  <a:pt x="-5623" y="272464"/>
                  <a:pt x="249270" y="-36159"/>
                  <a:pt x="622312" y="0"/>
                </a:cubicBezTo>
                <a:cubicBezTo>
                  <a:pt x="6374712" y="57629"/>
                  <a:pt x="8552848" y="41707"/>
                  <a:pt x="14008088" y="0"/>
                </a:cubicBezTo>
                <a:cubicBezTo>
                  <a:pt x="14343034" y="50908"/>
                  <a:pt x="14582936" y="291898"/>
                  <a:pt x="14630400" y="622312"/>
                </a:cubicBezTo>
                <a:cubicBezTo>
                  <a:pt x="14599815" y="1188916"/>
                  <a:pt x="14759672" y="2299827"/>
                  <a:pt x="14630400" y="3111488"/>
                </a:cubicBezTo>
                <a:cubicBezTo>
                  <a:pt x="14666781" y="3441693"/>
                  <a:pt x="14362696" y="3707276"/>
                  <a:pt x="14008088" y="3733800"/>
                </a:cubicBezTo>
                <a:cubicBezTo>
                  <a:pt x="9695443" y="3668083"/>
                  <a:pt x="3778598" y="3683811"/>
                  <a:pt x="622312" y="3733800"/>
                </a:cubicBezTo>
                <a:cubicBezTo>
                  <a:pt x="232180" y="3781060"/>
                  <a:pt x="-8365" y="3391451"/>
                  <a:pt x="0" y="3111488"/>
                </a:cubicBezTo>
                <a:cubicBezTo>
                  <a:pt x="-97361" y="2053305"/>
                  <a:pt x="-39596" y="1801328"/>
                  <a:pt x="0" y="622312"/>
                </a:cubicBezTo>
                <a:close/>
              </a:path>
              <a:path w="14630400" h="3733800" stroke="0" extrusionOk="0">
                <a:moveTo>
                  <a:pt x="0" y="622312"/>
                </a:moveTo>
                <a:cubicBezTo>
                  <a:pt x="-59496" y="285097"/>
                  <a:pt x="306306" y="-16046"/>
                  <a:pt x="622312" y="0"/>
                </a:cubicBezTo>
                <a:cubicBezTo>
                  <a:pt x="3549958" y="6100"/>
                  <a:pt x="11153081" y="-152177"/>
                  <a:pt x="14008088" y="0"/>
                </a:cubicBezTo>
                <a:cubicBezTo>
                  <a:pt x="14317957" y="54390"/>
                  <a:pt x="14646079" y="212889"/>
                  <a:pt x="14630400" y="622312"/>
                </a:cubicBezTo>
                <a:cubicBezTo>
                  <a:pt x="14593600" y="1214752"/>
                  <a:pt x="14768661" y="2756668"/>
                  <a:pt x="14630400" y="3111488"/>
                </a:cubicBezTo>
                <a:cubicBezTo>
                  <a:pt x="14688341" y="3438672"/>
                  <a:pt x="14343483" y="3722407"/>
                  <a:pt x="14008088" y="3733800"/>
                </a:cubicBezTo>
                <a:cubicBezTo>
                  <a:pt x="8079013" y="3713136"/>
                  <a:pt x="4660049" y="3883962"/>
                  <a:pt x="622312" y="3733800"/>
                </a:cubicBezTo>
                <a:cubicBezTo>
                  <a:pt x="266507" y="3733878"/>
                  <a:pt x="44065" y="3466997"/>
                  <a:pt x="0" y="3111488"/>
                </a:cubicBezTo>
                <a:cubicBezTo>
                  <a:pt x="131468" y="2548327"/>
                  <a:pt x="-57960" y="1545245"/>
                  <a:pt x="0" y="622312"/>
                </a:cubicBezTo>
                <a:close/>
              </a:path>
            </a:pathLst>
          </a:custGeom>
          <a:solidFill>
            <a:schemeClr val="bg1"/>
          </a:solidFill>
          <a:ln>
            <a:solidFill>
              <a:schemeClr val="tx1"/>
            </a:solidFill>
            <a:prstDash val="solid"/>
            <a:extLst>
              <a:ext uri="{C807C97D-BFC1-408E-A445-0C87EB9F89A2}">
                <ask:lineSketchStyleProps xmlns:ask="http://schemas.microsoft.com/office/drawing/2018/sketchyshapes" sd="972327389">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34B7157-B0BD-04F4-EC00-EAF68B9D1D7E}"/>
              </a:ext>
            </a:extLst>
          </p:cNvPr>
          <p:cNvSpPr txBox="1"/>
          <p:nvPr/>
        </p:nvSpPr>
        <p:spPr>
          <a:xfrm>
            <a:off x="7848600" y="14037"/>
            <a:ext cx="3422732" cy="1200329"/>
          </a:xfrm>
          <a:prstGeom prst="rect">
            <a:avLst/>
          </a:prstGeom>
          <a:noFill/>
        </p:spPr>
        <p:txBody>
          <a:bodyPr wrap="none" rtlCol="0">
            <a:spAutoFit/>
          </a:bodyPr>
          <a:lstStyle/>
          <a:p>
            <a:r>
              <a:rPr lang="en-US" sz="7200" dirty="0" err="1">
                <a:solidFill>
                  <a:schemeClr val="accent2"/>
                </a:solidFill>
                <a:latin typeface="#9Slide03 SVN-Oscine Bold" panose="020B0806040202020204" pitchFamily="34" charset="0"/>
              </a:rPr>
              <a:t>Đạo</a:t>
            </a:r>
            <a:r>
              <a:rPr lang="en-US" sz="7200" dirty="0">
                <a:solidFill>
                  <a:schemeClr val="accent2"/>
                </a:solidFill>
                <a:latin typeface="#9Slide03 SVN-Oscine Bold" panose="020B0806040202020204" pitchFamily="34" charset="0"/>
              </a:rPr>
              <a:t> </a:t>
            </a:r>
            <a:r>
              <a:rPr lang="en-US" sz="7200" dirty="0" err="1">
                <a:solidFill>
                  <a:schemeClr val="accent2"/>
                </a:solidFill>
                <a:latin typeface="#9Slide03 SVN-Oscine Bold" panose="020B0806040202020204" pitchFamily="34" charset="0"/>
              </a:rPr>
              <a:t>đức</a:t>
            </a:r>
            <a:endParaRPr lang="en-US" sz="7200" dirty="0">
              <a:solidFill>
                <a:schemeClr val="accent2"/>
              </a:solidFill>
              <a:latin typeface="#9Slide03 SVN-Oscine Bold" panose="020B0806040202020204" pitchFamily="34" charset="0"/>
            </a:endParaRPr>
          </a:p>
        </p:txBody>
      </p:sp>
      <p:sp>
        <p:nvSpPr>
          <p:cNvPr id="6" name="TextBox 5">
            <a:extLst>
              <a:ext uri="{FF2B5EF4-FFF2-40B4-BE49-F238E27FC236}">
                <a16:creationId xmlns:a16="http://schemas.microsoft.com/office/drawing/2014/main" id="{8C5B14C2-8067-59C0-13ED-EF1291AE0AC6}"/>
              </a:ext>
            </a:extLst>
          </p:cNvPr>
          <p:cNvSpPr txBox="1"/>
          <p:nvPr/>
        </p:nvSpPr>
        <p:spPr>
          <a:xfrm>
            <a:off x="7865616" y="950691"/>
            <a:ext cx="2901756" cy="1015663"/>
          </a:xfrm>
          <a:prstGeom prst="rect">
            <a:avLst/>
          </a:prstGeom>
          <a:noFill/>
        </p:spPr>
        <p:txBody>
          <a:bodyPr wrap="none" rtlCol="0">
            <a:spAutoFit/>
          </a:bodyPr>
          <a:lstStyle/>
          <a:p>
            <a:r>
              <a:rPr lang="en-US" sz="6000" dirty="0" err="1">
                <a:solidFill>
                  <a:schemeClr val="tx2">
                    <a:lumMod val="75000"/>
                  </a:schemeClr>
                </a:solidFill>
                <a:latin typeface="#9Slide05 SVNPyes Pa Headline" panose="00000500000000000000" pitchFamily="2" charset="0"/>
              </a:rPr>
              <a:t>Bài</a:t>
            </a:r>
            <a:r>
              <a:rPr lang="en-US" sz="6000" dirty="0">
                <a:solidFill>
                  <a:schemeClr val="tx2">
                    <a:lumMod val="75000"/>
                  </a:schemeClr>
                </a:solidFill>
                <a:latin typeface="#9Slide05 SVNPyes Pa Headline" panose="00000500000000000000" pitchFamily="2" charset="0"/>
              </a:rPr>
              <a:t> 1 – </a:t>
            </a:r>
            <a:r>
              <a:rPr lang="en-US" sz="6000" dirty="0" err="1">
                <a:solidFill>
                  <a:schemeClr val="tx2">
                    <a:lumMod val="75000"/>
                  </a:schemeClr>
                </a:solidFill>
                <a:latin typeface="#9Slide05 SVNPyes Pa Headline" panose="00000500000000000000" pitchFamily="2" charset="0"/>
              </a:rPr>
              <a:t>Tiết</a:t>
            </a:r>
            <a:r>
              <a:rPr lang="en-US" sz="6000" dirty="0">
                <a:solidFill>
                  <a:schemeClr val="tx2">
                    <a:lumMod val="75000"/>
                  </a:schemeClr>
                </a:solidFill>
                <a:latin typeface="#9Slide05 SVNPyes Pa Headline" panose="00000500000000000000" pitchFamily="2" charset="0"/>
              </a:rPr>
              <a:t> 1</a:t>
            </a:r>
          </a:p>
        </p:txBody>
      </p:sp>
      <p:sp>
        <p:nvSpPr>
          <p:cNvPr id="7" name="TextBox 6">
            <a:extLst>
              <a:ext uri="{FF2B5EF4-FFF2-40B4-BE49-F238E27FC236}">
                <a16:creationId xmlns:a16="http://schemas.microsoft.com/office/drawing/2014/main" id="{99D15CA4-5E5F-DC81-DCAB-511F4292FD57}"/>
              </a:ext>
            </a:extLst>
          </p:cNvPr>
          <p:cNvSpPr txBox="1"/>
          <p:nvPr/>
        </p:nvSpPr>
        <p:spPr>
          <a:xfrm>
            <a:off x="4383092" y="1822157"/>
            <a:ext cx="9979014" cy="1323439"/>
          </a:xfrm>
          <a:prstGeom prst="rect">
            <a:avLst/>
          </a:prstGeom>
          <a:noFill/>
        </p:spPr>
        <p:txBody>
          <a:bodyPr wrap="none" rtlCol="0">
            <a:spAutoFit/>
          </a:bodyPr>
          <a:lstStyle/>
          <a:p>
            <a:r>
              <a:rPr lang="en-US" sz="8000" dirty="0">
                <a:solidFill>
                  <a:srgbClr val="0070C0"/>
                </a:solidFill>
                <a:latin typeface="#9Slide07 SVNHogfish" panose="02000503000000020004" pitchFamily="2" charset="0"/>
              </a:rPr>
              <a:t>EM BIẾT ƠN NGƯỜI LAO ĐỘNG</a:t>
            </a:r>
          </a:p>
        </p:txBody>
      </p:sp>
    </p:spTree>
    <p:extLst>
      <p:ext uri="{BB962C8B-B14F-4D97-AF65-F5344CB8AC3E}">
        <p14:creationId xmlns:p14="http://schemas.microsoft.com/office/powerpoint/2010/main" val="19328302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890" t="-1204" b="-68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7436843">
            <a:off x="8242513" y="2976674"/>
            <a:ext cx="12689197" cy="9120360"/>
          </a:xfrm>
          <a:custGeom>
            <a:avLst/>
            <a:gdLst/>
            <a:ahLst/>
            <a:cxnLst/>
            <a:rect l="l" t="t" r="r" b="b"/>
            <a:pathLst>
              <a:path w="12689197" h="9120360">
                <a:moveTo>
                  <a:pt x="0" y="0"/>
                </a:moveTo>
                <a:lnTo>
                  <a:pt x="12689198" y="0"/>
                </a:lnTo>
                <a:lnTo>
                  <a:pt x="12689198" y="9120361"/>
                </a:lnTo>
                <a:lnTo>
                  <a:pt x="0" y="91203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7436843">
            <a:off x="8418377" y="3249534"/>
            <a:ext cx="12689197" cy="9120360"/>
          </a:xfrm>
          <a:custGeom>
            <a:avLst/>
            <a:gdLst/>
            <a:ahLst/>
            <a:cxnLst/>
            <a:rect l="l" t="t" r="r" b="b"/>
            <a:pathLst>
              <a:path w="12689197" h="9120360">
                <a:moveTo>
                  <a:pt x="0" y="0"/>
                </a:moveTo>
                <a:lnTo>
                  <a:pt x="12689198" y="0"/>
                </a:lnTo>
                <a:lnTo>
                  <a:pt x="12689198" y="9120360"/>
                </a:lnTo>
                <a:lnTo>
                  <a:pt x="0" y="91203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Rectangle: Rounded Corners 13">
            <a:extLst>
              <a:ext uri="{FF2B5EF4-FFF2-40B4-BE49-F238E27FC236}">
                <a16:creationId xmlns:a16="http://schemas.microsoft.com/office/drawing/2014/main" id="{390BF882-B32D-5EC1-1140-65D7376FA684}"/>
              </a:ext>
            </a:extLst>
          </p:cNvPr>
          <p:cNvSpPr/>
          <p:nvPr/>
        </p:nvSpPr>
        <p:spPr>
          <a:xfrm>
            <a:off x="838200" y="342900"/>
            <a:ext cx="16916400" cy="96774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9">
            <a:extLst>
              <a:ext uri="{FF2B5EF4-FFF2-40B4-BE49-F238E27FC236}">
                <a16:creationId xmlns:a16="http://schemas.microsoft.com/office/drawing/2014/main" id="{6CEF98AF-2B33-13D9-198D-D83D35C0EED4}"/>
              </a:ext>
            </a:extLst>
          </p:cNvPr>
          <p:cNvSpPr/>
          <p:nvPr/>
        </p:nvSpPr>
        <p:spPr>
          <a:xfrm>
            <a:off x="1517655" y="355937"/>
            <a:ext cx="1036992" cy="1295400"/>
          </a:xfrm>
          <a:custGeom>
            <a:avLst/>
            <a:gdLst/>
            <a:ahLst/>
            <a:cxnLst/>
            <a:rect l="l" t="t" r="r" b="b"/>
            <a:pathLst>
              <a:path w="1591056" h="2057400">
                <a:moveTo>
                  <a:pt x="0" y="0"/>
                </a:moveTo>
                <a:lnTo>
                  <a:pt x="1591056" y="0"/>
                </a:lnTo>
                <a:lnTo>
                  <a:pt x="1591056" y="2057400"/>
                </a:lnTo>
                <a:lnTo>
                  <a:pt x="0" y="20574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7" name="TextBox 16">
            <a:extLst>
              <a:ext uri="{FF2B5EF4-FFF2-40B4-BE49-F238E27FC236}">
                <a16:creationId xmlns:a16="http://schemas.microsoft.com/office/drawing/2014/main" id="{7DD25562-FE35-018E-EC0C-E2D6CE3837B5}"/>
              </a:ext>
            </a:extLst>
          </p:cNvPr>
          <p:cNvSpPr txBox="1"/>
          <p:nvPr/>
        </p:nvSpPr>
        <p:spPr>
          <a:xfrm>
            <a:off x="2991683" y="156623"/>
            <a:ext cx="11050290" cy="1015663"/>
          </a:xfrm>
          <a:prstGeom prst="rect">
            <a:avLst/>
          </a:prstGeom>
          <a:noFill/>
        </p:spPr>
        <p:txBody>
          <a:bodyPr wrap="square">
            <a:spAutoFit/>
          </a:bodyPr>
          <a:lstStyle/>
          <a:p>
            <a:r>
              <a:rPr lang="en-US" sz="6000" b="1" i="0">
                <a:solidFill>
                  <a:srgbClr val="FF0000"/>
                </a:solidFill>
                <a:effectLst/>
                <a:latin typeface="+mj-lt"/>
              </a:rPr>
              <a:t>Đọc câu chuyện và trả lời câu hỏi</a:t>
            </a:r>
            <a:endParaRPr lang="en-US" sz="6000" b="1">
              <a:solidFill>
                <a:srgbClr val="FF0000"/>
              </a:solidFill>
              <a:latin typeface="+mj-lt"/>
            </a:endParaRPr>
          </a:p>
        </p:txBody>
      </p:sp>
      <p:sp>
        <p:nvSpPr>
          <p:cNvPr id="19" name="TextBox 18">
            <a:extLst>
              <a:ext uri="{FF2B5EF4-FFF2-40B4-BE49-F238E27FC236}">
                <a16:creationId xmlns:a16="http://schemas.microsoft.com/office/drawing/2014/main" id="{F1017081-F76A-5A85-5799-9919B038E937}"/>
              </a:ext>
            </a:extLst>
          </p:cNvPr>
          <p:cNvSpPr txBox="1"/>
          <p:nvPr/>
        </p:nvSpPr>
        <p:spPr>
          <a:xfrm>
            <a:off x="1143000" y="1666522"/>
            <a:ext cx="15773400" cy="8463855"/>
          </a:xfrm>
          <a:prstGeom prst="rect">
            <a:avLst/>
          </a:prstGeom>
          <a:noFill/>
        </p:spPr>
        <p:txBody>
          <a:bodyPr wrap="square">
            <a:spAutoFit/>
          </a:bodyPr>
          <a:lstStyle/>
          <a:p>
            <a:r>
              <a:rPr lang="vi-VN" sz="3200">
                <a:latin typeface="Calibri" panose="020F0502020204030204" pitchFamily="34" charset="0"/>
                <a:ea typeface="Calibri" panose="020F0502020204030204" pitchFamily="34" charset="0"/>
                <a:cs typeface="Calibri" panose="020F0502020204030204" pitchFamily="34" charset="0"/>
              </a:rPr>
              <a:t>Năm nay, lớp 4A có cô giáo mới. Buổi đầu tiên làm quen với lớp, cô giáo yêu cầu:</a:t>
            </a:r>
          </a:p>
          <a:p>
            <a:r>
              <a:rPr lang="vi-VN" sz="3200">
                <a:latin typeface="Calibri" panose="020F0502020204030204" pitchFamily="34" charset="0"/>
                <a:ea typeface="Calibri" panose="020F0502020204030204" pitchFamily="34" charset="0"/>
                <a:cs typeface="Calibri" panose="020F0502020204030204" pitchFamily="34" charset="0"/>
              </a:rPr>
              <a:t>– Các em hãy giới thiệu đôi nét về bản thân và gia đình mình.</a:t>
            </a:r>
          </a:p>
          <a:p>
            <a:r>
              <a:rPr lang="vi-VN" sz="3200">
                <a:latin typeface="Calibri" panose="020F0502020204030204" pitchFamily="34" charset="0"/>
                <a:ea typeface="Calibri" panose="020F0502020204030204" pitchFamily="34" charset="0"/>
                <a:cs typeface="Calibri" panose="020F0502020204030204" pitchFamily="34" charset="0"/>
              </a:rPr>
              <a:t>Cả lớp sôi động hẳn lên, bạn nào cũng hào hứng:</a:t>
            </a:r>
          </a:p>
          <a:p>
            <a:r>
              <a:rPr lang="vi-VN" sz="3200">
                <a:latin typeface="Calibri" panose="020F0502020204030204" pitchFamily="34" charset="0"/>
                <a:ea typeface="Calibri" panose="020F0502020204030204" pitchFamily="34" charset="0"/>
                <a:cs typeface="Calibri" panose="020F0502020204030204" pitchFamily="34" charset="0"/>
              </a:rPr>
              <a:t>– Thưa cô, em tên là Hồng. Bố mẹ em là công nhân nhà máy điện ạ!</a:t>
            </a:r>
          </a:p>
          <a:p>
            <a:r>
              <a:rPr lang="vi-VN" sz="3200">
                <a:latin typeface="Calibri" panose="020F0502020204030204" pitchFamily="34" charset="0"/>
                <a:ea typeface="Calibri" panose="020F0502020204030204" pitchFamily="34" charset="0"/>
                <a:cs typeface="Calibri" panose="020F0502020204030204" pitchFamily="34" charset="0"/>
              </a:rPr>
              <a:t>– Thưa cô, em tên là Sơn. Bố em là bộ đội biên phòng, mẹ em là giáo viên ạ!</a:t>
            </a:r>
          </a:p>
          <a:p>
            <a:r>
              <a:rPr lang="vi-VN" sz="3200">
                <a:latin typeface="Calibri" panose="020F0502020204030204" pitchFamily="34" charset="0"/>
                <a:ea typeface="Calibri" panose="020F0502020204030204" pitchFamily="34" charset="0"/>
                <a:cs typeface="Calibri" panose="020F0502020204030204" pitchFamily="34" charset="0"/>
              </a:rPr>
              <a:t>– Thưa cô, em tên là Trang. Bố em là phóng viên, mẹ em là bác sĩ ạ!</a:t>
            </a:r>
          </a:p>
          <a:p>
            <a:r>
              <a:rPr lang="vi-VN" sz="3200">
                <a:latin typeface="Calibri" panose="020F0502020204030204" pitchFamily="34" charset="0"/>
                <a:ea typeface="Calibri" panose="020F0502020204030204" pitchFamily="34" charset="0"/>
                <a:cs typeface="Calibri" panose="020F0502020204030204" pitchFamily="34" charset="0"/>
              </a:rPr>
              <a:t> Đến lượt Hà, cũng như các bạn, em kể rất tự hào:</a:t>
            </a:r>
          </a:p>
          <a:p>
            <a:r>
              <a:rPr lang="vi-VN" sz="3200">
                <a:latin typeface="Calibri" panose="020F0502020204030204" pitchFamily="34" charset="0"/>
                <a:ea typeface="Calibri" panose="020F0502020204030204" pitchFamily="34" charset="0"/>
                <a:cs typeface="Calibri" panose="020F0502020204030204" pitchFamily="34" charset="0"/>
              </a:rPr>
              <a:t>– Thưa cô, em là Hà. Bố mẹ em đều là lao công ạ!</a:t>
            </a:r>
          </a:p>
          <a:p>
            <a:r>
              <a:rPr lang="vi-VN" sz="3200">
                <a:latin typeface="Calibri" panose="020F0502020204030204" pitchFamily="34" charset="0"/>
                <a:ea typeface="Calibri" panose="020F0502020204030204" pitchFamily="34" charset="0"/>
                <a:cs typeface="Calibri" panose="020F0502020204030204" pitchFamily="34" charset="0"/>
              </a:rPr>
              <a:t>Trong lớp bỗng rộ lên những tiếng cười. Hà ngơ ngác nhìn quanh, rồi như hiểu ra, mặt em đỏ bừng, rơm rớm nước mắt. Cô giáo bước đến bên Hà, âu yếm đặt tay lên vai em:</a:t>
            </a:r>
          </a:p>
          <a:p>
            <a:r>
              <a:rPr lang="vi-VN" sz="3200">
                <a:latin typeface="Calibri" panose="020F0502020204030204" pitchFamily="34" charset="0"/>
                <a:ea typeface="Calibri" panose="020F0502020204030204" pitchFamily="34" charset="0"/>
                <a:cs typeface="Calibri" panose="020F0502020204030204" pitchFamily="34" charset="0"/>
              </a:rPr>
              <a:t>Cảm ơn bố mẹ em, những người lao động đã giữ cho thành phố của chúng ta luôn sạch đẹp. Không có nghề nào là tầm thường, chỉ có những kẻ lười biếng, vô công rồi nghề mới đáng xấu hổ.</a:t>
            </a:r>
          </a:p>
          <a:p>
            <a:r>
              <a:rPr lang="vi-VN" sz="3200">
                <a:latin typeface="Calibri" panose="020F0502020204030204" pitchFamily="34" charset="0"/>
                <a:ea typeface="Calibri" panose="020F0502020204030204" pitchFamily="34" charset="0"/>
                <a:cs typeface="Calibri" panose="020F0502020204030204" pitchFamily="34" charset="0"/>
              </a:rPr>
              <a:t>Không khí im lặng bao trùm lớp học. Những bạn lúc trước cười to nhất, giờ cúi mặt ngượng ngùng. Một bạn rụt rè đứng dậy:</a:t>
            </a:r>
          </a:p>
          <a:p>
            <a:r>
              <a:rPr lang="vi-VN" sz="3200">
                <a:latin typeface="Calibri" panose="020F0502020204030204" pitchFamily="34" charset="0"/>
                <a:ea typeface="Calibri" panose="020F0502020204030204" pitchFamily="34" charset="0"/>
                <a:cs typeface="Calibri" panose="020F0502020204030204" pitchFamily="34" charset="0"/>
              </a:rPr>
              <a:t>– Thưa cô, chúng em thật có lỗi. Chúng em xin lỗi cô, xin lỗi bạn Hà!</a:t>
            </a:r>
          </a:p>
          <a:p>
            <a:pPr algn="r"/>
            <a:r>
              <a:rPr lang="vi-VN" sz="3200">
                <a:latin typeface="Calibri" panose="020F0502020204030204" pitchFamily="34" charset="0"/>
                <a:ea typeface="Calibri" panose="020F0502020204030204" pitchFamily="34" charset="0"/>
                <a:cs typeface="Calibri" panose="020F0502020204030204" pitchFamily="34" charset="0"/>
              </a:rPr>
              <a:t>(Theo Thuy Dung, Đạo đức lớp 4, NXB Giáo dục Việt Nam, 2014)</a:t>
            </a:r>
            <a:endParaRPr lang="en-US" sz="3200">
              <a:latin typeface="Calibri" panose="020F0502020204030204" pitchFamily="34" charset="0"/>
              <a:ea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0C7768CD-F43D-650E-2776-638C1035443D}"/>
              </a:ext>
            </a:extLst>
          </p:cNvPr>
          <p:cNvSpPr txBox="1"/>
          <p:nvPr/>
        </p:nvSpPr>
        <p:spPr>
          <a:xfrm>
            <a:off x="3296483" y="961658"/>
            <a:ext cx="11050290" cy="837473"/>
          </a:xfrm>
          <a:prstGeom prst="rect">
            <a:avLst/>
          </a:prstGeom>
          <a:noFill/>
        </p:spPr>
        <p:txBody>
          <a:bodyPr wrap="square">
            <a:spAutoFit/>
          </a:bodyPr>
          <a:lstStyle/>
          <a:p>
            <a:pPr marL="0" marR="0" algn="ctr">
              <a:lnSpc>
                <a:spcPct val="150000"/>
              </a:lnSpc>
              <a:spcBef>
                <a:spcPts val="0"/>
              </a:spcBef>
              <a:spcAft>
                <a:spcPts val="800"/>
              </a:spcAft>
            </a:pPr>
            <a:r>
              <a:rPr lang="fr-FR" sz="3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BUỔI HỌC ĐẦU TIÊN</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P spid="19"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890" t="-1204" b="-68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7436843">
            <a:off x="8242513" y="2976674"/>
            <a:ext cx="12689197" cy="9120360"/>
          </a:xfrm>
          <a:custGeom>
            <a:avLst/>
            <a:gdLst/>
            <a:ahLst/>
            <a:cxnLst/>
            <a:rect l="l" t="t" r="r" b="b"/>
            <a:pathLst>
              <a:path w="12689197" h="9120360">
                <a:moveTo>
                  <a:pt x="0" y="0"/>
                </a:moveTo>
                <a:lnTo>
                  <a:pt x="12689198" y="0"/>
                </a:lnTo>
                <a:lnTo>
                  <a:pt x="12689198" y="9120361"/>
                </a:lnTo>
                <a:lnTo>
                  <a:pt x="0" y="91203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7436843">
            <a:off x="8418377" y="3249534"/>
            <a:ext cx="12689197" cy="9120360"/>
          </a:xfrm>
          <a:custGeom>
            <a:avLst/>
            <a:gdLst/>
            <a:ahLst/>
            <a:cxnLst/>
            <a:rect l="l" t="t" r="r" b="b"/>
            <a:pathLst>
              <a:path w="12689197" h="9120360">
                <a:moveTo>
                  <a:pt x="0" y="0"/>
                </a:moveTo>
                <a:lnTo>
                  <a:pt x="12689198" y="0"/>
                </a:lnTo>
                <a:lnTo>
                  <a:pt x="12689198" y="9120360"/>
                </a:lnTo>
                <a:lnTo>
                  <a:pt x="0" y="91203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Rectangle: Rounded Corners 13">
            <a:extLst>
              <a:ext uri="{FF2B5EF4-FFF2-40B4-BE49-F238E27FC236}">
                <a16:creationId xmlns:a16="http://schemas.microsoft.com/office/drawing/2014/main" id="{390BF882-B32D-5EC1-1140-65D7376FA684}"/>
              </a:ext>
            </a:extLst>
          </p:cNvPr>
          <p:cNvSpPr/>
          <p:nvPr/>
        </p:nvSpPr>
        <p:spPr>
          <a:xfrm>
            <a:off x="838200" y="342900"/>
            <a:ext cx="16916400" cy="96774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9">
            <a:extLst>
              <a:ext uri="{FF2B5EF4-FFF2-40B4-BE49-F238E27FC236}">
                <a16:creationId xmlns:a16="http://schemas.microsoft.com/office/drawing/2014/main" id="{6CEF98AF-2B33-13D9-198D-D83D35C0EED4}"/>
              </a:ext>
            </a:extLst>
          </p:cNvPr>
          <p:cNvSpPr/>
          <p:nvPr/>
        </p:nvSpPr>
        <p:spPr>
          <a:xfrm>
            <a:off x="1517655" y="355937"/>
            <a:ext cx="1036992" cy="1295400"/>
          </a:xfrm>
          <a:custGeom>
            <a:avLst/>
            <a:gdLst/>
            <a:ahLst/>
            <a:cxnLst/>
            <a:rect l="l" t="t" r="r" b="b"/>
            <a:pathLst>
              <a:path w="1591056" h="2057400">
                <a:moveTo>
                  <a:pt x="0" y="0"/>
                </a:moveTo>
                <a:lnTo>
                  <a:pt x="1591056" y="0"/>
                </a:lnTo>
                <a:lnTo>
                  <a:pt x="1591056" y="2057400"/>
                </a:lnTo>
                <a:lnTo>
                  <a:pt x="0" y="20574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7" name="TextBox 16">
            <a:extLst>
              <a:ext uri="{FF2B5EF4-FFF2-40B4-BE49-F238E27FC236}">
                <a16:creationId xmlns:a16="http://schemas.microsoft.com/office/drawing/2014/main" id="{7DD25562-FE35-018E-EC0C-E2D6CE3837B5}"/>
              </a:ext>
            </a:extLst>
          </p:cNvPr>
          <p:cNvSpPr txBox="1"/>
          <p:nvPr/>
        </p:nvSpPr>
        <p:spPr>
          <a:xfrm>
            <a:off x="2890547" y="452977"/>
            <a:ext cx="11050290" cy="1015663"/>
          </a:xfrm>
          <a:prstGeom prst="rect">
            <a:avLst/>
          </a:prstGeom>
          <a:noFill/>
        </p:spPr>
        <p:txBody>
          <a:bodyPr wrap="square">
            <a:spAutoFit/>
          </a:bodyPr>
          <a:lstStyle/>
          <a:p>
            <a:r>
              <a:rPr lang="en-US" sz="6000" b="1" i="0">
                <a:solidFill>
                  <a:srgbClr val="FF0000"/>
                </a:solidFill>
                <a:effectLst/>
                <a:latin typeface="+mj-lt"/>
              </a:rPr>
              <a:t>Đọc câu chuyện và trả lời câu hỏi</a:t>
            </a:r>
            <a:endParaRPr lang="en-US" sz="6000" b="1">
              <a:solidFill>
                <a:srgbClr val="FF0000"/>
              </a:solidFill>
              <a:latin typeface="+mj-lt"/>
            </a:endParaRPr>
          </a:p>
        </p:txBody>
      </p:sp>
      <p:grpSp>
        <p:nvGrpSpPr>
          <p:cNvPr id="10" name="Group 9">
            <a:extLst>
              <a:ext uri="{FF2B5EF4-FFF2-40B4-BE49-F238E27FC236}">
                <a16:creationId xmlns:a16="http://schemas.microsoft.com/office/drawing/2014/main" id="{8D6721E3-EF1B-40B8-6604-2F3FDCD84B1C}"/>
              </a:ext>
            </a:extLst>
          </p:cNvPr>
          <p:cNvGrpSpPr/>
          <p:nvPr/>
        </p:nvGrpSpPr>
        <p:grpSpPr>
          <a:xfrm>
            <a:off x="1221463" y="2186995"/>
            <a:ext cx="15328790" cy="2263759"/>
            <a:chOff x="1221463" y="2186995"/>
            <a:chExt cx="15328790" cy="2263759"/>
          </a:xfrm>
        </p:grpSpPr>
        <p:sp>
          <p:nvSpPr>
            <p:cNvPr id="5" name="Rectangle: Rounded Corners 4">
              <a:extLst>
                <a:ext uri="{FF2B5EF4-FFF2-40B4-BE49-F238E27FC236}">
                  <a16:creationId xmlns:a16="http://schemas.microsoft.com/office/drawing/2014/main" id="{8ED30707-7BF0-CE12-8F41-482D1A0051FE}"/>
                </a:ext>
              </a:extLst>
            </p:cNvPr>
            <p:cNvSpPr/>
            <p:nvPr/>
          </p:nvSpPr>
          <p:spPr>
            <a:xfrm>
              <a:off x="1691253" y="2698154"/>
              <a:ext cx="14859000" cy="1752600"/>
            </a:xfrm>
            <a:prstGeom prst="roundRect">
              <a:avLst/>
            </a:prstGeom>
            <a:solidFill>
              <a:schemeClr val="accent3">
                <a:lumMod val="20000"/>
                <a:lumOff val="80000"/>
              </a:schemeClr>
            </a:solid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5400">
                  <a:solidFill>
                    <a:schemeClr val="tx1"/>
                  </a:solidFill>
                </a:rPr>
                <a:t>a. Vì sao một số bạn trong lớp lại cười khi nghe bạn Hà kể về công việc của bố mẹ?</a:t>
              </a:r>
              <a:endParaRPr lang="en-US" sz="5400">
                <a:solidFill>
                  <a:schemeClr val="tx1"/>
                </a:solidFill>
              </a:endParaRPr>
            </a:p>
          </p:txBody>
        </p:sp>
        <p:pic>
          <p:nvPicPr>
            <p:cNvPr id="7" name="Picture 20">
              <a:extLst>
                <a:ext uri="{FF2B5EF4-FFF2-40B4-BE49-F238E27FC236}">
                  <a16:creationId xmlns:a16="http://schemas.microsoft.com/office/drawing/2014/main" id="{4BA0198E-A8C1-9D2B-FD33-0F3F50D3ECE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221463" y="2186995"/>
              <a:ext cx="1032568" cy="1543241"/>
            </a:xfrm>
            <a:prstGeom prst="rect">
              <a:avLst/>
            </a:prstGeom>
          </p:spPr>
        </p:pic>
      </p:grpSp>
      <p:grpSp>
        <p:nvGrpSpPr>
          <p:cNvPr id="9" name="Group 8">
            <a:extLst>
              <a:ext uri="{FF2B5EF4-FFF2-40B4-BE49-F238E27FC236}">
                <a16:creationId xmlns:a16="http://schemas.microsoft.com/office/drawing/2014/main" id="{E4BD41CA-DA1D-2F59-77B3-931D563F768B}"/>
              </a:ext>
            </a:extLst>
          </p:cNvPr>
          <p:cNvGrpSpPr/>
          <p:nvPr/>
        </p:nvGrpSpPr>
        <p:grpSpPr>
          <a:xfrm>
            <a:off x="1234378" y="5099877"/>
            <a:ext cx="15339122" cy="2436977"/>
            <a:chOff x="1234378" y="5099877"/>
            <a:chExt cx="15339122" cy="2436977"/>
          </a:xfrm>
        </p:grpSpPr>
        <p:sp>
          <p:nvSpPr>
            <p:cNvPr id="6" name="Rectangle: Rounded Corners 5">
              <a:extLst>
                <a:ext uri="{FF2B5EF4-FFF2-40B4-BE49-F238E27FC236}">
                  <a16:creationId xmlns:a16="http://schemas.microsoft.com/office/drawing/2014/main" id="{8E49BB08-8EED-4D64-3016-DE2371253874}"/>
                </a:ext>
              </a:extLst>
            </p:cNvPr>
            <p:cNvSpPr/>
            <p:nvPr/>
          </p:nvSpPr>
          <p:spPr>
            <a:xfrm>
              <a:off x="1714500" y="5784254"/>
              <a:ext cx="14859000" cy="1752600"/>
            </a:xfrm>
            <a:prstGeom prst="roundRect">
              <a:avLst/>
            </a:prstGeom>
            <a:solidFill>
              <a:schemeClr val="accent3">
                <a:lumMod val="20000"/>
                <a:lumOff val="80000"/>
              </a:schemeClr>
            </a:solid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5400">
                  <a:solidFill>
                    <a:schemeClr val="tx1"/>
                  </a:solidFill>
                </a:rPr>
                <a:t>b. Chúng ta nên có thái độ như thế nào với người lao động?</a:t>
              </a:r>
              <a:endParaRPr lang="en-US" sz="5400">
                <a:solidFill>
                  <a:schemeClr val="tx1"/>
                </a:solidFill>
              </a:endParaRPr>
            </a:p>
          </p:txBody>
        </p:sp>
        <p:pic>
          <p:nvPicPr>
            <p:cNvPr id="8" name="Picture 20">
              <a:extLst>
                <a:ext uri="{FF2B5EF4-FFF2-40B4-BE49-F238E27FC236}">
                  <a16:creationId xmlns:a16="http://schemas.microsoft.com/office/drawing/2014/main" id="{120A48A4-FA21-1A7C-9797-1D82EB5547F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234378" y="5099877"/>
              <a:ext cx="1032568" cy="1543241"/>
            </a:xfrm>
            <a:prstGeom prst="rect">
              <a:avLst/>
            </a:prstGeom>
          </p:spPr>
        </p:pic>
      </p:grpSp>
    </p:spTree>
    <p:extLst>
      <p:ext uri="{BB962C8B-B14F-4D97-AF65-F5344CB8AC3E}">
        <p14:creationId xmlns:p14="http://schemas.microsoft.com/office/powerpoint/2010/main" val="40526369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890" t="-1204" b="-68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7436843">
            <a:off x="8242513" y="2976674"/>
            <a:ext cx="12689197" cy="9120360"/>
          </a:xfrm>
          <a:custGeom>
            <a:avLst/>
            <a:gdLst/>
            <a:ahLst/>
            <a:cxnLst/>
            <a:rect l="l" t="t" r="r" b="b"/>
            <a:pathLst>
              <a:path w="12689197" h="9120360">
                <a:moveTo>
                  <a:pt x="0" y="0"/>
                </a:moveTo>
                <a:lnTo>
                  <a:pt x="12689198" y="0"/>
                </a:lnTo>
                <a:lnTo>
                  <a:pt x="12689198" y="9120361"/>
                </a:lnTo>
                <a:lnTo>
                  <a:pt x="0" y="91203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7436843">
            <a:off x="8418377" y="3249534"/>
            <a:ext cx="12689197" cy="9120360"/>
          </a:xfrm>
          <a:custGeom>
            <a:avLst/>
            <a:gdLst/>
            <a:ahLst/>
            <a:cxnLst/>
            <a:rect l="l" t="t" r="r" b="b"/>
            <a:pathLst>
              <a:path w="12689197" h="9120360">
                <a:moveTo>
                  <a:pt x="0" y="0"/>
                </a:moveTo>
                <a:lnTo>
                  <a:pt x="12689198" y="0"/>
                </a:lnTo>
                <a:lnTo>
                  <a:pt x="12689198" y="9120360"/>
                </a:lnTo>
                <a:lnTo>
                  <a:pt x="0" y="91203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Rectangle: Rounded Corners 13">
            <a:extLst>
              <a:ext uri="{FF2B5EF4-FFF2-40B4-BE49-F238E27FC236}">
                <a16:creationId xmlns:a16="http://schemas.microsoft.com/office/drawing/2014/main" id="{390BF882-B32D-5EC1-1140-65D7376FA684}"/>
              </a:ext>
            </a:extLst>
          </p:cNvPr>
          <p:cNvSpPr/>
          <p:nvPr/>
        </p:nvSpPr>
        <p:spPr>
          <a:xfrm>
            <a:off x="838200" y="342900"/>
            <a:ext cx="16916400" cy="96774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9">
            <a:extLst>
              <a:ext uri="{FF2B5EF4-FFF2-40B4-BE49-F238E27FC236}">
                <a16:creationId xmlns:a16="http://schemas.microsoft.com/office/drawing/2014/main" id="{6CEF98AF-2B33-13D9-198D-D83D35C0EED4}"/>
              </a:ext>
            </a:extLst>
          </p:cNvPr>
          <p:cNvSpPr/>
          <p:nvPr/>
        </p:nvSpPr>
        <p:spPr>
          <a:xfrm>
            <a:off x="1517655" y="355937"/>
            <a:ext cx="1036992" cy="1295400"/>
          </a:xfrm>
          <a:custGeom>
            <a:avLst/>
            <a:gdLst/>
            <a:ahLst/>
            <a:cxnLst/>
            <a:rect l="l" t="t" r="r" b="b"/>
            <a:pathLst>
              <a:path w="1591056" h="2057400">
                <a:moveTo>
                  <a:pt x="0" y="0"/>
                </a:moveTo>
                <a:lnTo>
                  <a:pt x="1591056" y="0"/>
                </a:lnTo>
                <a:lnTo>
                  <a:pt x="1591056" y="2057400"/>
                </a:lnTo>
                <a:lnTo>
                  <a:pt x="0" y="20574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7" name="TextBox 16">
            <a:extLst>
              <a:ext uri="{FF2B5EF4-FFF2-40B4-BE49-F238E27FC236}">
                <a16:creationId xmlns:a16="http://schemas.microsoft.com/office/drawing/2014/main" id="{7DD25562-FE35-018E-EC0C-E2D6CE3837B5}"/>
              </a:ext>
            </a:extLst>
          </p:cNvPr>
          <p:cNvSpPr txBox="1"/>
          <p:nvPr/>
        </p:nvSpPr>
        <p:spPr>
          <a:xfrm>
            <a:off x="2890547" y="452977"/>
            <a:ext cx="11050290" cy="1015663"/>
          </a:xfrm>
          <a:prstGeom prst="rect">
            <a:avLst/>
          </a:prstGeom>
          <a:noFill/>
        </p:spPr>
        <p:txBody>
          <a:bodyPr wrap="square">
            <a:spAutoFit/>
          </a:bodyPr>
          <a:lstStyle/>
          <a:p>
            <a:r>
              <a:rPr lang="en-US" sz="6000" b="1" i="0">
                <a:solidFill>
                  <a:srgbClr val="FF0000"/>
                </a:solidFill>
                <a:effectLst/>
                <a:latin typeface="+mj-lt"/>
              </a:rPr>
              <a:t>Đọc câu chuyện và trả lời câu hỏi</a:t>
            </a:r>
            <a:endParaRPr lang="en-US" sz="6000" b="1">
              <a:solidFill>
                <a:srgbClr val="FF0000"/>
              </a:solidFill>
              <a:latin typeface="+mj-lt"/>
            </a:endParaRPr>
          </a:p>
        </p:txBody>
      </p:sp>
      <p:grpSp>
        <p:nvGrpSpPr>
          <p:cNvPr id="9" name="Group 8">
            <a:extLst>
              <a:ext uri="{FF2B5EF4-FFF2-40B4-BE49-F238E27FC236}">
                <a16:creationId xmlns:a16="http://schemas.microsoft.com/office/drawing/2014/main" id="{A0370869-2C1D-78C5-5902-23C6B70CF07E}"/>
              </a:ext>
            </a:extLst>
          </p:cNvPr>
          <p:cNvGrpSpPr/>
          <p:nvPr/>
        </p:nvGrpSpPr>
        <p:grpSpPr>
          <a:xfrm>
            <a:off x="1221463" y="2186995"/>
            <a:ext cx="15328790" cy="2263759"/>
            <a:chOff x="1221463" y="2186995"/>
            <a:chExt cx="15328790" cy="2263759"/>
          </a:xfrm>
        </p:grpSpPr>
        <p:sp>
          <p:nvSpPr>
            <p:cNvPr id="5" name="Rectangle: Rounded Corners 4">
              <a:extLst>
                <a:ext uri="{FF2B5EF4-FFF2-40B4-BE49-F238E27FC236}">
                  <a16:creationId xmlns:a16="http://schemas.microsoft.com/office/drawing/2014/main" id="{8ED30707-7BF0-CE12-8F41-482D1A0051FE}"/>
                </a:ext>
              </a:extLst>
            </p:cNvPr>
            <p:cNvSpPr/>
            <p:nvPr/>
          </p:nvSpPr>
          <p:spPr>
            <a:xfrm>
              <a:off x="1691253" y="2698154"/>
              <a:ext cx="14859000" cy="1752600"/>
            </a:xfrm>
            <a:prstGeom prst="roundRect">
              <a:avLst/>
            </a:prstGeom>
            <a:solidFill>
              <a:schemeClr val="accent3">
                <a:lumMod val="20000"/>
                <a:lumOff val="80000"/>
              </a:schemeClr>
            </a:solid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5400">
                  <a:solidFill>
                    <a:schemeClr val="tx1"/>
                  </a:solidFill>
                </a:rPr>
                <a:t>a. Vì sao một số bạn trong lớp lại cười khi nghe bạn Hà kể về công việc của bố mẹ?</a:t>
              </a:r>
              <a:endParaRPr lang="en-US" sz="5400">
                <a:solidFill>
                  <a:schemeClr val="tx1"/>
                </a:solidFill>
              </a:endParaRPr>
            </a:p>
          </p:txBody>
        </p:sp>
        <p:pic>
          <p:nvPicPr>
            <p:cNvPr id="7" name="Picture 20">
              <a:extLst>
                <a:ext uri="{FF2B5EF4-FFF2-40B4-BE49-F238E27FC236}">
                  <a16:creationId xmlns:a16="http://schemas.microsoft.com/office/drawing/2014/main" id="{4BA0198E-A8C1-9D2B-FD33-0F3F50D3ECE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221463" y="2186995"/>
              <a:ext cx="1032568" cy="1543241"/>
            </a:xfrm>
            <a:prstGeom prst="rect">
              <a:avLst/>
            </a:prstGeom>
          </p:spPr>
        </p:pic>
      </p:grpSp>
      <p:sp>
        <p:nvSpPr>
          <p:cNvPr id="11" name="TextBox 10">
            <a:extLst>
              <a:ext uri="{FF2B5EF4-FFF2-40B4-BE49-F238E27FC236}">
                <a16:creationId xmlns:a16="http://schemas.microsoft.com/office/drawing/2014/main" id="{74C4382C-F6CF-5B8A-4513-58CD831F3080}"/>
              </a:ext>
            </a:extLst>
          </p:cNvPr>
          <p:cNvSpPr txBox="1"/>
          <p:nvPr/>
        </p:nvSpPr>
        <p:spPr>
          <a:xfrm>
            <a:off x="2254030" y="4959751"/>
            <a:ext cx="13900369" cy="4104200"/>
          </a:xfrm>
          <a:prstGeom prst="rect">
            <a:avLst/>
          </a:prstGeom>
          <a:noFill/>
        </p:spPr>
        <p:txBody>
          <a:bodyPr wrap="square">
            <a:spAutoFit/>
          </a:bodyPr>
          <a:lstStyle/>
          <a:p>
            <a:pPr>
              <a:lnSpc>
                <a:spcPct val="150000"/>
              </a:lnSpc>
            </a:pPr>
            <a:r>
              <a:rPr lang="vi-VN" sz="60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Một số bạn trong lớp lại cười khi nghe bạn Hà kể về công việc của bố mẹ là vì công việc của bố mẹ Hà là làm lao công.</a:t>
            </a:r>
            <a:endParaRPr lang="en-US" sz="60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914534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890" t="-1204" b="-68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7436843">
            <a:off x="8242513" y="2976674"/>
            <a:ext cx="12689197" cy="9120360"/>
          </a:xfrm>
          <a:custGeom>
            <a:avLst/>
            <a:gdLst/>
            <a:ahLst/>
            <a:cxnLst/>
            <a:rect l="l" t="t" r="r" b="b"/>
            <a:pathLst>
              <a:path w="12689197" h="9120360">
                <a:moveTo>
                  <a:pt x="0" y="0"/>
                </a:moveTo>
                <a:lnTo>
                  <a:pt x="12689198" y="0"/>
                </a:lnTo>
                <a:lnTo>
                  <a:pt x="12689198" y="9120361"/>
                </a:lnTo>
                <a:lnTo>
                  <a:pt x="0" y="91203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7436843">
            <a:off x="8418377" y="3249534"/>
            <a:ext cx="12689197" cy="9120360"/>
          </a:xfrm>
          <a:custGeom>
            <a:avLst/>
            <a:gdLst/>
            <a:ahLst/>
            <a:cxnLst/>
            <a:rect l="l" t="t" r="r" b="b"/>
            <a:pathLst>
              <a:path w="12689197" h="9120360">
                <a:moveTo>
                  <a:pt x="0" y="0"/>
                </a:moveTo>
                <a:lnTo>
                  <a:pt x="12689198" y="0"/>
                </a:lnTo>
                <a:lnTo>
                  <a:pt x="12689198" y="9120360"/>
                </a:lnTo>
                <a:lnTo>
                  <a:pt x="0" y="91203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Rectangle: Rounded Corners 13">
            <a:extLst>
              <a:ext uri="{FF2B5EF4-FFF2-40B4-BE49-F238E27FC236}">
                <a16:creationId xmlns:a16="http://schemas.microsoft.com/office/drawing/2014/main" id="{390BF882-B32D-5EC1-1140-65D7376FA684}"/>
              </a:ext>
            </a:extLst>
          </p:cNvPr>
          <p:cNvSpPr/>
          <p:nvPr/>
        </p:nvSpPr>
        <p:spPr>
          <a:xfrm>
            <a:off x="838200" y="342900"/>
            <a:ext cx="16916400" cy="96774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9">
            <a:extLst>
              <a:ext uri="{FF2B5EF4-FFF2-40B4-BE49-F238E27FC236}">
                <a16:creationId xmlns:a16="http://schemas.microsoft.com/office/drawing/2014/main" id="{6CEF98AF-2B33-13D9-198D-D83D35C0EED4}"/>
              </a:ext>
            </a:extLst>
          </p:cNvPr>
          <p:cNvSpPr/>
          <p:nvPr/>
        </p:nvSpPr>
        <p:spPr>
          <a:xfrm>
            <a:off x="1517655" y="355937"/>
            <a:ext cx="1036992" cy="1295400"/>
          </a:xfrm>
          <a:custGeom>
            <a:avLst/>
            <a:gdLst/>
            <a:ahLst/>
            <a:cxnLst/>
            <a:rect l="l" t="t" r="r" b="b"/>
            <a:pathLst>
              <a:path w="1591056" h="2057400">
                <a:moveTo>
                  <a:pt x="0" y="0"/>
                </a:moveTo>
                <a:lnTo>
                  <a:pt x="1591056" y="0"/>
                </a:lnTo>
                <a:lnTo>
                  <a:pt x="1591056" y="2057400"/>
                </a:lnTo>
                <a:lnTo>
                  <a:pt x="0" y="20574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7" name="TextBox 16">
            <a:extLst>
              <a:ext uri="{FF2B5EF4-FFF2-40B4-BE49-F238E27FC236}">
                <a16:creationId xmlns:a16="http://schemas.microsoft.com/office/drawing/2014/main" id="{7DD25562-FE35-018E-EC0C-E2D6CE3837B5}"/>
              </a:ext>
            </a:extLst>
          </p:cNvPr>
          <p:cNvSpPr txBox="1"/>
          <p:nvPr/>
        </p:nvSpPr>
        <p:spPr>
          <a:xfrm>
            <a:off x="2890547" y="452977"/>
            <a:ext cx="11050290" cy="1015663"/>
          </a:xfrm>
          <a:prstGeom prst="rect">
            <a:avLst/>
          </a:prstGeom>
          <a:noFill/>
        </p:spPr>
        <p:txBody>
          <a:bodyPr wrap="square">
            <a:spAutoFit/>
          </a:bodyPr>
          <a:lstStyle/>
          <a:p>
            <a:r>
              <a:rPr lang="en-US" sz="6000" b="1" i="0">
                <a:solidFill>
                  <a:srgbClr val="FF0000"/>
                </a:solidFill>
                <a:effectLst/>
                <a:latin typeface="+mj-lt"/>
              </a:rPr>
              <a:t>Đọc câu chuyện và trả lời câu hỏi</a:t>
            </a:r>
            <a:endParaRPr lang="en-US" sz="6000" b="1">
              <a:solidFill>
                <a:srgbClr val="FF0000"/>
              </a:solidFill>
              <a:latin typeface="+mj-lt"/>
            </a:endParaRPr>
          </a:p>
        </p:txBody>
      </p:sp>
      <p:sp>
        <p:nvSpPr>
          <p:cNvPr id="11" name="TextBox 10">
            <a:extLst>
              <a:ext uri="{FF2B5EF4-FFF2-40B4-BE49-F238E27FC236}">
                <a16:creationId xmlns:a16="http://schemas.microsoft.com/office/drawing/2014/main" id="{74C4382C-F6CF-5B8A-4513-58CD831F3080}"/>
              </a:ext>
            </a:extLst>
          </p:cNvPr>
          <p:cNvSpPr txBox="1"/>
          <p:nvPr/>
        </p:nvSpPr>
        <p:spPr>
          <a:xfrm>
            <a:off x="2254030" y="4959751"/>
            <a:ext cx="13900369" cy="2719206"/>
          </a:xfrm>
          <a:prstGeom prst="rect">
            <a:avLst/>
          </a:prstGeom>
          <a:noFill/>
        </p:spPr>
        <p:txBody>
          <a:bodyPr wrap="square">
            <a:spAutoFit/>
          </a:bodyPr>
          <a:lstStyle/>
          <a:p>
            <a:pPr>
              <a:lnSpc>
                <a:spcPct val="150000"/>
              </a:lnSpc>
            </a:pPr>
            <a:r>
              <a:rPr lang="vi-VN" sz="6000">
                <a:latin typeface="Calibri" panose="020F0502020204030204" pitchFamily="34" charset="0"/>
                <a:ea typeface="Calibri" panose="020F0502020204030204" pitchFamily="34" charset="0"/>
                <a:cs typeface="Calibri" panose="020F0502020204030204" pitchFamily="34" charset="0"/>
              </a:rPr>
              <a:t>Chúng ta phải có thái độ lễ phép, tôn trọng với những người lao động.</a:t>
            </a:r>
            <a:endParaRPr lang="en-US" sz="6000">
              <a:latin typeface="Calibri" panose="020F0502020204030204" pitchFamily="34" charset="0"/>
              <a:ea typeface="Calibri" panose="020F0502020204030204" pitchFamily="34" charset="0"/>
              <a:cs typeface="Calibri" panose="020F0502020204030204" pitchFamily="34" charset="0"/>
            </a:endParaRPr>
          </a:p>
        </p:txBody>
      </p:sp>
      <p:grpSp>
        <p:nvGrpSpPr>
          <p:cNvPr id="6" name="Group 5">
            <a:extLst>
              <a:ext uri="{FF2B5EF4-FFF2-40B4-BE49-F238E27FC236}">
                <a16:creationId xmlns:a16="http://schemas.microsoft.com/office/drawing/2014/main" id="{8849F89E-3A83-1EE1-952F-34917AE07E75}"/>
              </a:ext>
            </a:extLst>
          </p:cNvPr>
          <p:cNvGrpSpPr/>
          <p:nvPr/>
        </p:nvGrpSpPr>
        <p:grpSpPr>
          <a:xfrm>
            <a:off x="1143000" y="1783772"/>
            <a:ext cx="15339122" cy="2436977"/>
            <a:chOff x="1234378" y="5099877"/>
            <a:chExt cx="15339122" cy="2436977"/>
          </a:xfrm>
        </p:grpSpPr>
        <p:sp>
          <p:nvSpPr>
            <p:cNvPr id="8" name="Rectangle: Rounded Corners 7">
              <a:extLst>
                <a:ext uri="{FF2B5EF4-FFF2-40B4-BE49-F238E27FC236}">
                  <a16:creationId xmlns:a16="http://schemas.microsoft.com/office/drawing/2014/main" id="{A36B602C-D04B-636B-CFA1-451B02BF951E}"/>
                </a:ext>
              </a:extLst>
            </p:cNvPr>
            <p:cNvSpPr/>
            <p:nvPr/>
          </p:nvSpPr>
          <p:spPr>
            <a:xfrm>
              <a:off x="1714500" y="5784254"/>
              <a:ext cx="14859000" cy="1752600"/>
            </a:xfrm>
            <a:prstGeom prst="roundRect">
              <a:avLst/>
            </a:prstGeom>
            <a:solidFill>
              <a:schemeClr val="accent3">
                <a:lumMod val="20000"/>
                <a:lumOff val="80000"/>
              </a:schemeClr>
            </a:solid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5400">
                  <a:solidFill>
                    <a:schemeClr val="tx1"/>
                  </a:solidFill>
                </a:rPr>
                <a:t>b. Chúng ta nên có thái độ như thế nào với người lao động?</a:t>
              </a:r>
              <a:endParaRPr lang="en-US" sz="5400">
                <a:solidFill>
                  <a:schemeClr val="tx1"/>
                </a:solidFill>
              </a:endParaRPr>
            </a:p>
          </p:txBody>
        </p:sp>
        <p:pic>
          <p:nvPicPr>
            <p:cNvPr id="10" name="Picture 20">
              <a:extLst>
                <a:ext uri="{FF2B5EF4-FFF2-40B4-BE49-F238E27FC236}">
                  <a16:creationId xmlns:a16="http://schemas.microsoft.com/office/drawing/2014/main" id="{DA422B09-AFA4-DE3C-7D57-9AE95809CF3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234378" y="5099877"/>
              <a:ext cx="1032568" cy="1543241"/>
            </a:xfrm>
            <a:prstGeom prst="rect">
              <a:avLst/>
            </a:prstGeom>
          </p:spPr>
        </p:pic>
      </p:grpSp>
    </p:spTree>
    <p:extLst>
      <p:ext uri="{BB962C8B-B14F-4D97-AF65-F5344CB8AC3E}">
        <p14:creationId xmlns:p14="http://schemas.microsoft.com/office/powerpoint/2010/main" val="2231868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6613" b="-5661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028700" y="732903"/>
            <a:ext cx="11902823" cy="8525397"/>
          </a:xfrm>
          <a:custGeom>
            <a:avLst/>
            <a:gdLst/>
            <a:ahLst/>
            <a:cxnLst/>
            <a:rect l="l" t="t" r="r" b="b"/>
            <a:pathLst>
              <a:path w="11902823" h="8525397">
                <a:moveTo>
                  <a:pt x="0" y="0"/>
                </a:moveTo>
                <a:lnTo>
                  <a:pt x="11902823" y="0"/>
                </a:lnTo>
                <a:lnTo>
                  <a:pt x="11902823" y="8525397"/>
                </a:lnTo>
                <a:lnTo>
                  <a:pt x="0" y="85253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2133600" y="1333500"/>
            <a:ext cx="8473905" cy="1128514"/>
          </a:xfrm>
          <a:prstGeom prst="rect">
            <a:avLst/>
          </a:prstGeom>
        </p:spPr>
        <p:txBody>
          <a:bodyPr lIns="0" tIns="0" rIns="0" bIns="0" rtlCol="0" anchor="t">
            <a:spAutoFit/>
          </a:bodyPr>
          <a:lstStyle/>
          <a:p>
            <a:pPr marL="0" marR="0" lvl="0" indent="0" algn="ctr" defTabSz="914400" rtl="0" eaLnBrk="1" fontAlgn="auto" latinLnBrk="0" hangingPunct="1">
              <a:lnSpc>
                <a:spcPts val="8816"/>
              </a:lnSpc>
              <a:spcBef>
                <a:spcPts val="0"/>
              </a:spcBef>
              <a:spcAft>
                <a:spcPts val="0"/>
              </a:spcAft>
              <a:buClrTx/>
              <a:buSzTx/>
              <a:buFontTx/>
              <a:buNone/>
              <a:tabLst/>
              <a:defRPr/>
            </a:pPr>
            <a:r>
              <a:rPr lang="en-US" sz="7600">
                <a:solidFill>
                  <a:srgbClr val="C00000"/>
                </a:solidFill>
                <a:latin typeface="#9Slide03 SVN-Oscine Bold" panose="020B0806040202020204" pitchFamily="34" charset="0"/>
              </a:rPr>
              <a:t>Kết luận</a:t>
            </a:r>
            <a:endParaRPr kumimoji="0" lang="en-US" sz="7600" b="0" i="0" u="none" strike="noStrike" kern="1200" cap="none" spc="0" normalizeH="0" baseline="0" noProof="0">
              <a:ln>
                <a:noFill/>
              </a:ln>
              <a:solidFill>
                <a:srgbClr val="C00000"/>
              </a:solidFill>
              <a:effectLst/>
              <a:uLnTx/>
              <a:uFillTx/>
              <a:latin typeface="#9Slide03 SVN-Oscine Bold" panose="020B0806040202020204" pitchFamily="34" charset="0"/>
            </a:endParaRPr>
          </a:p>
        </p:txBody>
      </p:sp>
      <p:sp>
        <p:nvSpPr>
          <p:cNvPr id="5" name="Freeform 5"/>
          <p:cNvSpPr/>
          <p:nvPr/>
        </p:nvSpPr>
        <p:spPr>
          <a:xfrm>
            <a:off x="13229125" y="2208995"/>
            <a:ext cx="4030175" cy="7101630"/>
          </a:xfrm>
          <a:custGeom>
            <a:avLst/>
            <a:gdLst/>
            <a:ahLst/>
            <a:cxnLst/>
            <a:rect l="l" t="t" r="r" b="b"/>
            <a:pathLst>
              <a:path w="4030175" h="7101630">
                <a:moveTo>
                  <a:pt x="0" y="0"/>
                </a:moveTo>
                <a:lnTo>
                  <a:pt x="4030175" y="0"/>
                </a:lnTo>
                <a:lnTo>
                  <a:pt x="4030175" y="7101630"/>
                </a:lnTo>
                <a:lnTo>
                  <a:pt x="0" y="71016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22957EC1-1180-E5C4-E63A-06086CAD4ABC}"/>
              </a:ext>
            </a:extLst>
          </p:cNvPr>
          <p:cNvSpPr txBox="1"/>
          <p:nvPr/>
        </p:nvSpPr>
        <p:spPr>
          <a:xfrm>
            <a:off x="1447800" y="2705100"/>
            <a:ext cx="11037761" cy="5441490"/>
          </a:xfrm>
          <a:prstGeom prst="rect">
            <a:avLst/>
          </a:prstGeom>
          <a:noFill/>
        </p:spPr>
        <p:txBody>
          <a:bodyPr wrap="square">
            <a:spAutoFit/>
          </a:bodyPr>
          <a:lstStyle/>
          <a:p>
            <a:pPr algn="ctr">
              <a:lnSpc>
                <a:spcPct val="150000"/>
              </a:lnSpc>
            </a:pPr>
            <a:r>
              <a:rPr lang="fr-FR" sz="8000" i="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Chúng ta nên quý trọng, yêu thương, biết ơn,... những người lao động.</a:t>
            </a:r>
            <a:endParaRPr lang="en-US" sz="1150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descr="A white cloud with cartoon characters&#10;&#10;Description automatically generated">
            <a:extLst>
              <a:ext uri="{FF2B5EF4-FFF2-40B4-BE49-F238E27FC236}">
                <a16:creationId xmlns:a16="http://schemas.microsoft.com/office/drawing/2014/main" id="{4BE36C17-6E42-DB78-7A71-2581075A225F}"/>
              </a:ext>
            </a:extLst>
          </p:cNvPr>
          <p:cNvPicPr>
            <a:picLocks noChangeAspect="1"/>
          </p:cNvPicPr>
          <p:nvPr/>
        </p:nvPicPr>
        <p:blipFill rotWithShape="1">
          <a:blip r:embed="rId2">
            <a:extLst>
              <a:ext uri="{28A0092B-C50C-407E-A947-70E740481C1C}">
                <a14:useLocalDpi xmlns:a14="http://schemas.microsoft.com/office/drawing/2010/main" val="0"/>
              </a:ext>
            </a:extLst>
          </a:blip>
          <a:srcRect t="12129" b="3617"/>
          <a:stretch/>
        </p:blipFill>
        <p:spPr>
          <a:xfrm>
            <a:off x="20" y="1923"/>
            <a:ext cx="18287980" cy="10285077"/>
          </a:xfrm>
          <a:prstGeom prst="rect">
            <a:avLst/>
          </a:prstGeom>
        </p:spPr>
      </p:pic>
      <p:sp>
        <p:nvSpPr>
          <p:cNvPr id="7" name="TextBox 6">
            <a:extLst>
              <a:ext uri="{FF2B5EF4-FFF2-40B4-BE49-F238E27FC236}">
                <a16:creationId xmlns:a16="http://schemas.microsoft.com/office/drawing/2014/main" id="{EA754C68-58B9-3F06-81CD-1B1C52ADB5B1}"/>
              </a:ext>
            </a:extLst>
          </p:cNvPr>
          <p:cNvSpPr txBox="1"/>
          <p:nvPr/>
        </p:nvSpPr>
        <p:spPr>
          <a:xfrm>
            <a:off x="3770757" y="2171700"/>
            <a:ext cx="9677400" cy="4900252"/>
          </a:xfrm>
          <a:prstGeom prst="rect">
            <a:avLst/>
          </a:prstGeom>
          <a:noFill/>
        </p:spPr>
        <p:txBody>
          <a:bodyPr wrap="square">
            <a:spAutoFit/>
          </a:bodyPr>
          <a:lstStyle/>
          <a:p>
            <a:pPr marL="0" marR="0" lvl="0" indent="0" algn="ctr" defTabSz="914400" rtl="0" eaLnBrk="1" fontAlgn="auto" latinLnBrk="0" hangingPunct="1">
              <a:lnSpc>
                <a:spcPct val="150000"/>
              </a:lnSpc>
              <a:spcBef>
                <a:spcPts val="100"/>
              </a:spcBef>
              <a:spcAft>
                <a:spcPts val="100"/>
              </a:spcAft>
              <a:buClrTx/>
              <a:buSzTx/>
              <a:buFontTx/>
              <a:buNone/>
              <a:tabLst/>
              <a:defRPr/>
            </a:pPr>
            <a:r>
              <a:rPr kumimoji="0" lang="en-US" sz="7200" b="0" i="0" u="none" strike="noStrike" kern="1200" cap="none" spc="0" normalizeH="0" baseline="0" noProof="0">
                <a:ln>
                  <a:noFill/>
                </a:ln>
                <a:solidFill>
                  <a:srgbClr val="C00000"/>
                </a:solidFill>
                <a:effectLst/>
                <a:uLnTx/>
                <a:uFillTx/>
                <a:latin typeface="#9Slide07 SVNHogfish" panose="02000503000000020004" pitchFamily="2" charset="0"/>
                <a:ea typeface="Calibri" panose="020F0502020204030204" pitchFamily="34" charset="0"/>
                <a:cs typeface="Times New Roman" panose="02020603050405020304" pitchFamily="18" charset="0"/>
              </a:rPr>
              <a:t>Hoạt động 2: </a:t>
            </a:r>
          </a:p>
          <a:p>
            <a:pPr marL="0" marR="0" lvl="0" indent="0" algn="ctr" defTabSz="914400" rtl="0" eaLnBrk="1" fontAlgn="auto" latinLnBrk="0" hangingPunct="1">
              <a:lnSpc>
                <a:spcPct val="150000"/>
              </a:lnSpc>
              <a:spcBef>
                <a:spcPts val="100"/>
              </a:spcBef>
              <a:spcAft>
                <a:spcPts val="100"/>
              </a:spcAft>
              <a:buClrTx/>
              <a:buSzTx/>
              <a:buFontTx/>
              <a:buNone/>
              <a:tabLst/>
              <a:defRPr/>
            </a:pPr>
            <a:r>
              <a:rPr kumimoji="0" lang="en-US" sz="7200" b="0" i="0" u="none" strike="noStrike" kern="1200" cap="none" spc="0" normalizeH="0" baseline="0" noProof="0">
                <a:ln>
                  <a:noFill/>
                </a:ln>
                <a:solidFill>
                  <a:prstClr val="black"/>
                </a:solidFill>
                <a:effectLst/>
                <a:uLnTx/>
                <a:uFillTx/>
                <a:latin typeface="#9Slide07 SVNHogfish" panose="02000503000000020004" pitchFamily="2" charset="0"/>
                <a:ea typeface="Calibri" panose="020F0502020204030204" pitchFamily="34" charset="0"/>
                <a:cs typeface="Times New Roman" panose="02020603050405020304" pitchFamily="18" charset="0"/>
              </a:rPr>
              <a:t>Quan sát tranh và thực hiện yêu cầu</a:t>
            </a:r>
          </a:p>
        </p:txBody>
      </p:sp>
    </p:spTree>
    <p:extLst>
      <p:ext uri="{BB962C8B-B14F-4D97-AF65-F5344CB8AC3E}">
        <p14:creationId xmlns:p14="http://schemas.microsoft.com/office/powerpoint/2010/main" val="25854484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890" t="-1204" b="-68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7436843">
            <a:off x="8242513" y="2976674"/>
            <a:ext cx="12689197" cy="9120360"/>
          </a:xfrm>
          <a:custGeom>
            <a:avLst/>
            <a:gdLst/>
            <a:ahLst/>
            <a:cxnLst/>
            <a:rect l="l" t="t" r="r" b="b"/>
            <a:pathLst>
              <a:path w="12689197" h="9120360">
                <a:moveTo>
                  <a:pt x="0" y="0"/>
                </a:moveTo>
                <a:lnTo>
                  <a:pt x="12689198" y="0"/>
                </a:lnTo>
                <a:lnTo>
                  <a:pt x="12689198" y="9120361"/>
                </a:lnTo>
                <a:lnTo>
                  <a:pt x="0" y="91203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7436843">
            <a:off x="8418377" y="3249534"/>
            <a:ext cx="12689197" cy="9120360"/>
          </a:xfrm>
          <a:custGeom>
            <a:avLst/>
            <a:gdLst/>
            <a:ahLst/>
            <a:cxnLst/>
            <a:rect l="l" t="t" r="r" b="b"/>
            <a:pathLst>
              <a:path w="12689197" h="9120360">
                <a:moveTo>
                  <a:pt x="0" y="0"/>
                </a:moveTo>
                <a:lnTo>
                  <a:pt x="12689198" y="0"/>
                </a:lnTo>
                <a:lnTo>
                  <a:pt x="12689198" y="9120360"/>
                </a:lnTo>
                <a:lnTo>
                  <a:pt x="0" y="91203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Rectangle: Rounded Corners 13">
            <a:extLst>
              <a:ext uri="{FF2B5EF4-FFF2-40B4-BE49-F238E27FC236}">
                <a16:creationId xmlns:a16="http://schemas.microsoft.com/office/drawing/2014/main" id="{390BF882-B32D-5EC1-1140-65D7376FA684}"/>
              </a:ext>
            </a:extLst>
          </p:cNvPr>
          <p:cNvSpPr/>
          <p:nvPr/>
        </p:nvSpPr>
        <p:spPr>
          <a:xfrm>
            <a:off x="838200" y="342900"/>
            <a:ext cx="16916400" cy="96774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7DD25562-FE35-018E-EC0C-E2D6CE3837B5}"/>
              </a:ext>
            </a:extLst>
          </p:cNvPr>
          <p:cNvSpPr txBox="1"/>
          <p:nvPr/>
        </p:nvSpPr>
        <p:spPr>
          <a:xfrm>
            <a:off x="2890546" y="452977"/>
            <a:ext cx="13591575"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FF0000"/>
                </a:solidFill>
                <a:effectLst/>
                <a:uLnTx/>
                <a:uFillTx/>
                <a:latin typeface="Calibri"/>
                <a:ea typeface="+mn-ea"/>
                <a:cs typeface="+mn-cs"/>
              </a:rPr>
              <a:t>Quan sát tranh và thực hiện yêu cầu</a:t>
            </a:r>
          </a:p>
        </p:txBody>
      </p:sp>
      <p:pic>
        <p:nvPicPr>
          <p:cNvPr id="5" name="Picture 10">
            <a:extLst>
              <a:ext uri="{FF2B5EF4-FFF2-40B4-BE49-F238E27FC236}">
                <a16:creationId xmlns:a16="http://schemas.microsoft.com/office/drawing/2014/main" id="{B109E4BF-8E95-E5F1-2D9B-EC3BE27C4CF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28520" y="609679"/>
            <a:ext cx="989203" cy="1119468"/>
          </a:xfrm>
          <a:prstGeom prst="rect">
            <a:avLst/>
          </a:prstGeom>
        </p:spPr>
      </p:pic>
      <p:pic>
        <p:nvPicPr>
          <p:cNvPr id="44" name="Picture 43" descr="A group of people with books and a person standing at a table&#10;&#10;Description automatically generated with medium confidence">
            <a:extLst>
              <a:ext uri="{FF2B5EF4-FFF2-40B4-BE49-F238E27FC236}">
                <a16:creationId xmlns:a16="http://schemas.microsoft.com/office/drawing/2014/main" id="{1EA31434-0221-C3E2-6AAD-501F540456DC}"/>
              </a:ext>
            </a:extLst>
          </p:cNvPr>
          <p:cNvPicPr>
            <a:picLocks noChangeAspect="1"/>
          </p:cNvPicPr>
          <p:nvPr/>
        </p:nvPicPr>
        <p:blipFill rotWithShape="1">
          <a:blip r:embed="rId9">
            <a:extLst>
              <a:ext uri="{28A0092B-C50C-407E-A947-70E740481C1C}">
                <a14:useLocalDpi xmlns:a14="http://schemas.microsoft.com/office/drawing/2010/main" val="0"/>
              </a:ext>
            </a:extLst>
          </a:blip>
          <a:srcRect t="15346" r="1464" b="19630"/>
          <a:stretch/>
        </p:blipFill>
        <p:spPr>
          <a:xfrm>
            <a:off x="4159737" y="1468640"/>
            <a:ext cx="9464214" cy="5605764"/>
          </a:xfrm>
          <a:prstGeom prst="rect">
            <a:avLst/>
          </a:prstGeom>
        </p:spPr>
      </p:pic>
      <p:sp>
        <p:nvSpPr>
          <p:cNvPr id="46" name="TextBox 45">
            <a:extLst>
              <a:ext uri="{FF2B5EF4-FFF2-40B4-BE49-F238E27FC236}">
                <a16:creationId xmlns:a16="http://schemas.microsoft.com/office/drawing/2014/main" id="{E4068AB8-B96C-0A8A-9DE3-C65CC907072C}"/>
              </a:ext>
            </a:extLst>
          </p:cNvPr>
          <p:cNvSpPr txBox="1"/>
          <p:nvPr/>
        </p:nvSpPr>
        <p:spPr>
          <a:xfrm>
            <a:off x="1236206" y="6409330"/>
            <a:ext cx="16518394" cy="2800767"/>
          </a:xfrm>
          <a:prstGeom prst="rect">
            <a:avLst/>
          </a:prstGeom>
          <a:noFill/>
        </p:spPr>
        <p:txBody>
          <a:bodyPr wrap="square">
            <a:spAutoFit/>
          </a:bodyPr>
          <a:lstStyle/>
          <a:p>
            <a:pPr algn="just"/>
            <a:r>
              <a:rPr lang="vi-VN" sz="4400" b="1" i="1">
                <a:solidFill>
                  <a:srgbClr val="000000"/>
                </a:solidFill>
                <a:effectLst/>
                <a:latin typeface="Calibri" panose="020F0502020204030204" pitchFamily="34" charset="0"/>
                <a:ea typeface="Calibri" panose="020F0502020204030204" pitchFamily="34" charset="0"/>
                <a:cs typeface="Calibri" panose="020F0502020204030204" pitchFamily="34" charset="0"/>
              </a:rPr>
              <a:t>Câu hỏi:</a:t>
            </a:r>
          </a:p>
          <a:p>
            <a:pPr algn="just"/>
            <a:r>
              <a:rPr lang="vi-VN" sz="44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a. Em hãy nêu những lời nói, việc làm thể hiện lòng biết ơn người lao động trong các tranh trên.</a:t>
            </a:r>
          </a:p>
          <a:p>
            <a:pPr algn="just"/>
            <a:r>
              <a:rPr lang="vi-VN" sz="44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b. Em hãy kể thêm các biểu hiện của sự biết ơn đối với người lao động.</a:t>
            </a:r>
          </a:p>
        </p:txBody>
      </p:sp>
    </p:spTree>
    <p:extLst>
      <p:ext uri="{BB962C8B-B14F-4D97-AF65-F5344CB8AC3E}">
        <p14:creationId xmlns:p14="http://schemas.microsoft.com/office/powerpoint/2010/main" val="17958162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additive="base">
                                        <p:cTn id="17" dur="500" fill="hold"/>
                                        <p:tgtEl>
                                          <p:spTgt spid="44"/>
                                        </p:tgtEl>
                                        <p:attrNameLst>
                                          <p:attrName>ppt_x</p:attrName>
                                        </p:attrNameLst>
                                      </p:cBhvr>
                                      <p:tavLst>
                                        <p:tav tm="0">
                                          <p:val>
                                            <p:strVal val="#ppt_x"/>
                                          </p:val>
                                        </p:tav>
                                        <p:tav tm="100000">
                                          <p:val>
                                            <p:strVal val="#ppt_x"/>
                                          </p:val>
                                        </p:tav>
                                      </p:tavLst>
                                    </p:anim>
                                    <p:anim calcmode="lin" valueType="num">
                                      <p:cBhvr additive="base">
                                        <p:cTn id="1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890" t="-1204" b="-68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7436843">
            <a:off x="8242513" y="2976674"/>
            <a:ext cx="12689197" cy="9120360"/>
          </a:xfrm>
          <a:custGeom>
            <a:avLst/>
            <a:gdLst/>
            <a:ahLst/>
            <a:cxnLst/>
            <a:rect l="l" t="t" r="r" b="b"/>
            <a:pathLst>
              <a:path w="12689197" h="9120360">
                <a:moveTo>
                  <a:pt x="0" y="0"/>
                </a:moveTo>
                <a:lnTo>
                  <a:pt x="12689198" y="0"/>
                </a:lnTo>
                <a:lnTo>
                  <a:pt x="12689198" y="9120361"/>
                </a:lnTo>
                <a:lnTo>
                  <a:pt x="0" y="91203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7436843">
            <a:off x="8418377" y="3249534"/>
            <a:ext cx="12689197" cy="9120360"/>
          </a:xfrm>
          <a:custGeom>
            <a:avLst/>
            <a:gdLst/>
            <a:ahLst/>
            <a:cxnLst/>
            <a:rect l="l" t="t" r="r" b="b"/>
            <a:pathLst>
              <a:path w="12689197" h="9120360">
                <a:moveTo>
                  <a:pt x="0" y="0"/>
                </a:moveTo>
                <a:lnTo>
                  <a:pt x="12689198" y="0"/>
                </a:lnTo>
                <a:lnTo>
                  <a:pt x="12689198" y="9120360"/>
                </a:lnTo>
                <a:lnTo>
                  <a:pt x="0" y="91203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Rectangle: Rounded Corners 13">
            <a:extLst>
              <a:ext uri="{FF2B5EF4-FFF2-40B4-BE49-F238E27FC236}">
                <a16:creationId xmlns:a16="http://schemas.microsoft.com/office/drawing/2014/main" id="{390BF882-B32D-5EC1-1140-65D7376FA684}"/>
              </a:ext>
            </a:extLst>
          </p:cNvPr>
          <p:cNvSpPr/>
          <p:nvPr/>
        </p:nvSpPr>
        <p:spPr>
          <a:xfrm>
            <a:off x="838200" y="342900"/>
            <a:ext cx="16916400" cy="96774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7DD25562-FE35-018E-EC0C-E2D6CE3837B5}"/>
              </a:ext>
            </a:extLst>
          </p:cNvPr>
          <p:cNvSpPr txBox="1"/>
          <p:nvPr/>
        </p:nvSpPr>
        <p:spPr>
          <a:xfrm>
            <a:off x="2890546" y="452977"/>
            <a:ext cx="13591575"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FF0000"/>
                </a:solidFill>
                <a:effectLst/>
                <a:uLnTx/>
                <a:uFillTx/>
                <a:latin typeface="Calibri"/>
                <a:ea typeface="+mn-ea"/>
                <a:cs typeface="+mn-cs"/>
              </a:rPr>
              <a:t>Quan sát tranh và thực hiện yêu cầu</a:t>
            </a:r>
          </a:p>
        </p:txBody>
      </p:sp>
      <p:pic>
        <p:nvPicPr>
          <p:cNvPr id="5" name="Picture 10">
            <a:extLst>
              <a:ext uri="{FF2B5EF4-FFF2-40B4-BE49-F238E27FC236}">
                <a16:creationId xmlns:a16="http://schemas.microsoft.com/office/drawing/2014/main" id="{B109E4BF-8E95-E5F1-2D9B-EC3BE27C4CF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28520" y="609679"/>
            <a:ext cx="989203" cy="1119468"/>
          </a:xfrm>
          <a:prstGeom prst="rect">
            <a:avLst/>
          </a:prstGeom>
        </p:spPr>
      </p:pic>
      <p:pic>
        <p:nvPicPr>
          <p:cNvPr id="44" name="Picture 43" descr="A group of people with books and a person standing at a table&#10;&#10;Description automatically generated with medium confidence">
            <a:extLst>
              <a:ext uri="{FF2B5EF4-FFF2-40B4-BE49-F238E27FC236}">
                <a16:creationId xmlns:a16="http://schemas.microsoft.com/office/drawing/2014/main" id="{1EA31434-0221-C3E2-6AAD-501F540456DC}"/>
              </a:ext>
            </a:extLst>
          </p:cNvPr>
          <p:cNvPicPr>
            <a:picLocks noChangeAspect="1"/>
          </p:cNvPicPr>
          <p:nvPr/>
        </p:nvPicPr>
        <p:blipFill rotWithShape="1">
          <a:blip r:embed="rId9">
            <a:extLst>
              <a:ext uri="{28A0092B-C50C-407E-A947-70E740481C1C}">
                <a14:useLocalDpi xmlns:a14="http://schemas.microsoft.com/office/drawing/2010/main" val="0"/>
              </a:ext>
            </a:extLst>
          </a:blip>
          <a:srcRect t="15346" r="1464" b="19630"/>
          <a:stretch/>
        </p:blipFill>
        <p:spPr>
          <a:xfrm>
            <a:off x="1447800" y="2806814"/>
            <a:ext cx="9464214" cy="5605764"/>
          </a:xfrm>
          <a:prstGeom prst="rect">
            <a:avLst/>
          </a:prstGeom>
        </p:spPr>
      </p:pic>
      <p:grpSp>
        <p:nvGrpSpPr>
          <p:cNvPr id="8" name="Group 7">
            <a:extLst>
              <a:ext uri="{FF2B5EF4-FFF2-40B4-BE49-F238E27FC236}">
                <a16:creationId xmlns:a16="http://schemas.microsoft.com/office/drawing/2014/main" id="{D3856EAD-37C5-F996-F639-B1A10D593384}"/>
              </a:ext>
            </a:extLst>
          </p:cNvPr>
          <p:cNvGrpSpPr/>
          <p:nvPr/>
        </p:nvGrpSpPr>
        <p:grpSpPr>
          <a:xfrm>
            <a:off x="10953252" y="2171700"/>
            <a:ext cx="6381750" cy="5135128"/>
            <a:chOff x="10953252" y="2171700"/>
            <a:chExt cx="6381750" cy="5135128"/>
          </a:xfrm>
        </p:grpSpPr>
        <p:sp>
          <p:nvSpPr>
            <p:cNvPr id="6" name="Freeform 12">
              <a:extLst>
                <a:ext uri="{FF2B5EF4-FFF2-40B4-BE49-F238E27FC236}">
                  <a16:creationId xmlns:a16="http://schemas.microsoft.com/office/drawing/2014/main" id="{36BE6EA6-B9AF-CEDF-9138-AC2A48386376}"/>
                </a:ext>
              </a:extLst>
            </p:cNvPr>
            <p:cNvSpPr/>
            <p:nvPr/>
          </p:nvSpPr>
          <p:spPr>
            <a:xfrm>
              <a:off x="10953252" y="2171700"/>
              <a:ext cx="6381750" cy="5135128"/>
            </a:xfrm>
            <a:custGeom>
              <a:avLst/>
              <a:gdLst/>
              <a:ahLst/>
              <a:cxnLst/>
              <a:rect l="l" t="t" r="r" b="b"/>
              <a:pathLst>
                <a:path w="1671730" h="1244742">
                  <a:moveTo>
                    <a:pt x="0" y="0"/>
                  </a:moveTo>
                  <a:lnTo>
                    <a:pt x="1671730" y="0"/>
                  </a:lnTo>
                  <a:lnTo>
                    <a:pt x="1671730" y="1244742"/>
                  </a:lnTo>
                  <a:lnTo>
                    <a:pt x="0" y="124474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7" name="TextBox 6">
              <a:extLst>
                <a:ext uri="{FF2B5EF4-FFF2-40B4-BE49-F238E27FC236}">
                  <a16:creationId xmlns:a16="http://schemas.microsoft.com/office/drawing/2014/main" id="{4F7BEB3E-EB17-F999-9DE7-A7B9C9156CFF}"/>
                </a:ext>
              </a:extLst>
            </p:cNvPr>
            <p:cNvSpPr txBox="1"/>
            <p:nvPr/>
          </p:nvSpPr>
          <p:spPr>
            <a:xfrm>
              <a:off x="11726894" y="5126064"/>
              <a:ext cx="4755227" cy="2123658"/>
            </a:xfrm>
            <a:prstGeom prst="rect">
              <a:avLst/>
            </a:prstGeom>
            <a:noFill/>
          </p:spPr>
          <p:txBody>
            <a:bodyPr wrap="square" rtlCol="0">
              <a:spAutoFit/>
            </a:bodyPr>
            <a:lstStyle/>
            <a:p>
              <a:pPr algn="ctr"/>
              <a:r>
                <a:rPr lang="en-US" sz="6600">
                  <a:solidFill>
                    <a:schemeClr val="accent1"/>
                  </a:solidFill>
                  <a:latin typeface="Coiny" panose="02000903060500060000" pitchFamily="2" charset="0"/>
                </a:rPr>
                <a:t>Thảo luận nhóm đôi</a:t>
              </a:r>
            </a:p>
          </p:txBody>
        </p:sp>
      </p:grpSp>
      <p:grpSp>
        <p:nvGrpSpPr>
          <p:cNvPr id="9" name="Group 8">
            <a:extLst>
              <a:ext uri="{FF2B5EF4-FFF2-40B4-BE49-F238E27FC236}">
                <a16:creationId xmlns:a16="http://schemas.microsoft.com/office/drawing/2014/main" id="{E8A3D925-F1F0-B785-A1AA-1A4160A32C89}"/>
              </a:ext>
            </a:extLst>
          </p:cNvPr>
          <p:cNvGrpSpPr/>
          <p:nvPr/>
        </p:nvGrpSpPr>
        <p:grpSpPr>
          <a:xfrm>
            <a:off x="11112787" y="2476500"/>
            <a:ext cx="6381750" cy="5135128"/>
            <a:chOff x="10953252" y="2171700"/>
            <a:chExt cx="6381750" cy="5135128"/>
          </a:xfrm>
        </p:grpSpPr>
        <p:sp>
          <p:nvSpPr>
            <p:cNvPr id="10" name="Freeform 12">
              <a:extLst>
                <a:ext uri="{FF2B5EF4-FFF2-40B4-BE49-F238E27FC236}">
                  <a16:creationId xmlns:a16="http://schemas.microsoft.com/office/drawing/2014/main" id="{1CB4ADD8-7035-84FF-20B9-628B274F93E4}"/>
                </a:ext>
              </a:extLst>
            </p:cNvPr>
            <p:cNvSpPr/>
            <p:nvPr/>
          </p:nvSpPr>
          <p:spPr>
            <a:xfrm>
              <a:off x="10953252" y="2171700"/>
              <a:ext cx="6381750" cy="5135128"/>
            </a:xfrm>
            <a:custGeom>
              <a:avLst/>
              <a:gdLst/>
              <a:ahLst/>
              <a:cxnLst/>
              <a:rect l="l" t="t" r="r" b="b"/>
              <a:pathLst>
                <a:path w="1671730" h="1244742">
                  <a:moveTo>
                    <a:pt x="0" y="0"/>
                  </a:moveTo>
                  <a:lnTo>
                    <a:pt x="1671730" y="0"/>
                  </a:lnTo>
                  <a:lnTo>
                    <a:pt x="1671730" y="1244742"/>
                  </a:lnTo>
                  <a:lnTo>
                    <a:pt x="0" y="124474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11" name="TextBox 10">
              <a:extLst>
                <a:ext uri="{FF2B5EF4-FFF2-40B4-BE49-F238E27FC236}">
                  <a16:creationId xmlns:a16="http://schemas.microsoft.com/office/drawing/2014/main" id="{FB819F52-BB39-35D4-7FD9-FB735BA65F53}"/>
                </a:ext>
              </a:extLst>
            </p:cNvPr>
            <p:cNvSpPr txBox="1"/>
            <p:nvPr/>
          </p:nvSpPr>
          <p:spPr>
            <a:xfrm>
              <a:off x="11726894" y="5126064"/>
              <a:ext cx="4755227" cy="2123658"/>
            </a:xfrm>
            <a:prstGeom prst="rect">
              <a:avLst/>
            </a:prstGeom>
            <a:noFill/>
          </p:spPr>
          <p:txBody>
            <a:bodyPr wrap="square" rtlCol="0">
              <a:spAutoFit/>
            </a:bodyPr>
            <a:lstStyle/>
            <a:p>
              <a:pPr algn="ctr"/>
              <a:r>
                <a:rPr lang="en-US" sz="6600">
                  <a:solidFill>
                    <a:schemeClr val="accent1"/>
                  </a:solidFill>
                  <a:latin typeface="Coiny" panose="02000903060500060000" pitchFamily="2" charset="0"/>
                </a:rPr>
                <a:t>Trình bày trước lớp</a:t>
              </a:r>
            </a:p>
          </p:txBody>
        </p:sp>
      </p:grpSp>
    </p:spTree>
    <p:extLst>
      <p:ext uri="{BB962C8B-B14F-4D97-AF65-F5344CB8AC3E}">
        <p14:creationId xmlns:p14="http://schemas.microsoft.com/office/powerpoint/2010/main" val="25696577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890" t="-1204" b="-68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7436843">
            <a:off x="8242513" y="2976674"/>
            <a:ext cx="12689197" cy="9120360"/>
          </a:xfrm>
          <a:custGeom>
            <a:avLst/>
            <a:gdLst/>
            <a:ahLst/>
            <a:cxnLst/>
            <a:rect l="l" t="t" r="r" b="b"/>
            <a:pathLst>
              <a:path w="12689197" h="9120360">
                <a:moveTo>
                  <a:pt x="0" y="0"/>
                </a:moveTo>
                <a:lnTo>
                  <a:pt x="12689198" y="0"/>
                </a:lnTo>
                <a:lnTo>
                  <a:pt x="12689198" y="9120361"/>
                </a:lnTo>
                <a:lnTo>
                  <a:pt x="0" y="91203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7436843">
            <a:off x="8418377" y="3249534"/>
            <a:ext cx="12689197" cy="9120360"/>
          </a:xfrm>
          <a:custGeom>
            <a:avLst/>
            <a:gdLst/>
            <a:ahLst/>
            <a:cxnLst/>
            <a:rect l="l" t="t" r="r" b="b"/>
            <a:pathLst>
              <a:path w="12689197" h="9120360">
                <a:moveTo>
                  <a:pt x="0" y="0"/>
                </a:moveTo>
                <a:lnTo>
                  <a:pt x="12689198" y="0"/>
                </a:lnTo>
                <a:lnTo>
                  <a:pt x="12689198" y="9120360"/>
                </a:lnTo>
                <a:lnTo>
                  <a:pt x="0" y="91203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Rectangle: Rounded Corners 13">
            <a:extLst>
              <a:ext uri="{FF2B5EF4-FFF2-40B4-BE49-F238E27FC236}">
                <a16:creationId xmlns:a16="http://schemas.microsoft.com/office/drawing/2014/main" id="{390BF882-B32D-5EC1-1140-65D7376FA684}"/>
              </a:ext>
            </a:extLst>
          </p:cNvPr>
          <p:cNvSpPr/>
          <p:nvPr/>
        </p:nvSpPr>
        <p:spPr>
          <a:xfrm>
            <a:off x="838200" y="342900"/>
            <a:ext cx="16916400" cy="96774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7DD25562-FE35-018E-EC0C-E2D6CE3837B5}"/>
              </a:ext>
            </a:extLst>
          </p:cNvPr>
          <p:cNvSpPr txBox="1"/>
          <p:nvPr/>
        </p:nvSpPr>
        <p:spPr>
          <a:xfrm>
            <a:off x="2890546" y="452977"/>
            <a:ext cx="13591575"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FF0000"/>
                </a:solidFill>
                <a:effectLst/>
                <a:uLnTx/>
                <a:uFillTx/>
                <a:latin typeface="Calibri"/>
                <a:ea typeface="+mn-ea"/>
                <a:cs typeface="+mn-cs"/>
              </a:rPr>
              <a:t>Quan sát tranh và thực hiện yêu cầu</a:t>
            </a:r>
          </a:p>
        </p:txBody>
      </p:sp>
      <p:pic>
        <p:nvPicPr>
          <p:cNvPr id="5" name="Picture 10">
            <a:extLst>
              <a:ext uri="{FF2B5EF4-FFF2-40B4-BE49-F238E27FC236}">
                <a16:creationId xmlns:a16="http://schemas.microsoft.com/office/drawing/2014/main" id="{B109E4BF-8E95-E5F1-2D9B-EC3BE27C4CF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28520" y="609679"/>
            <a:ext cx="989203" cy="1119468"/>
          </a:xfrm>
          <a:prstGeom prst="rect">
            <a:avLst/>
          </a:prstGeom>
        </p:spPr>
      </p:pic>
      <p:pic>
        <p:nvPicPr>
          <p:cNvPr id="44" name="Picture 43" descr="A group of people with books and a person standing at a table&#10;&#10;Description automatically generated with medium confidence">
            <a:extLst>
              <a:ext uri="{FF2B5EF4-FFF2-40B4-BE49-F238E27FC236}">
                <a16:creationId xmlns:a16="http://schemas.microsoft.com/office/drawing/2014/main" id="{1EA31434-0221-C3E2-6AAD-501F540456DC}"/>
              </a:ext>
            </a:extLst>
          </p:cNvPr>
          <p:cNvPicPr>
            <a:picLocks noChangeAspect="1"/>
          </p:cNvPicPr>
          <p:nvPr/>
        </p:nvPicPr>
        <p:blipFill rotWithShape="1">
          <a:blip r:embed="rId9">
            <a:extLst>
              <a:ext uri="{28A0092B-C50C-407E-A947-70E740481C1C}">
                <a14:useLocalDpi xmlns:a14="http://schemas.microsoft.com/office/drawing/2010/main" val="0"/>
              </a:ext>
            </a:extLst>
          </a:blip>
          <a:srcRect t="15346" r="42935" b="54074"/>
          <a:stretch/>
        </p:blipFill>
        <p:spPr>
          <a:xfrm>
            <a:off x="843624" y="2507238"/>
            <a:ext cx="8649480" cy="4160262"/>
          </a:xfrm>
          <a:prstGeom prst="rect">
            <a:avLst/>
          </a:prstGeom>
        </p:spPr>
      </p:pic>
      <p:pic>
        <p:nvPicPr>
          <p:cNvPr id="6" name="Picture 5" descr="A group of people with books and a person standing at a table&#10;&#10;Description automatically generated with medium confidence">
            <a:extLst>
              <a:ext uri="{FF2B5EF4-FFF2-40B4-BE49-F238E27FC236}">
                <a16:creationId xmlns:a16="http://schemas.microsoft.com/office/drawing/2014/main" id="{71BE218E-CD72-0B80-A457-CCDDAB68A01C}"/>
              </a:ext>
            </a:extLst>
          </p:cNvPr>
          <p:cNvPicPr>
            <a:picLocks noChangeAspect="1"/>
          </p:cNvPicPr>
          <p:nvPr/>
        </p:nvPicPr>
        <p:blipFill rotWithShape="1">
          <a:blip r:embed="rId9">
            <a:extLst>
              <a:ext uri="{28A0092B-C50C-407E-A947-70E740481C1C}">
                <a14:useLocalDpi xmlns:a14="http://schemas.microsoft.com/office/drawing/2010/main" val="0"/>
              </a:ext>
            </a:extLst>
          </a:blip>
          <a:srcRect l="59501" t="15346" r="1464" b="52246"/>
          <a:stretch/>
        </p:blipFill>
        <p:spPr>
          <a:xfrm>
            <a:off x="9700540" y="1598736"/>
            <a:ext cx="7162800" cy="5337665"/>
          </a:xfrm>
          <a:prstGeom prst="rect">
            <a:avLst/>
          </a:prstGeom>
        </p:spPr>
      </p:pic>
      <p:sp>
        <p:nvSpPr>
          <p:cNvPr id="7" name="Rectangle: Rounded Corners 6">
            <a:extLst>
              <a:ext uri="{FF2B5EF4-FFF2-40B4-BE49-F238E27FC236}">
                <a16:creationId xmlns:a16="http://schemas.microsoft.com/office/drawing/2014/main" id="{06306311-47BF-440C-481E-4049AEF6591A}"/>
              </a:ext>
            </a:extLst>
          </p:cNvPr>
          <p:cNvSpPr/>
          <p:nvPr/>
        </p:nvSpPr>
        <p:spPr>
          <a:xfrm>
            <a:off x="1128520" y="7124700"/>
            <a:ext cx="7786880" cy="2438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r>
              <a:rPr lang="en-US" sz="4000" b="1"/>
              <a:t>Tranh 1: </a:t>
            </a:r>
            <a:r>
              <a:rPr lang="en-US" sz="4000"/>
              <a:t>Không viết, vẽ vào sách để có thể cho các em lớp sau tái sử dụng, nhằm tiết kiệm công sức lao động và của cải.</a:t>
            </a:r>
          </a:p>
        </p:txBody>
      </p:sp>
      <p:sp>
        <p:nvSpPr>
          <p:cNvPr id="8" name="Rectangle: Rounded Corners 7">
            <a:extLst>
              <a:ext uri="{FF2B5EF4-FFF2-40B4-BE49-F238E27FC236}">
                <a16:creationId xmlns:a16="http://schemas.microsoft.com/office/drawing/2014/main" id="{B95A96A9-4F48-4A01-923B-D5F977A869CB}"/>
              </a:ext>
            </a:extLst>
          </p:cNvPr>
          <p:cNvSpPr/>
          <p:nvPr/>
        </p:nvSpPr>
        <p:spPr>
          <a:xfrm>
            <a:off x="9372600" y="7066497"/>
            <a:ext cx="7786880" cy="2438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r>
              <a:rPr lang="en-US" sz="4000" b="1"/>
              <a:t>T</a:t>
            </a:r>
            <a:r>
              <a:rPr lang="vi-VN" sz="4000" b="1"/>
              <a:t>ranh 2: </a:t>
            </a:r>
            <a:r>
              <a:rPr lang="vi-VN" sz="4000"/>
              <a:t>Biết nói lời động viên, khen ngợi đối với những gì mà người lao động quanh em đã làm, cống hiến.</a:t>
            </a:r>
            <a:endParaRPr lang="en-US" sz="4000"/>
          </a:p>
        </p:txBody>
      </p:sp>
    </p:spTree>
    <p:extLst>
      <p:ext uri="{BB962C8B-B14F-4D97-AF65-F5344CB8AC3E}">
        <p14:creationId xmlns:p14="http://schemas.microsoft.com/office/powerpoint/2010/main" val="6073608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890" t="-1204" b="-68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7436843">
            <a:off x="8242513" y="2976674"/>
            <a:ext cx="12689197" cy="9120360"/>
          </a:xfrm>
          <a:custGeom>
            <a:avLst/>
            <a:gdLst/>
            <a:ahLst/>
            <a:cxnLst/>
            <a:rect l="l" t="t" r="r" b="b"/>
            <a:pathLst>
              <a:path w="12689197" h="9120360">
                <a:moveTo>
                  <a:pt x="0" y="0"/>
                </a:moveTo>
                <a:lnTo>
                  <a:pt x="12689198" y="0"/>
                </a:lnTo>
                <a:lnTo>
                  <a:pt x="12689198" y="9120361"/>
                </a:lnTo>
                <a:lnTo>
                  <a:pt x="0" y="91203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7436843">
            <a:off x="8418377" y="3249534"/>
            <a:ext cx="12689197" cy="9120360"/>
          </a:xfrm>
          <a:custGeom>
            <a:avLst/>
            <a:gdLst/>
            <a:ahLst/>
            <a:cxnLst/>
            <a:rect l="l" t="t" r="r" b="b"/>
            <a:pathLst>
              <a:path w="12689197" h="9120360">
                <a:moveTo>
                  <a:pt x="0" y="0"/>
                </a:moveTo>
                <a:lnTo>
                  <a:pt x="12689198" y="0"/>
                </a:lnTo>
                <a:lnTo>
                  <a:pt x="12689198" y="9120360"/>
                </a:lnTo>
                <a:lnTo>
                  <a:pt x="0" y="91203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Rectangle: Rounded Corners 13">
            <a:extLst>
              <a:ext uri="{FF2B5EF4-FFF2-40B4-BE49-F238E27FC236}">
                <a16:creationId xmlns:a16="http://schemas.microsoft.com/office/drawing/2014/main" id="{390BF882-B32D-5EC1-1140-65D7376FA684}"/>
              </a:ext>
            </a:extLst>
          </p:cNvPr>
          <p:cNvSpPr/>
          <p:nvPr/>
        </p:nvSpPr>
        <p:spPr>
          <a:xfrm>
            <a:off x="838200" y="342900"/>
            <a:ext cx="16916400" cy="96774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7DD25562-FE35-018E-EC0C-E2D6CE3837B5}"/>
              </a:ext>
            </a:extLst>
          </p:cNvPr>
          <p:cNvSpPr txBox="1"/>
          <p:nvPr/>
        </p:nvSpPr>
        <p:spPr>
          <a:xfrm>
            <a:off x="2890546" y="452977"/>
            <a:ext cx="13591575"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FF0000"/>
                </a:solidFill>
                <a:effectLst/>
                <a:uLnTx/>
                <a:uFillTx/>
                <a:latin typeface="Calibri"/>
                <a:ea typeface="+mn-ea"/>
                <a:cs typeface="+mn-cs"/>
              </a:rPr>
              <a:t>Quan sát tranh và thực hiện yêu cầu</a:t>
            </a:r>
          </a:p>
        </p:txBody>
      </p:sp>
      <p:pic>
        <p:nvPicPr>
          <p:cNvPr id="5" name="Picture 10">
            <a:extLst>
              <a:ext uri="{FF2B5EF4-FFF2-40B4-BE49-F238E27FC236}">
                <a16:creationId xmlns:a16="http://schemas.microsoft.com/office/drawing/2014/main" id="{B109E4BF-8E95-E5F1-2D9B-EC3BE27C4CF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28520" y="609679"/>
            <a:ext cx="989203" cy="1119468"/>
          </a:xfrm>
          <a:prstGeom prst="rect">
            <a:avLst/>
          </a:prstGeom>
        </p:spPr>
      </p:pic>
      <p:sp>
        <p:nvSpPr>
          <p:cNvPr id="7" name="Rectangle: Rounded Corners 6">
            <a:extLst>
              <a:ext uri="{FF2B5EF4-FFF2-40B4-BE49-F238E27FC236}">
                <a16:creationId xmlns:a16="http://schemas.microsoft.com/office/drawing/2014/main" id="{06306311-47BF-440C-481E-4049AEF6591A}"/>
              </a:ext>
            </a:extLst>
          </p:cNvPr>
          <p:cNvSpPr/>
          <p:nvPr/>
        </p:nvSpPr>
        <p:spPr>
          <a:xfrm>
            <a:off x="1128520" y="7124700"/>
            <a:ext cx="7786880" cy="2438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r>
              <a:rPr lang="vi-VN" sz="4000" b="1"/>
              <a:t>Tranh 3: </a:t>
            </a:r>
            <a:r>
              <a:rPr lang="vi-VN" sz="4000"/>
              <a:t>Biết nói lời cảm ơn đối với việc làm của người lao động đã hỗ trợ, giúp đỡ em và gia đình.</a:t>
            </a:r>
            <a:endParaRPr lang="en-US" sz="4000"/>
          </a:p>
        </p:txBody>
      </p:sp>
      <p:sp>
        <p:nvSpPr>
          <p:cNvPr id="8" name="Rectangle: Rounded Corners 7">
            <a:extLst>
              <a:ext uri="{FF2B5EF4-FFF2-40B4-BE49-F238E27FC236}">
                <a16:creationId xmlns:a16="http://schemas.microsoft.com/office/drawing/2014/main" id="{B95A96A9-4F48-4A01-923B-D5F977A869CB}"/>
              </a:ext>
            </a:extLst>
          </p:cNvPr>
          <p:cNvSpPr/>
          <p:nvPr/>
        </p:nvSpPr>
        <p:spPr>
          <a:xfrm>
            <a:off x="9372600" y="7066497"/>
            <a:ext cx="7786880" cy="2438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r>
              <a:rPr lang="vi-VN" sz="4000" b="1"/>
              <a:t>Tranh 4: </a:t>
            </a:r>
            <a:r>
              <a:rPr lang="vi-VN" sz="4000"/>
              <a:t>Biết thực hiện một số việc làm phù hợp với lứa tuổi để phụ giúp, hỗ trợ người lao động phù hợp với lứa tuổi của em.</a:t>
            </a:r>
            <a:endParaRPr lang="en-US" sz="4000"/>
          </a:p>
        </p:txBody>
      </p:sp>
      <p:pic>
        <p:nvPicPr>
          <p:cNvPr id="9" name="Picture 8" descr="A group of people with books and a person standing at a table&#10;&#10;Description automatically generated with medium confidence">
            <a:extLst>
              <a:ext uri="{FF2B5EF4-FFF2-40B4-BE49-F238E27FC236}">
                <a16:creationId xmlns:a16="http://schemas.microsoft.com/office/drawing/2014/main" id="{00077D47-20CE-D75B-DBB0-2197132CDA8F}"/>
              </a:ext>
            </a:extLst>
          </p:cNvPr>
          <p:cNvPicPr>
            <a:picLocks noChangeAspect="1"/>
          </p:cNvPicPr>
          <p:nvPr/>
        </p:nvPicPr>
        <p:blipFill rotWithShape="1">
          <a:blip r:embed="rId9">
            <a:extLst>
              <a:ext uri="{28A0092B-C50C-407E-A947-70E740481C1C}">
                <a14:useLocalDpi xmlns:a14="http://schemas.microsoft.com/office/drawing/2010/main" val="0"/>
              </a:ext>
            </a:extLst>
          </a:blip>
          <a:srcRect t="47366" r="50487" b="19630"/>
          <a:stretch/>
        </p:blipFill>
        <p:spPr>
          <a:xfrm>
            <a:off x="838200" y="2298195"/>
            <a:ext cx="7620000" cy="4559031"/>
          </a:xfrm>
          <a:prstGeom prst="rect">
            <a:avLst/>
          </a:prstGeom>
        </p:spPr>
      </p:pic>
      <p:pic>
        <p:nvPicPr>
          <p:cNvPr id="10" name="Picture 9" descr="A group of people with books and a person standing at a table&#10;&#10;Description automatically generated with medium confidence">
            <a:extLst>
              <a:ext uri="{FF2B5EF4-FFF2-40B4-BE49-F238E27FC236}">
                <a16:creationId xmlns:a16="http://schemas.microsoft.com/office/drawing/2014/main" id="{FB92E143-8498-4FFD-B99C-80BCE7F4F1F9}"/>
              </a:ext>
            </a:extLst>
          </p:cNvPr>
          <p:cNvPicPr>
            <a:picLocks noChangeAspect="1"/>
          </p:cNvPicPr>
          <p:nvPr/>
        </p:nvPicPr>
        <p:blipFill rotWithShape="1">
          <a:blip r:embed="rId9">
            <a:extLst>
              <a:ext uri="{28A0092B-C50C-407E-A947-70E740481C1C}">
                <a14:useLocalDpi xmlns:a14="http://schemas.microsoft.com/office/drawing/2010/main" val="0"/>
              </a:ext>
            </a:extLst>
          </a:blip>
          <a:srcRect l="49513" t="47366" r="1464" b="19630"/>
          <a:stretch/>
        </p:blipFill>
        <p:spPr>
          <a:xfrm>
            <a:off x="9372600" y="2322595"/>
            <a:ext cx="7566722" cy="4572452"/>
          </a:xfrm>
          <a:prstGeom prst="rect">
            <a:avLst/>
          </a:prstGeom>
        </p:spPr>
      </p:pic>
    </p:spTree>
    <p:extLst>
      <p:ext uri="{BB962C8B-B14F-4D97-AF65-F5344CB8AC3E}">
        <p14:creationId xmlns:p14="http://schemas.microsoft.com/office/powerpoint/2010/main" val="21219992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kids jumping in the air&#10;&#10;Description automatically generated">
            <a:extLst>
              <a:ext uri="{FF2B5EF4-FFF2-40B4-BE49-F238E27FC236}">
                <a16:creationId xmlns:a16="http://schemas.microsoft.com/office/drawing/2014/main" id="{966DB12A-D5F3-30E9-4C66-29F48A9E11B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1834" b="973"/>
          <a:stretch/>
        </p:blipFill>
        <p:spPr>
          <a:xfrm>
            <a:off x="20" y="1923"/>
            <a:ext cx="18287980" cy="10285077"/>
          </a:xfrm>
          <a:prstGeom prst="rect">
            <a:avLst/>
          </a:prstGeom>
        </p:spPr>
      </p:pic>
      <p:sp>
        <p:nvSpPr>
          <p:cNvPr id="4" name="TextBox 3">
            <a:extLst>
              <a:ext uri="{FF2B5EF4-FFF2-40B4-BE49-F238E27FC236}">
                <a16:creationId xmlns:a16="http://schemas.microsoft.com/office/drawing/2014/main" id="{9AE9CC46-20EE-7BBF-05B0-01450FBFBCC6}"/>
              </a:ext>
            </a:extLst>
          </p:cNvPr>
          <p:cNvSpPr txBox="1"/>
          <p:nvPr/>
        </p:nvSpPr>
        <p:spPr>
          <a:xfrm>
            <a:off x="4800600" y="1181100"/>
            <a:ext cx="9297738" cy="3154710"/>
          </a:xfrm>
          <a:prstGeom prst="rect">
            <a:avLst/>
          </a:prstGeom>
          <a:noFill/>
        </p:spPr>
        <p:txBody>
          <a:bodyPr wrap="none" rtlCol="0">
            <a:spAutoFit/>
          </a:bodyPr>
          <a:lstStyle/>
          <a:p>
            <a:r>
              <a:rPr lang="en-US" sz="19900">
                <a:solidFill>
                  <a:srgbClr val="5EC27E"/>
                </a:solidFill>
                <a:latin typeface="#9Slide07 SVNHogfish" panose="02000503000000020004" pitchFamily="2" charset="0"/>
              </a:rPr>
              <a:t>KHỞI ĐỘNG</a:t>
            </a:r>
          </a:p>
        </p:txBody>
      </p:sp>
    </p:spTree>
    <p:extLst>
      <p:ext uri="{BB962C8B-B14F-4D97-AF65-F5344CB8AC3E}">
        <p14:creationId xmlns:p14="http://schemas.microsoft.com/office/powerpoint/2010/main" val="19769010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890" t="-1204" b="-68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7436843">
            <a:off x="8242513" y="2976674"/>
            <a:ext cx="12689197" cy="9120360"/>
          </a:xfrm>
          <a:custGeom>
            <a:avLst/>
            <a:gdLst/>
            <a:ahLst/>
            <a:cxnLst/>
            <a:rect l="l" t="t" r="r" b="b"/>
            <a:pathLst>
              <a:path w="12689197" h="9120360">
                <a:moveTo>
                  <a:pt x="0" y="0"/>
                </a:moveTo>
                <a:lnTo>
                  <a:pt x="12689198" y="0"/>
                </a:lnTo>
                <a:lnTo>
                  <a:pt x="12689198" y="9120361"/>
                </a:lnTo>
                <a:lnTo>
                  <a:pt x="0" y="91203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7436843">
            <a:off x="8418377" y="3249534"/>
            <a:ext cx="12689197" cy="9120360"/>
          </a:xfrm>
          <a:custGeom>
            <a:avLst/>
            <a:gdLst/>
            <a:ahLst/>
            <a:cxnLst/>
            <a:rect l="l" t="t" r="r" b="b"/>
            <a:pathLst>
              <a:path w="12689197" h="9120360">
                <a:moveTo>
                  <a:pt x="0" y="0"/>
                </a:moveTo>
                <a:lnTo>
                  <a:pt x="12689198" y="0"/>
                </a:lnTo>
                <a:lnTo>
                  <a:pt x="12689198" y="9120360"/>
                </a:lnTo>
                <a:lnTo>
                  <a:pt x="0" y="91203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Rectangle: Rounded Corners 13">
            <a:extLst>
              <a:ext uri="{FF2B5EF4-FFF2-40B4-BE49-F238E27FC236}">
                <a16:creationId xmlns:a16="http://schemas.microsoft.com/office/drawing/2014/main" id="{390BF882-B32D-5EC1-1140-65D7376FA684}"/>
              </a:ext>
            </a:extLst>
          </p:cNvPr>
          <p:cNvSpPr/>
          <p:nvPr/>
        </p:nvSpPr>
        <p:spPr>
          <a:xfrm>
            <a:off x="838200" y="342900"/>
            <a:ext cx="16916400" cy="96774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7DD25562-FE35-018E-EC0C-E2D6CE3837B5}"/>
              </a:ext>
            </a:extLst>
          </p:cNvPr>
          <p:cNvSpPr txBox="1"/>
          <p:nvPr/>
        </p:nvSpPr>
        <p:spPr>
          <a:xfrm>
            <a:off x="2890546" y="452977"/>
            <a:ext cx="13591575"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FF0000"/>
                </a:solidFill>
                <a:effectLst/>
                <a:uLnTx/>
                <a:uFillTx/>
                <a:latin typeface="Calibri"/>
                <a:ea typeface="+mn-ea"/>
                <a:cs typeface="+mn-cs"/>
              </a:rPr>
              <a:t>Quan sát tranh và thực hiện yêu cầu</a:t>
            </a:r>
          </a:p>
        </p:txBody>
      </p:sp>
      <p:pic>
        <p:nvPicPr>
          <p:cNvPr id="5" name="Picture 10">
            <a:extLst>
              <a:ext uri="{FF2B5EF4-FFF2-40B4-BE49-F238E27FC236}">
                <a16:creationId xmlns:a16="http://schemas.microsoft.com/office/drawing/2014/main" id="{B109E4BF-8E95-E5F1-2D9B-EC3BE27C4CF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28520" y="609679"/>
            <a:ext cx="989203" cy="1119468"/>
          </a:xfrm>
          <a:prstGeom prst="rect">
            <a:avLst/>
          </a:prstGeom>
        </p:spPr>
      </p:pic>
      <p:pic>
        <p:nvPicPr>
          <p:cNvPr id="44" name="Picture 43" descr="A group of people with books and a person standing at a table&#10;&#10;Description automatically generated with medium confidence">
            <a:extLst>
              <a:ext uri="{FF2B5EF4-FFF2-40B4-BE49-F238E27FC236}">
                <a16:creationId xmlns:a16="http://schemas.microsoft.com/office/drawing/2014/main" id="{1EA31434-0221-C3E2-6AAD-501F540456DC}"/>
              </a:ext>
            </a:extLst>
          </p:cNvPr>
          <p:cNvPicPr>
            <a:picLocks noChangeAspect="1"/>
          </p:cNvPicPr>
          <p:nvPr/>
        </p:nvPicPr>
        <p:blipFill rotWithShape="1">
          <a:blip r:embed="rId9">
            <a:extLst>
              <a:ext uri="{28A0092B-C50C-407E-A947-70E740481C1C}">
                <a14:useLocalDpi xmlns:a14="http://schemas.microsoft.com/office/drawing/2010/main" val="0"/>
              </a:ext>
            </a:extLst>
          </a:blip>
          <a:srcRect t="15346" r="1464" b="19630"/>
          <a:stretch/>
        </p:blipFill>
        <p:spPr>
          <a:xfrm>
            <a:off x="843624" y="2507238"/>
            <a:ext cx="9464214" cy="5605764"/>
          </a:xfrm>
          <a:prstGeom prst="rect">
            <a:avLst/>
          </a:prstGeom>
        </p:spPr>
      </p:pic>
      <p:sp>
        <p:nvSpPr>
          <p:cNvPr id="13" name="TextBox 12">
            <a:extLst>
              <a:ext uri="{FF2B5EF4-FFF2-40B4-BE49-F238E27FC236}">
                <a16:creationId xmlns:a16="http://schemas.microsoft.com/office/drawing/2014/main" id="{1762A50C-667F-E860-97B5-4DFBEEDD3F0D}"/>
              </a:ext>
            </a:extLst>
          </p:cNvPr>
          <p:cNvSpPr txBox="1"/>
          <p:nvPr/>
        </p:nvSpPr>
        <p:spPr>
          <a:xfrm>
            <a:off x="10274664" y="2324100"/>
            <a:ext cx="7294362" cy="6912341"/>
          </a:xfrm>
          <a:prstGeom prst="rect">
            <a:avLst/>
          </a:prstGeom>
          <a:noFill/>
        </p:spPr>
        <p:txBody>
          <a:bodyPr wrap="square">
            <a:spAutoFit/>
          </a:bodyPr>
          <a:lstStyle/>
          <a:p>
            <a:pPr algn="just">
              <a:lnSpc>
                <a:spcPct val="150000"/>
              </a:lnSpc>
            </a:pPr>
            <a:r>
              <a:rPr lang="vi-VN" sz="4000" b="1" i="0">
                <a:solidFill>
                  <a:srgbClr val="000000"/>
                </a:solidFill>
                <a:effectLst/>
                <a:latin typeface="Calibri" panose="020F0502020204030204" pitchFamily="34" charset="0"/>
                <a:ea typeface="Calibri" panose="020F0502020204030204" pitchFamily="34" charset="0"/>
                <a:cs typeface="Calibri" panose="020F0502020204030204" pitchFamily="34" charset="0"/>
              </a:rPr>
              <a:t>a. Những lời nói, việc làm thể hiện lòng biết ơn người lao động:</a:t>
            </a:r>
          </a:p>
          <a:p>
            <a:pPr algn="just">
              <a:lnSpc>
                <a:spcPct val="150000"/>
              </a:lnSpc>
            </a:pPr>
            <a:r>
              <a:rPr lang="vi-VN" sz="44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(1) Nhắc nhở bạn không nên viết ra sách</a:t>
            </a:r>
          </a:p>
          <a:p>
            <a:pPr algn="just">
              <a:lnSpc>
                <a:spcPct val="150000"/>
              </a:lnSpc>
            </a:pPr>
            <a:r>
              <a:rPr lang="vi-VN" sz="44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(2) Khen ngợi khi cô hát hay</a:t>
            </a:r>
          </a:p>
          <a:p>
            <a:pPr algn="just">
              <a:lnSpc>
                <a:spcPct val="150000"/>
              </a:lnSpc>
            </a:pPr>
            <a:r>
              <a:rPr lang="vi-VN" sz="44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(3) Biết nói lời cảm ơn</a:t>
            </a:r>
          </a:p>
          <a:p>
            <a:pPr algn="just">
              <a:lnSpc>
                <a:spcPct val="150000"/>
              </a:lnSpc>
            </a:pPr>
            <a:r>
              <a:rPr lang="vi-VN" sz="44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(4) Biết giúp đỡ</a:t>
            </a:r>
          </a:p>
        </p:txBody>
      </p:sp>
    </p:spTree>
    <p:extLst>
      <p:ext uri="{BB962C8B-B14F-4D97-AF65-F5344CB8AC3E}">
        <p14:creationId xmlns:p14="http://schemas.microsoft.com/office/powerpoint/2010/main" val="33311272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890" t="-1204" b="-68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7436843">
            <a:off x="8242513" y="2976674"/>
            <a:ext cx="12689197" cy="9120360"/>
          </a:xfrm>
          <a:custGeom>
            <a:avLst/>
            <a:gdLst/>
            <a:ahLst/>
            <a:cxnLst/>
            <a:rect l="l" t="t" r="r" b="b"/>
            <a:pathLst>
              <a:path w="12689197" h="9120360">
                <a:moveTo>
                  <a:pt x="0" y="0"/>
                </a:moveTo>
                <a:lnTo>
                  <a:pt x="12689198" y="0"/>
                </a:lnTo>
                <a:lnTo>
                  <a:pt x="12689198" y="9120361"/>
                </a:lnTo>
                <a:lnTo>
                  <a:pt x="0" y="91203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7436843">
            <a:off x="8418377" y="3249534"/>
            <a:ext cx="12689197" cy="9120360"/>
          </a:xfrm>
          <a:custGeom>
            <a:avLst/>
            <a:gdLst/>
            <a:ahLst/>
            <a:cxnLst/>
            <a:rect l="l" t="t" r="r" b="b"/>
            <a:pathLst>
              <a:path w="12689197" h="9120360">
                <a:moveTo>
                  <a:pt x="0" y="0"/>
                </a:moveTo>
                <a:lnTo>
                  <a:pt x="12689198" y="0"/>
                </a:lnTo>
                <a:lnTo>
                  <a:pt x="12689198" y="9120360"/>
                </a:lnTo>
                <a:lnTo>
                  <a:pt x="0" y="91203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Rectangle: Rounded Corners 13">
            <a:extLst>
              <a:ext uri="{FF2B5EF4-FFF2-40B4-BE49-F238E27FC236}">
                <a16:creationId xmlns:a16="http://schemas.microsoft.com/office/drawing/2014/main" id="{390BF882-B32D-5EC1-1140-65D7376FA684}"/>
              </a:ext>
            </a:extLst>
          </p:cNvPr>
          <p:cNvSpPr/>
          <p:nvPr/>
        </p:nvSpPr>
        <p:spPr>
          <a:xfrm>
            <a:off x="838200" y="342900"/>
            <a:ext cx="16916400" cy="96774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7DD25562-FE35-018E-EC0C-E2D6CE3837B5}"/>
              </a:ext>
            </a:extLst>
          </p:cNvPr>
          <p:cNvSpPr txBox="1"/>
          <p:nvPr/>
        </p:nvSpPr>
        <p:spPr>
          <a:xfrm>
            <a:off x="2890546" y="452977"/>
            <a:ext cx="13591575"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FF0000"/>
                </a:solidFill>
                <a:effectLst/>
                <a:uLnTx/>
                <a:uFillTx/>
                <a:latin typeface="Calibri"/>
                <a:ea typeface="+mn-ea"/>
                <a:cs typeface="+mn-cs"/>
              </a:rPr>
              <a:t>Quan sát tranh và thực hiện yêu cầu</a:t>
            </a:r>
          </a:p>
        </p:txBody>
      </p:sp>
      <p:pic>
        <p:nvPicPr>
          <p:cNvPr id="5" name="Picture 10">
            <a:extLst>
              <a:ext uri="{FF2B5EF4-FFF2-40B4-BE49-F238E27FC236}">
                <a16:creationId xmlns:a16="http://schemas.microsoft.com/office/drawing/2014/main" id="{B109E4BF-8E95-E5F1-2D9B-EC3BE27C4CF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28520" y="609679"/>
            <a:ext cx="989203" cy="1119468"/>
          </a:xfrm>
          <a:prstGeom prst="rect">
            <a:avLst/>
          </a:prstGeom>
        </p:spPr>
      </p:pic>
      <p:pic>
        <p:nvPicPr>
          <p:cNvPr id="44" name="Picture 43" descr="A group of people with books and a person standing at a table&#10;&#10;Description automatically generated with medium confidence">
            <a:extLst>
              <a:ext uri="{FF2B5EF4-FFF2-40B4-BE49-F238E27FC236}">
                <a16:creationId xmlns:a16="http://schemas.microsoft.com/office/drawing/2014/main" id="{1EA31434-0221-C3E2-6AAD-501F540456DC}"/>
              </a:ext>
            </a:extLst>
          </p:cNvPr>
          <p:cNvPicPr>
            <a:picLocks noChangeAspect="1"/>
          </p:cNvPicPr>
          <p:nvPr/>
        </p:nvPicPr>
        <p:blipFill rotWithShape="1">
          <a:blip r:embed="rId9">
            <a:extLst>
              <a:ext uri="{28A0092B-C50C-407E-A947-70E740481C1C}">
                <a14:useLocalDpi xmlns:a14="http://schemas.microsoft.com/office/drawing/2010/main" val="0"/>
              </a:ext>
            </a:extLst>
          </a:blip>
          <a:srcRect t="15346" r="1464" b="19630"/>
          <a:stretch/>
        </p:blipFill>
        <p:spPr>
          <a:xfrm>
            <a:off x="843624" y="2507238"/>
            <a:ext cx="9464214" cy="5605764"/>
          </a:xfrm>
          <a:prstGeom prst="rect">
            <a:avLst/>
          </a:prstGeom>
        </p:spPr>
      </p:pic>
      <p:sp>
        <p:nvSpPr>
          <p:cNvPr id="13" name="TextBox 12">
            <a:extLst>
              <a:ext uri="{FF2B5EF4-FFF2-40B4-BE49-F238E27FC236}">
                <a16:creationId xmlns:a16="http://schemas.microsoft.com/office/drawing/2014/main" id="{1762A50C-667F-E860-97B5-4DFBEEDD3F0D}"/>
              </a:ext>
            </a:extLst>
          </p:cNvPr>
          <p:cNvSpPr txBox="1"/>
          <p:nvPr/>
        </p:nvSpPr>
        <p:spPr>
          <a:xfrm>
            <a:off x="10274664" y="2324100"/>
            <a:ext cx="7294362" cy="6874190"/>
          </a:xfrm>
          <a:prstGeom prst="rect">
            <a:avLst/>
          </a:prstGeom>
          <a:noFill/>
        </p:spPr>
        <p:txBody>
          <a:bodyPr wrap="square">
            <a:spAutoFit/>
          </a:bodyPr>
          <a:lstStyle/>
          <a:p>
            <a:pPr algn="just">
              <a:lnSpc>
                <a:spcPct val="150000"/>
              </a:lnSpc>
            </a:pPr>
            <a:r>
              <a:rPr lang="vi-VN" sz="60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b.</a:t>
            </a:r>
          </a:p>
          <a:p>
            <a:pPr algn="just">
              <a:lnSpc>
                <a:spcPct val="150000"/>
              </a:lnSpc>
            </a:pPr>
            <a:r>
              <a:rPr lang="vi-VN" sz="60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 Giúp đỡ những người lao động</a:t>
            </a:r>
          </a:p>
          <a:p>
            <a:pPr algn="just">
              <a:lnSpc>
                <a:spcPct val="150000"/>
              </a:lnSpc>
            </a:pPr>
            <a:r>
              <a:rPr lang="vi-VN" sz="60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 Trân trọng sản phẩm lao động</a:t>
            </a:r>
          </a:p>
        </p:txBody>
      </p:sp>
    </p:spTree>
    <p:extLst>
      <p:ext uri="{BB962C8B-B14F-4D97-AF65-F5344CB8AC3E}">
        <p14:creationId xmlns:p14="http://schemas.microsoft.com/office/powerpoint/2010/main" val="3762268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6613" b="-5661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flipH="1">
            <a:off x="807863" y="606203"/>
            <a:ext cx="7293705" cy="9074594"/>
          </a:xfrm>
          <a:custGeom>
            <a:avLst/>
            <a:gdLst/>
            <a:ahLst/>
            <a:cxnLst/>
            <a:rect l="l" t="t" r="r" b="b"/>
            <a:pathLst>
              <a:path w="7293705" h="9074594">
                <a:moveTo>
                  <a:pt x="7293705" y="0"/>
                </a:moveTo>
                <a:lnTo>
                  <a:pt x="0" y="0"/>
                </a:lnTo>
                <a:lnTo>
                  <a:pt x="0" y="9074594"/>
                </a:lnTo>
                <a:lnTo>
                  <a:pt x="7293705" y="9074594"/>
                </a:lnTo>
                <a:lnTo>
                  <a:pt x="729370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7936973" y="606203"/>
            <a:ext cx="7293705" cy="9074594"/>
          </a:xfrm>
          <a:custGeom>
            <a:avLst/>
            <a:gdLst/>
            <a:ahLst/>
            <a:cxnLst/>
            <a:rect l="l" t="t" r="r" b="b"/>
            <a:pathLst>
              <a:path w="7293705" h="9074594">
                <a:moveTo>
                  <a:pt x="0" y="0"/>
                </a:moveTo>
                <a:lnTo>
                  <a:pt x="7293705" y="0"/>
                </a:lnTo>
                <a:lnTo>
                  <a:pt x="7293705" y="9074594"/>
                </a:lnTo>
                <a:lnTo>
                  <a:pt x="0" y="90745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2160370">
            <a:off x="15388307" y="942519"/>
            <a:ext cx="1293736" cy="8023170"/>
          </a:xfrm>
          <a:custGeom>
            <a:avLst/>
            <a:gdLst/>
            <a:ahLst/>
            <a:cxnLst/>
            <a:rect l="l" t="t" r="r" b="b"/>
            <a:pathLst>
              <a:path w="1293736" h="8023170">
                <a:moveTo>
                  <a:pt x="0" y="0"/>
                </a:moveTo>
                <a:lnTo>
                  <a:pt x="1293736" y="0"/>
                </a:lnTo>
                <a:lnTo>
                  <a:pt x="1293736" y="8023170"/>
                </a:lnTo>
                <a:lnTo>
                  <a:pt x="0" y="80231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01B771C0-F159-59DE-1FDE-3399F5635B1E}"/>
              </a:ext>
            </a:extLst>
          </p:cNvPr>
          <p:cNvSpPr txBox="1"/>
          <p:nvPr/>
        </p:nvSpPr>
        <p:spPr>
          <a:xfrm>
            <a:off x="6473558" y="952500"/>
            <a:ext cx="3845925"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C00000"/>
                </a:solidFill>
                <a:effectLst/>
                <a:uLnTx/>
                <a:uFillTx/>
                <a:latin typeface="#9Slide03 SVN-Oscine Bold" panose="020B0806040202020204" pitchFamily="34" charset="0"/>
                <a:ea typeface="+mn-ea"/>
                <a:cs typeface="+mn-cs"/>
              </a:rPr>
              <a:t>Kết luận</a:t>
            </a:r>
          </a:p>
        </p:txBody>
      </p:sp>
      <p:pic>
        <p:nvPicPr>
          <p:cNvPr id="14" name="Picture 7">
            <a:extLst>
              <a:ext uri="{FF2B5EF4-FFF2-40B4-BE49-F238E27FC236}">
                <a16:creationId xmlns:a16="http://schemas.microsoft.com/office/drawing/2014/main" id="{3FC666AE-DF6E-8FEC-3050-7957D4FCD121}"/>
              </a:ext>
            </a:extLst>
          </p:cNvPr>
          <p:cNvPicPr>
            <a:picLocks noChangeAspect="1"/>
          </p:cNvPicPr>
          <p:nvPr/>
        </p:nvPicPr>
        <p:blipFill>
          <a:blip r:embed="rId7"/>
          <a:srcRect/>
          <a:stretch>
            <a:fillRect/>
          </a:stretch>
        </p:blipFill>
        <p:spPr>
          <a:xfrm>
            <a:off x="-327263" y="2933700"/>
            <a:ext cx="4699681" cy="7832803"/>
          </a:xfrm>
          <a:prstGeom prst="rect">
            <a:avLst/>
          </a:prstGeom>
        </p:spPr>
      </p:pic>
      <p:sp>
        <p:nvSpPr>
          <p:cNvPr id="7" name="TextBox 6">
            <a:extLst>
              <a:ext uri="{FF2B5EF4-FFF2-40B4-BE49-F238E27FC236}">
                <a16:creationId xmlns:a16="http://schemas.microsoft.com/office/drawing/2014/main" id="{22C9444C-A430-2A33-7590-A45314650AD4}"/>
              </a:ext>
            </a:extLst>
          </p:cNvPr>
          <p:cNvSpPr txBox="1"/>
          <p:nvPr/>
        </p:nvSpPr>
        <p:spPr>
          <a:xfrm>
            <a:off x="4454715" y="2629440"/>
            <a:ext cx="9624446" cy="5509200"/>
          </a:xfrm>
          <a:prstGeom prst="rect">
            <a:avLst/>
          </a:prstGeom>
          <a:noFill/>
        </p:spPr>
        <p:txBody>
          <a:bodyPr wrap="square">
            <a:spAutoFit/>
          </a:bodyPr>
          <a:lstStyle/>
          <a:p>
            <a:r>
              <a:rPr lang="nl-NL" sz="4400" i="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Những biểu hiện của sự biết ơn người lao động: biết quan tâm, biết ơn và lễ phép, giúp đỡ người lao động bằng những việc làm phù hợp với lứa tuổi, quý trọng các sản phẩm do người lao động tạo ra, không được tỏ ra bất kính với người lao động, phấn đấu cố gắng học theo những tấm gương lao động mà em biết.</a:t>
            </a:r>
            <a:endParaRPr lang="en-US" sz="6000"/>
          </a:p>
        </p:txBody>
      </p:sp>
    </p:spTree>
    <p:extLst>
      <p:ext uri="{BB962C8B-B14F-4D97-AF65-F5344CB8AC3E}">
        <p14:creationId xmlns:p14="http://schemas.microsoft.com/office/powerpoint/2010/main" val="27381512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6613" b="-5661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flipH="1">
            <a:off x="807863" y="606203"/>
            <a:ext cx="7293705" cy="9074594"/>
          </a:xfrm>
          <a:custGeom>
            <a:avLst/>
            <a:gdLst/>
            <a:ahLst/>
            <a:cxnLst/>
            <a:rect l="l" t="t" r="r" b="b"/>
            <a:pathLst>
              <a:path w="7293705" h="9074594">
                <a:moveTo>
                  <a:pt x="7293705" y="0"/>
                </a:moveTo>
                <a:lnTo>
                  <a:pt x="0" y="0"/>
                </a:lnTo>
                <a:lnTo>
                  <a:pt x="0" y="9074594"/>
                </a:lnTo>
                <a:lnTo>
                  <a:pt x="7293705" y="9074594"/>
                </a:lnTo>
                <a:lnTo>
                  <a:pt x="729370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7936973" y="606203"/>
            <a:ext cx="7293705" cy="9074594"/>
          </a:xfrm>
          <a:custGeom>
            <a:avLst/>
            <a:gdLst/>
            <a:ahLst/>
            <a:cxnLst/>
            <a:rect l="l" t="t" r="r" b="b"/>
            <a:pathLst>
              <a:path w="7293705" h="9074594">
                <a:moveTo>
                  <a:pt x="0" y="0"/>
                </a:moveTo>
                <a:lnTo>
                  <a:pt x="7293705" y="0"/>
                </a:lnTo>
                <a:lnTo>
                  <a:pt x="7293705" y="9074594"/>
                </a:lnTo>
                <a:lnTo>
                  <a:pt x="0" y="90745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2160370">
            <a:off x="15388307" y="942519"/>
            <a:ext cx="1293736" cy="8023170"/>
          </a:xfrm>
          <a:custGeom>
            <a:avLst/>
            <a:gdLst/>
            <a:ahLst/>
            <a:cxnLst/>
            <a:rect l="l" t="t" r="r" b="b"/>
            <a:pathLst>
              <a:path w="1293736" h="8023170">
                <a:moveTo>
                  <a:pt x="0" y="0"/>
                </a:moveTo>
                <a:lnTo>
                  <a:pt x="1293736" y="0"/>
                </a:lnTo>
                <a:lnTo>
                  <a:pt x="1293736" y="8023170"/>
                </a:lnTo>
                <a:lnTo>
                  <a:pt x="0" y="80231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01B771C0-F159-59DE-1FDE-3399F5635B1E}"/>
              </a:ext>
            </a:extLst>
          </p:cNvPr>
          <p:cNvSpPr txBox="1"/>
          <p:nvPr/>
        </p:nvSpPr>
        <p:spPr>
          <a:xfrm>
            <a:off x="6473558" y="952500"/>
            <a:ext cx="3256020" cy="1323439"/>
          </a:xfrm>
          <a:prstGeom prst="rect">
            <a:avLst/>
          </a:prstGeom>
          <a:noFill/>
        </p:spPr>
        <p:txBody>
          <a:bodyPr wrap="none" rtlCol="0">
            <a:spAutoFit/>
          </a:bodyPr>
          <a:lstStyle/>
          <a:p>
            <a:r>
              <a:rPr lang="en-US" sz="8000" b="1">
                <a:solidFill>
                  <a:srgbClr val="C00000"/>
                </a:solidFill>
                <a:latin typeface="#9Slide03 SVN-Oscine Bold" panose="020B0806040202020204" pitchFamily="34" charset="0"/>
              </a:rPr>
              <a:t>Dặn dò</a:t>
            </a:r>
          </a:p>
        </p:txBody>
      </p:sp>
      <p:pic>
        <p:nvPicPr>
          <p:cNvPr id="14" name="Picture 7">
            <a:extLst>
              <a:ext uri="{FF2B5EF4-FFF2-40B4-BE49-F238E27FC236}">
                <a16:creationId xmlns:a16="http://schemas.microsoft.com/office/drawing/2014/main" id="{3FC666AE-DF6E-8FEC-3050-7957D4FCD121}"/>
              </a:ext>
            </a:extLst>
          </p:cNvPr>
          <p:cNvPicPr>
            <a:picLocks noChangeAspect="1"/>
          </p:cNvPicPr>
          <p:nvPr/>
        </p:nvPicPr>
        <p:blipFill>
          <a:blip r:embed="rId7"/>
          <a:srcRect/>
          <a:stretch>
            <a:fillRect/>
          </a:stretch>
        </p:blipFill>
        <p:spPr>
          <a:xfrm>
            <a:off x="-327263" y="2933700"/>
            <a:ext cx="4699681" cy="78328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group of kids jumping in the air&#10;&#10;Description automatically generated">
            <a:extLst>
              <a:ext uri="{FF2B5EF4-FFF2-40B4-BE49-F238E27FC236}">
                <a16:creationId xmlns:a16="http://schemas.microsoft.com/office/drawing/2014/main" id="{966DB12A-D5F3-30E9-4C66-29F48A9E11B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1834" b="973"/>
          <a:stretch/>
        </p:blipFill>
        <p:spPr>
          <a:xfrm>
            <a:off x="20" y="1923"/>
            <a:ext cx="18287980" cy="10285077"/>
          </a:xfrm>
          <a:prstGeom prst="rect">
            <a:avLst/>
          </a:prstGeom>
        </p:spPr>
      </p:pic>
      <p:sp>
        <p:nvSpPr>
          <p:cNvPr id="4" name="TextBox 3">
            <a:extLst>
              <a:ext uri="{FF2B5EF4-FFF2-40B4-BE49-F238E27FC236}">
                <a16:creationId xmlns:a16="http://schemas.microsoft.com/office/drawing/2014/main" id="{9AE9CC46-20EE-7BBF-05B0-01450FBFBCC6}"/>
              </a:ext>
            </a:extLst>
          </p:cNvPr>
          <p:cNvSpPr txBox="1"/>
          <p:nvPr/>
        </p:nvSpPr>
        <p:spPr>
          <a:xfrm>
            <a:off x="4800600" y="1181100"/>
            <a:ext cx="8305479" cy="31547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900" b="0" i="0" u="none" strike="noStrike" kern="1200" cap="none" spc="0" normalizeH="0" baseline="0" noProof="0">
                <a:ln>
                  <a:noFill/>
                </a:ln>
                <a:solidFill>
                  <a:srgbClr val="5EC27E"/>
                </a:solidFill>
                <a:effectLst/>
                <a:uLnTx/>
                <a:uFillTx/>
                <a:latin typeface="#9Slide07 SVNHogfish" panose="02000503000000020004" pitchFamily="2" charset="0"/>
                <a:ea typeface="+mn-ea"/>
                <a:cs typeface="+mn-cs"/>
              </a:rPr>
              <a:t>Tạm biệt!</a:t>
            </a:r>
          </a:p>
        </p:txBody>
      </p:sp>
    </p:spTree>
    <p:extLst>
      <p:ext uri="{BB962C8B-B14F-4D97-AF65-F5344CB8AC3E}">
        <p14:creationId xmlns:p14="http://schemas.microsoft.com/office/powerpoint/2010/main" val="23286845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omic book page with lightning bolts and blue rectangle&#10;&#10;Description automatically generated">
            <a:extLst>
              <a:ext uri="{FF2B5EF4-FFF2-40B4-BE49-F238E27FC236}">
                <a16:creationId xmlns:a16="http://schemas.microsoft.com/office/drawing/2014/main" id="{0DE0F1C6-1EE7-0772-0D15-6171C5C8F7BF}"/>
              </a:ext>
            </a:extLst>
          </p:cNvPr>
          <p:cNvPicPr>
            <a:picLocks noChangeAspect="1"/>
          </p:cNvPicPr>
          <p:nvPr/>
        </p:nvPicPr>
        <p:blipFill rotWithShape="1">
          <a:blip r:embed="rId2">
            <a:extLst>
              <a:ext uri="{28A0092B-C50C-407E-A947-70E740481C1C}">
                <a14:useLocalDpi xmlns:a14="http://schemas.microsoft.com/office/drawing/2010/main" val="0"/>
              </a:ext>
            </a:extLst>
          </a:blip>
          <a:srcRect t="6046" b="9700"/>
          <a:stretch/>
        </p:blipFill>
        <p:spPr>
          <a:xfrm>
            <a:off x="20" y="1923"/>
            <a:ext cx="18287980" cy="10285077"/>
          </a:xfrm>
          <a:prstGeom prst="rect">
            <a:avLst/>
          </a:prstGeom>
        </p:spPr>
      </p:pic>
      <p:sp>
        <p:nvSpPr>
          <p:cNvPr id="4" name="TextBox 3">
            <a:extLst>
              <a:ext uri="{FF2B5EF4-FFF2-40B4-BE49-F238E27FC236}">
                <a16:creationId xmlns:a16="http://schemas.microsoft.com/office/drawing/2014/main" id="{7247320C-531E-75BF-0EAD-399517B697F8}"/>
              </a:ext>
            </a:extLst>
          </p:cNvPr>
          <p:cNvSpPr txBox="1"/>
          <p:nvPr/>
        </p:nvSpPr>
        <p:spPr>
          <a:xfrm>
            <a:off x="6705600" y="1866900"/>
            <a:ext cx="5428089" cy="2215991"/>
          </a:xfrm>
          <a:prstGeom prst="rect">
            <a:avLst/>
          </a:prstGeom>
          <a:noFill/>
        </p:spPr>
        <p:txBody>
          <a:bodyPr wrap="none" rtlCol="0">
            <a:spAutoFit/>
          </a:bodyPr>
          <a:lstStyle/>
          <a:p>
            <a:r>
              <a:rPr lang="en-US" sz="13800">
                <a:solidFill>
                  <a:schemeClr val="bg1"/>
                </a:solidFill>
                <a:latin typeface="#9Slide07 SVNHogfish" panose="02000503000000020004" pitchFamily="2" charset="0"/>
              </a:rPr>
              <a:t>TRÒ CHƠI</a:t>
            </a:r>
          </a:p>
        </p:txBody>
      </p:sp>
      <p:sp>
        <p:nvSpPr>
          <p:cNvPr id="5" name="TextBox 4">
            <a:extLst>
              <a:ext uri="{FF2B5EF4-FFF2-40B4-BE49-F238E27FC236}">
                <a16:creationId xmlns:a16="http://schemas.microsoft.com/office/drawing/2014/main" id="{18D8B270-515A-A17D-DCFF-CF24AF610E72}"/>
              </a:ext>
            </a:extLst>
          </p:cNvPr>
          <p:cNvSpPr txBox="1"/>
          <p:nvPr/>
        </p:nvSpPr>
        <p:spPr>
          <a:xfrm>
            <a:off x="2898469" y="4649837"/>
            <a:ext cx="9235220" cy="3770263"/>
          </a:xfrm>
          <a:prstGeom prst="rect">
            <a:avLst/>
          </a:prstGeom>
          <a:noFill/>
        </p:spPr>
        <p:txBody>
          <a:bodyPr wrap="none" rtlCol="0">
            <a:spAutoFit/>
          </a:bodyPr>
          <a:lstStyle/>
          <a:p>
            <a:r>
              <a:rPr lang="en-US" sz="23900">
                <a:solidFill>
                  <a:schemeClr val="bg1"/>
                </a:solidFill>
                <a:effectLst>
                  <a:outerShdw blurRad="38100" dist="38100" dir="2700000" algn="tl">
                    <a:srgbClr val="000000">
                      <a:alpha val="43137"/>
                    </a:srgbClr>
                  </a:outerShdw>
                </a:effectLst>
                <a:latin typeface="#9Slide07 SVNHogfish" panose="02000503000000020004" pitchFamily="2" charset="0"/>
              </a:rPr>
              <a:t>NGHỀ GÌ?</a:t>
            </a:r>
          </a:p>
        </p:txBody>
      </p:sp>
    </p:spTree>
    <p:extLst>
      <p:ext uri="{BB962C8B-B14F-4D97-AF65-F5344CB8AC3E}">
        <p14:creationId xmlns:p14="http://schemas.microsoft.com/office/powerpoint/2010/main" val="9040330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yellow background with lightning bolts&#10;&#10;Description automatically generated">
            <a:extLst>
              <a:ext uri="{FF2B5EF4-FFF2-40B4-BE49-F238E27FC236}">
                <a16:creationId xmlns:a16="http://schemas.microsoft.com/office/drawing/2014/main" id="{0136F56F-7904-9A09-FA29-B10F1F4513D9}"/>
              </a:ext>
            </a:extLst>
          </p:cNvPr>
          <p:cNvPicPr>
            <a:picLocks noChangeAspect="1"/>
          </p:cNvPicPr>
          <p:nvPr/>
        </p:nvPicPr>
        <p:blipFill rotWithShape="1">
          <a:blip r:embed="rId2">
            <a:extLst>
              <a:ext uri="{28A0092B-C50C-407E-A947-70E740481C1C}">
                <a14:useLocalDpi xmlns:a14="http://schemas.microsoft.com/office/drawing/2010/main" val="0"/>
              </a:ext>
            </a:extLst>
          </a:blip>
          <a:srcRect t="3120" b="12626"/>
          <a:stretch/>
        </p:blipFill>
        <p:spPr>
          <a:xfrm>
            <a:off x="20" y="1923"/>
            <a:ext cx="18287980" cy="10285077"/>
          </a:xfrm>
          <a:prstGeom prst="rect">
            <a:avLst/>
          </a:prstGeom>
        </p:spPr>
      </p:pic>
      <p:pic>
        <p:nvPicPr>
          <p:cNvPr id="4" name="Picture 3" descr="Top 101+ hình ảnh thầy giáo đang giảng bài mới nhất - thtantai2.edu.vn">
            <a:extLst>
              <a:ext uri="{FF2B5EF4-FFF2-40B4-BE49-F238E27FC236}">
                <a16:creationId xmlns:a16="http://schemas.microsoft.com/office/drawing/2014/main" id="{4E474C47-6D8B-9D81-5085-B393661560A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647700"/>
            <a:ext cx="10721340" cy="63958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A54DCE2A-23C4-E03A-3F35-85ABA276FA54}"/>
              </a:ext>
            </a:extLst>
          </p:cNvPr>
          <p:cNvSpPr txBox="1"/>
          <p:nvPr/>
        </p:nvSpPr>
        <p:spPr>
          <a:xfrm>
            <a:off x="3319681" y="7043507"/>
            <a:ext cx="11420499" cy="3154710"/>
          </a:xfrm>
          <a:prstGeom prst="rect">
            <a:avLst/>
          </a:prstGeom>
          <a:noFill/>
        </p:spPr>
        <p:txBody>
          <a:bodyPr wrap="none" rtlCol="0">
            <a:spAutoFit/>
          </a:bodyPr>
          <a:lstStyle/>
          <a:p>
            <a:r>
              <a:rPr lang="en-US" sz="19900" b="1"/>
              <a:t>GIÁO VIÊN</a:t>
            </a:r>
          </a:p>
        </p:txBody>
      </p:sp>
    </p:spTree>
    <p:extLst>
      <p:ext uri="{BB962C8B-B14F-4D97-AF65-F5344CB8AC3E}">
        <p14:creationId xmlns:p14="http://schemas.microsoft.com/office/powerpoint/2010/main" val="22854457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yellow background with lightning bolts&#10;&#10;Description automatically generated">
            <a:extLst>
              <a:ext uri="{FF2B5EF4-FFF2-40B4-BE49-F238E27FC236}">
                <a16:creationId xmlns:a16="http://schemas.microsoft.com/office/drawing/2014/main" id="{0136F56F-7904-9A09-FA29-B10F1F4513D9}"/>
              </a:ext>
            </a:extLst>
          </p:cNvPr>
          <p:cNvPicPr>
            <a:picLocks noChangeAspect="1"/>
          </p:cNvPicPr>
          <p:nvPr/>
        </p:nvPicPr>
        <p:blipFill rotWithShape="1">
          <a:blip r:embed="rId2">
            <a:extLst>
              <a:ext uri="{28A0092B-C50C-407E-A947-70E740481C1C}">
                <a14:useLocalDpi xmlns:a14="http://schemas.microsoft.com/office/drawing/2010/main" val="0"/>
              </a:ext>
            </a:extLst>
          </a:blip>
          <a:srcRect t="3120" b="12626"/>
          <a:stretch/>
        </p:blipFill>
        <p:spPr>
          <a:xfrm>
            <a:off x="20" y="1923"/>
            <a:ext cx="18287980" cy="10285077"/>
          </a:xfrm>
          <a:prstGeom prst="rect">
            <a:avLst/>
          </a:prstGeom>
        </p:spPr>
      </p:pic>
      <p:sp>
        <p:nvSpPr>
          <p:cNvPr id="5" name="TextBox 4">
            <a:extLst>
              <a:ext uri="{FF2B5EF4-FFF2-40B4-BE49-F238E27FC236}">
                <a16:creationId xmlns:a16="http://schemas.microsoft.com/office/drawing/2014/main" id="{A54DCE2A-23C4-E03A-3F35-85ABA276FA54}"/>
              </a:ext>
            </a:extLst>
          </p:cNvPr>
          <p:cNvSpPr txBox="1"/>
          <p:nvPr/>
        </p:nvSpPr>
        <p:spPr>
          <a:xfrm>
            <a:off x="5683918" y="7054485"/>
            <a:ext cx="6920164" cy="3154710"/>
          </a:xfrm>
          <a:prstGeom prst="rect">
            <a:avLst/>
          </a:prstGeom>
          <a:noFill/>
        </p:spPr>
        <p:txBody>
          <a:bodyPr wrap="none" rtlCol="0">
            <a:spAutoFit/>
          </a:bodyPr>
          <a:lstStyle/>
          <a:p>
            <a:r>
              <a:rPr lang="en-US" sz="19900" b="1"/>
              <a:t>BÁC SĨ</a:t>
            </a:r>
          </a:p>
        </p:txBody>
      </p:sp>
      <p:pic>
        <p:nvPicPr>
          <p:cNvPr id="2" name="Picture 1" descr="24 bác sĩ Nhi giỏi ở Hà Nội">
            <a:extLst>
              <a:ext uri="{FF2B5EF4-FFF2-40B4-BE49-F238E27FC236}">
                <a16:creationId xmlns:a16="http://schemas.microsoft.com/office/drawing/2014/main" id="{35375BBE-5013-C3CD-A3B9-1BA4D61CDA8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1200" y="518999"/>
            <a:ext cx="13789374" cy="64357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658404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yellow background with lightning bolts&#10;&#10;Description automatically generated">
            <a:extLst>
              <a:ext uri="{FF2B5EF4-FFF2-40B4-BE49-F238E27FC236}">
                <a16:creationId xmlns:a16="http://schemas.microsoft.com/office/drawing/2014/main" id="{0136F56F-7904-9A09-FA29-B10F1F4513D9}"/>
              </a:ext>
            </a:extLst>
          </p:cNvPr>
          <p:cNvPicPr>
            <a:picLocks noChangeAspect="1"/>
          </p:cNvPicPr>
          <p:nvPr/>
        </p:nvPicPr>
        <p:blipFill rotWithShape="1">
          <a:blip r:embed="rId2">
            <a:extLst>
              <a:ext uri="{28A0092B-C50C-407E-A947-70E740481C1C}">
                <a14:useLocalDpi xmlns:a14="http://schemas.microsoft.com/office/drawing/2010/main" val="0"/>
              </a:ext>
            </a:extLst>
          </a:blip>
          <a:srcRect t="3120" b="12626"/>
          <a:stretch/>
        </p:blipFill>
        <p:spPr>
          <a:xfrm>
            <a:off x="20" y="1923"/>
            <a:ext cx="18287980" cy="10285077"/>
          </a:xfrm>
          <a:prstGeom prst="rect">
            <a:avLst/>
          </a:prstGeom>
        </p:spPr>
      </p:pic>
      <p:sp>
        <p:nvSpPr>
          <p:cNvPr id="5" name="TextBox 4">
            <a:extLst>
              <a:ext uri="{FF2B5EF4-FFF2-40B4-BE49-F238E27FC236}">
                <a16:creationId xmlns:a16="http://schemas.microsoft.com/office/drawing/2014/main" id="{A54DCE2A-23C4-E03A-3F35-85ABA276FA54}"/>
              </a:ext>
            </a:extLst>
          </p:cNvPr>
          <p:cNvSpPr txBox="1"/>
          <p:nvPr/>
        </p:nvSpPr>
        <p:spPr>
          <a:xfrm>
            <a:off x="2895600" y="7235534"/>
            <a:ext cx="12254765" cy="3154710"/>
          </a:xfrm>
          <a:prstGeom prst="rect">
            <a:avLst/>
          </a:prstGeom>
          <a:noFill/>
        </p:spPr>
        <p:txBody>
          <a:bodyPr wrap="none" rtlCol="0">
            <a:spAutoFit/>
          </a:bodyPr>
          <a:lstStyle/>
          <a:p>
            <a:r>
              <a:rPr lang="en-US" sz="19900" b="1"/>
              <a:t>NÔNG DÂN</a:t>
            </a:r>
          </a:p>
        </p:txBody>
      </p:sp>
      <p:pic>
        <p:nvPicPr>
          <p:cNvPr id="4" name="Picture 3" descr="Chi tiết với hơn 103 hình ảnh bác nông dân đang cấy lúa mới nhất -  thtantai2.edu.vn">
            <a:extLst>
              <a:ext uri="{FF2B5EF4-FFF2-40B4-BE49-F238E27FC236}">
                <a16:creationId xmlns:a16="http://schemas.microsoft.com/office/drawing/2014/main" id="{D94A62FC-08CB-AB51-0CEA-D4E6BFD1EF1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0805" y="495300"/>
            <a:ext cx="13026390" cy="67402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317786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yellow background with lightning bolts&#10;&#10;Description automatically generated">
            <a:extLst>
              <a:ext uri="{FF2B5EF4-FFF2-40B4-BE49-F238E27FC236}">
                <a16:creationId xmlns:a16="http://schemas.microsoft.com/office/drawing/2014/main" id="{0136F56F-7904-9A09-FA29-B10F1F4513D9}"/>
              </a:ext>
            </a:extLst>
          </p:cNvPr>
          <p:cNvPicPr>
            <a:picLocks noChangeAspect="1"/>
          </p:cNvPicPr>
          <p:nvPr/>
        </p:nvPicPr>
        <p:blipFill rotWithShape="1">
          <a:blip r:embed="rId2">
            <a:extLst>
              <a:ext uri="{28A0092B-C50C-407E-A947-70E740481C1C}">
                <a14:useLocalDpi xmlns:a14="http://schemas.microsoft.com/office/drawing/2010/main" val="0"/>
              </a:ext>
            </a:extLst>
          </a:blip>
          <a:srcRect t="3120" b="12626"/>
          <a:stretch/>
        </p:blipFill>
        <p:spPr>
          <a:xfrm>
            <a:off x="20" y="1923"/>
            <a:ext cx="18287980" cy="10285077"/>
          </a:xfrm>
          <a:prstGeom prst="rect">
            <a:avLst/>
          </a:prstGeom>
        </p:spPr>
      </p:pic>
      <p:pic>
        <p:nvPicPr>
          <p:cNvPr id="2" name="Picture 1" descr="Tay ngang&quot; thành đầu bếp chuyên nghiệp - Báo Đồng Nai điện tử">
            <a:extLst>
              <a:ext uri="{FF2B5EF4-FFF2-40B4-BE49-F238E27FC236}">
                <a16:creationId xmlns:a16="http://schemas.microsoft.com/office/drawing/2014/main" id="{E4A511DF-4961-79A5-58D5-E1A1A3B9C84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342900"/>
            <a:ext cx="8763000" cy="74492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A54DCE2A-23C4-E03A-3F35-85ABA276FA54}"/>
              </a:ext>
            </a:extLst>
          </p:cNvPr>
          <p:cNvSpPr txBox="1"/>
          <p:nvPr/>
        </p:nvSpPr>
        <p:spPr>
          <a:xfrm>
            <a:off x="3505200" y="7581900"/>
            <a:ext cx="9535752" cy="3154710"/>
          </a:xfrm>
          <a:prstGeom prst="rect">
            <a:avLst/>
          </a:prstGeom>
          <a:noFill/>
        </p:spPr>
        <p:txBody>
          <a:bodyPr wrap="none" rtlCol="0">
            <a:spAutoFit/>
          </a:bodyPr>
          <a:lstStyle/>
          <a:p>
            <a:r>
              <a:rPr lang="en-US" sz="19900" b="1"/>
              <a:t>ĐẦU BẾP</a:t>
            </a:r>
          </a:p>
        </p:txBody>
      </p:sp>
    </p:spTree>
    <p:extLst>
      <p:ext uri="{BB962C8B-B14F-4D97-AF65-F5344CB8AC3E}">
        <p14:creationId xmlns:p14="http://schemas.microsoft.com/office/powerpoint/2010/main" val="38396051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yellow background with lightning bolts&#10;&#10;Description automatically generated">
            <a:extLst>
              <a:ext uri="{FF2B5EF4-FFF2-40B4-BE49-F238E27FC236}">
                <a16:creationId xmlns:a16="http://schemas.microsoft.com/office/drawing/2014/main" id="{0136F56F-7904-9A09-FA29-B10F1F4513D9}"/>
              </a:ext>
            </a:extLst>
          </p:cNvPr>
          <p:cNvPicPr>
            <a:picLocks noChangeAspect="1"/>
          </p:cNvPicPr>
          <p:nvPr/>
        </p:nvPicPr>
        <p:blipFill rotWithShape="1">
          <a:blip r:embed="rId2">
            <a:extLst>
              <a:ext uri="{28A0092B-C50C-407E-A947-70E740481C1C}">
                <a14:useLocalDpi xmlns:a14="http://schemas.microsoft.com/office/drawing/2010/main" val="0"/>
              </a:ext>
            </a:extLst>
          </a:blip>
          <a:srcRect t="3120" b="12626"/>
          <a:stretch/>
        </p:blipFill>
        <p:spPr>
          <a:xfrm>
            <a:off x="20" y="1923"/>
            <a:ext cx="18287980" cy="10285077"/>
          </a:xfrm>
          <a:prstGeom prst="rect">
            <a:avLst/>
          </a:prstGeom>
        </p:spPr>
      </p:pic>
      <p:sp>
        <p:nvSpPr>
          <p:cNvPr id="5" name="TextBox 4">
            <a:extLst>
              <a:ext uri="{FF2B5EF4-FFF2-40B4-BE49-F238E27FC236}">
                <a16:creationId xmlns:a16="http://schemas.microsoft.com/office/drawing/2014/main" id="{A54DCE2A-23C4-E03A-3F35-85ABA276FA54}"/>
              </a:ext>
            </a:extLst>
          </p:cNvPr>
          <p:cNvSpPr txBox="1"/>
          <p:nvPr/>
        </p:nvSpPr>
        <p:spPr>
          <a:xfrm>
            <a:off x="1295400" y="7482858"/>
            <a:ext cx="16195844" cy="3154710"/>
          </a:xfrm>
          <a:prstGeom prst="rect">
            <a:avLst/>
          </a:prstGeom>
          <a:noFill/>
        </p:spPr>
        <p:txBody>
          <a:bodyPr wrap="none" rtlCol="0">
            <a:spAutoFit/>
          </a:bodyPr>
          <a:lstStyle/>
          <a:p>
            <a:r>
              <a:rPr lang="en-US" sz="19900" b="1"/>
              <a:t>LÍNH CỨU HỎA</a:t>
            </a:r>
          </a:p>
        </p:txBody>
      </p:sp>
      <p:pic>
        <p:nvPicPr>
          <p:cNvPr id="4" name="Picture 3" descr="Nhớ mãi 3 người lính cứu hỏa đã xả thân cứu người... - Báo Công an Nhân dân  điện tử">
            <a:extLst>
              <a:ext uri="{FF2B5EF4-FFF2-40B4-BE49-F238E27FC236}">
                <a16:creationId xmlns:a16="http://schemas.microsoft.com/office/drawing/2014/main" id="{7B4ACF91-47B4-4E8C-68AE-6918BAE1E81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352491"/>
            <a:ext cx="11102975" cy="69266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71542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white cloud with cartoon characters&#10;&#10;Description automatically generated">
            <a:extLst>
              <a:ext uri="{FF2B5EF4-FFF2-40B4-BE49-F238E27FC236}">
                <a16:creationId xmlns:a16="http://schemas.microsoft.com/office/drawing/2014/main" id="{4BE36C17-6E42-DB78-7A71-2581075A225F}"/>
              </a:ext>
            </a:extLst>
          </p:cNvPr>
          <p:cNvPicPr>
            <a:picLocks noChangeAspect="1"/>
          </p:cNvPicPr>
          <p:nvPr/>
        </p:nvPicPr>
        <p:blipFill rotWithShape="1">
          <a:blip r:embed="rId2">
            <a:extLst>
              <a:ext uri="{28A0092B-C50C-407E-A947-70E740481C1C}">
                <a14:useLocalDpi xmlns:a14="http://schemas.microsoft.com/office/drawing/2010/main" val="0"/>
              </a:ext>
            </a:extLst>
          </a:blip>
          <a:srcRect t="12129" b="3617"/>
          <a:stretch/>
        </p:blipFill>
        <p:spPr>
          <a:xfrm>
            <a:off x="20" y="1923"/>
            <a:ext cx="18287980" cy="10285077"/>
          </a:xfrm>
          <a:prstGeom prst="rect">
            <a:avLst/>
          </a:prstGeom>
        </p:spPr>
      </p:pic>
      <p:sp>
        <p:nvSpPr>
          <p:cNvPr id="7" name="TextBox 6">
            <a:extLst>
              <a:ext uri="{FF2B5EF4-FFF2-40B4-BE49-F238E27FC236}">
                <a16:creationId xmlns:a16="http://schemas.microsoft.com/office/drawing/2014/main" id="{EA754C68-58B9-3F06-81CD-1B1C52ADB5B1}"/>
              </a:ext>
            </a:extLst>
          </p:cNvPr>
          <p:cNvSpPr txBox="1"/>
          <p:nvPr/>
        </p:nvSpPr>
        <p:spPr>
          <a:xfrm>
            <a:off x="3770757" y="2171700"/>
            <a:ext cx="9677400" cy="5431615"/>
          </a:xfrm>
          <a:prstGeom prst="rect">
            <a:avLst/>
          </a:prstGeom>
          <a:noFill/>
        </p:spPr>
        <p:txBody>
          <a:bodyPr wrap="square">
            <a:spAutoFit/>
          </a:bodyPr>
          <a:lstStyle/>
          <a:p>
            <a:pPr marL="0" marR="0" algn="ctr">
              <a:lnSpc>
                <a:spcPct val="150000"/>
              </a:lnSpc>
              <a:spcBef>
                <a:spcPts val="100"/>
              </a:spcBef>
              <a:spcAft>
                <a:spcPts val="100"/>
              </a:spcAft>
            </a:pPr>
            <a:r>
              <a:rPr lang="fr-FR" sz="8000">
                <a:solidFill>
                  <a:srgbClr val="FF0000"/>
                </a:solidFill>
                <a:effectLst/>
                <a:latin typeface="#9Slide07 SVNHogfish" panose="02000503000000020004" pitchFamily="2" charset="0"/>
                <a:ea typeface="Calibri" panose="020F0502020204030204" pitchFamily="34" charset="0"/>
                <a:cs typeface="Times New Roman" panose="02020603050405020304" pitchFamily="18" charset="0"/>
              </a:rPr>
              <a:t>Hoạt động 1. </a:t>
            </a:r>
            <a:endParaRPr lang="fr-FR" sz="8000">
              <a:solidFill>
                <a:srgbClr val="FF0000"/>
              </a:solidFill>
              <a:latin typeface="#9Slide07 SVNHogfish" panose="02000503000000020004" pitchFamily="2" charset="0"/>
              <a:ea typeface="Calibri" panose="020F0502020204030204" pitchFamily="34" charset="0"/>
              <a:cs typeface="Times New Roman" panose="02020603050405020304" pitchFamily="18" charset="0"/>
            </a:endParaRPr>
          </a:p>
          <a:p>
            <a:pPr marL="0" marR="0" algn="ctr">
              <a:lnSpc>
                <a:spcPct val="150000"/>
              </a:lnSpc>
              <a:spcBef>
                <a:spcPts val="100"/>
              </a:spcBef>
              <a:spcAft>
                <a:spcPts val="100"/>
              </a:spcAft>
            </a:pPr>
            <a:r>
              <a:rPr lang="fr-FR" sz="8000">
                <a:solidFill>
                  <a:srgbClr val="000000"/>
                </a:solidFill>
                <a:effectLst/>
                <a:latin typeface="#9Slide07 SVNHogfish" panose="02000503000000020004" pitchFamily="2" charset="0"/>
                <a:ea typeface="Calibri" panose="020F0502020204030204" pitchFamily="34" charset="0"/>
                <a:cs typeface="Times New Roman" panose="02020603050405020304" pitchFamily="18" charset="0"/>
              </a:rPr>
              <a:t>Đọc câu chuyện và trả lời câu hỏi</a:t>
            </a:r>
            <a:endParaRPr lang="en-US" sz="7200">
              <a:effectLst/>
              <a:latin typeface="#9Slide07 SVNHogfish" panose="02000503000000020004"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259836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46</TotalTime>
  <Words>916</Words>
  <Application>Microsoft Office PowerPoint</Application>
  <PresentationFormat>Custom</PresentationFormat>
  <Paragraphs>68</Paragraphs>
  <Slides>24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#9Slide03 SVN-Oscine Bold</vt:lpstr>
      <vt:lpstr>#9Slide05 SVNPyes Pa Headline</vt:lpstr>
      <vt:lpstr>#9Slide07 SVNHogfish</vt:lpstr>
      <vt:lpstr>Coiny</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Hoang Manh Dat 20202998</cp:lastModifiedBy>
  <cp:revision>3</cp:revision>
  <dcterms:created xsi:type="dcterms:W3CDTF">2006-08-16T00:00:00Z</dcterms:created>
  <dcterms:modified xsi:type="dcterms:W3CDTF">2024-09-20T02:11:20Z</dcterms:modified>
  <dc:identifier>DAFtmDWDE-o</dc:identifier>
</cp:coreProperties>
</file>