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7" r:id="rId4"/>
    <p:sldMasterId id="2147483699" r:id="rId5"/>
  </p:sldMasterIdLst>
  <p:notesMasterIdLst>
    <p:notesMasterId r:id="rId39"/>
  </p:notesMasterIdLst>
  <p:sldIdLst>
    <p:sldId id="257" r:id="rId6"/>
    <p:sldId id="295" r:id="rId7"/>
    <p:sldId id="311" r:id="rId8"/>
    <p:sldId id="318" r:id="rId9"/>
    <p:sldId id="322" r:id="rId10"/>
    <p:sldId id="278" r:id="rId11"/>
    <p:sldId id="340" r:id="rId12"/>
    <p:sldId id="320" r:id="rId13"/>
    <p:sldId id="329" r:id="rId14"/>
    <p:sldId id="330" r:id="rId15"/>
    <p:sldId id="331" r:id="rId16"/>
    <p:sldId id="341" r:id="rId17"/>
    <p:sldId id="342" r:id="rId18"/>
    <p:sldId id="343" r:id="rId19"/>
    <p:sldId id="344" r:id="rId20"/>
    <p:sldId id="345" r:id="rId21"/>
    <p:sldId id="346" r:id="rId22"/>
    <p:sldId id="351" r:id="rId23"/>
    <p:sldId id="350" r:id="rId24"/>
    <p:sldId id="348" r:id="rId25"/>
    <p:sldId id="2007577095" r:id="rId26"/>
    <p:sldId id="347" r:id="rId27"/>
    <p:sldId id="2007577096" r:id="rId28"/>
    <p:sldId id="352" r:id="rId29"/>
    <p:sldId id="353" r:id="rId30"/>
    <p:sldId id="354" r:id="rId31"/>
    <p:sldId id="355" r:id="rId32"/>
    <p:sldId id="356" r:id="rId33"/>
    <p:sldId id="357" r:id="rId34"/>
    <p:sldId id="358" r:id="rId35"/>
    <p:sldId id="359" r:id="rId36"/>
    <p:sldId id="360" r:id="rId37"/>
    <p:sldId id="20075770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64" autoAdjust="0"/>
  </p:normalViewPr>
  <p:slideViewPr>
    <p:cSldViewPr snapToGrid="0">
      <p:cViewPr varScale="1">
        <p:scale>
          <a:sx n="75" d="100"/>
          <a:sy n="75" d="100"/>
        </p:scale>
        <p:origin x="53" y="72"/>
      </p:cViewPr>
      <p:guideLst/>
    </p:cSldViewPr>
  </p:slideViewPr>
  <p:outlineViewPr>
    <p:cViewPr>
      <p:scale>
        <a:sx n="33" d="100"/>
        <a:sy n="33" d="100"/>
      </p:scale>
      <p:origin x="0" y="-1901"/>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EE99A-893C-4F4C-A1D5-CF7AC21092D7}" type="datetimeFigureOut">
              <a:rPr lang="en-US" smtClean="0"/>
              <a:t>23/9/2021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93103-9724-42A8-9D53-E709AA143A8B}" type="slidenum">
              <a:rPr lang="en-US" smtClean="0"/>
              <a:t>‹#›</a:t>
            </a:fld>
            <a:endParaRPr lang="en-US"/>
          </a:p>
        </p:txBody>
      </p:sp>
    </p:spTree>
    <p:extLst>
      <p:ext uri="{BB962C8B-B14F-4D97-AF65-F5344CB8AC3E}">
        <p14:creationId xmlns:p14="http://schemas.microsoft.com/office/powerpoint/2010/main" val="425493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 GV </a:t>
            </a:r>
            <a:r>
              <a:rPr lang="en-US" sz="1200" b="1" kern="1200" dirty="0" err="1" smtClean="0">
                <a:solidFill>
                  <a:schemeClr val="tx1"/>
                </a:solidFill>
                <a:effectLst/>
                <a:latin typeface="+mn-lt"/>
                <a:ea typeface="+mn-ea"/>
                <a:cs typeface="+mn-cs"/>
              </a:rPr>
              <a:t>chốt</a:t>
            </a:r>
            <a:r>
              <a:rPr lang="en-US" sz="1200" b="1" kern="1200" dirty="0" smtClean="0">
                <a:solidFill>
                  <a:schemeClr val="tx1"/>
                </a:solidFill>
                <a:effectLst/>
                <a:latin typeface="+mn-lt"/>
                <a:ea typeface="+mn-ea"/>
                <a:cs typeface="+mn-cs"/>
              </a:rPr>
              <a:t> : </a:t>
            </a:r>
            <a:r>
              <a:rPr lang="en-US" sz="1200" b="1" kern="1200" dirty="0" err="1" smtClean="0">
                <a:solidFill>
                  <a:schemeClr val="tx1"/>
                </a:solidFill>
                <a:effectLst/>
                <a:latin typeface="+mn-lt"/>
                <a:ea typeface="+mn-ea"/>
                <a:cs typeface="+mn-cs"/>
              </a:rPr>
              <a:t>Có</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nhiều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nguyên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gây</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ngộ</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độc</a:t>
            </a:r>
            <a:r>
              <a:rPr lang="en-US" sz="1200" b="1" kern="1200" dirty="0" smtClean="0">
                <a:solidFill>
                  <a:schemeClr val="tx1"/>
                </a:solidFill>
                <a:effectLst/>
                <a:latin typeface="+mn-lt"/>
                <a:ea typeface="+mn-ea"/>
                <a:cs typeface="+mn-cs"/>
              </a:rPr>
              <a:t> qua </a:t>
            </a:r>
            <a:r>
              <a:rPr lang="en-US" sz="1200" b="1" kern="1200" dirty="0" err="1" smtClean="0">
                <a:solidFill>
                  <a:schemeClr val="tx1"/>
                </a:solidFill>
                <a:effectLst/>
                <a:latin typeface="+mn-lt"/>
                <a:ea typeface="+mn-ea"/>
                <a:cs typeface="+mn-cs"/>
              </a:rPr>
              <a:t>đường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uống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phải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thức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ôi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thiu</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đúng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cách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thức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đồ</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uống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quá</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hạn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dụng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uống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thuốc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không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đúng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chỉ</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dẫn</a:t>
            </a:r>
            <a:endParaRPr lang="en-US" sz="1200" kern="1200" dirty="0" smtClean="0">
              <a:solidFill>
                <a:schemeClr val="tx1"/>
              </a:solidFill>
              <a:effectLst/>
              <a:latin typeface="+mn-lt"/>
              <a:ea typeface="+mn-ea"/>
              <a:cs typeface="+mn-cs"/>
            </a:endParaRPr>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7607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YC HS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sgk</a:t>
            </a:r>
            <a:r>
              <a:rPr lang="en-US" sz="1200" kern="1200" dirty="0" smtClean="0">
                <a:solidFill>
                  <a:schemeClr val="tx1"/>
                </a:solidFill>
                <a:effectLst/>
                <a:latin typeface="+mn-lt"/>
                <a:ea typeface="+mn-ea"/>
                <a:cs typeface="+mn-cs"/>
              </a:rPr>
              <a:t>/tr.15, </a:t>
            </a:r>
            <a:r>
              <a:rPr lang="en-US" sz="1200" kern="1200" dirty="0" err="1" smtClean="0">
                <a:solidFill>
                  <a:schemeClr val="tx1"/>
                </a:solidFill>
                <a:effectLst/>
                <a:latin typeface="+mn-lt"/>
                <a:ea typeface="+mn-ea"/>
                <a:cs typeface="+mn-cs"/>
              </a:rPr>
              <a:t>thảo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bốn</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Hoa quả bị hỏng (hình 2), bánh mì bị mốc (hình 3), nước rửa bát và dầu ăn để cạnh nhau dễ gây nhầm lẫn (hình 4), thức ăn bị ruồi đậu vào (hình 5), kẹođể lẫn lộn với thuốc trong tủ thuốc (hình 6), thức ăn có mùi thiu (hình 7). </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093103-9724-42A8-9D53-E709AA143A8B}" type="slidenum">
              <a:rPr lang="en-US" smtClean="0"/>
              <a:t>11</a:t>
            </a:fld>
            <a:endParaRPr lang="en-US"/>
          </a:p>
        </p:txBody>
      </p:sp>
    </p:spTree>
    <p:extLst>
      <p:ext uri="{BB962C8B-B14F-4D97-AF65-F5344CB8AC3E}">
        <p14:creationId xmlns:p14="http://schemas.microsoft.com/office/powerpoint/2010/main" val="2176395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hỏng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thiu</a:t>
            </a:r>
            <a:r>
              <a:rPr lang="en-US" sz="1200" kern="1200" dirty="0" smtClean="0">
                <a:solidFill>
                  <a:schemeClr val="tx1"/>
                </a:solidFill>
                <a:effectLst/>
                <a:latin typeface="+mn-lt"/>
                <a:ea typeface="+mn-ea"/>
                <a:cs typeface="+mn-cs"/>
              </a:rPr>
              <a:t>?</a:t>
            </a:r>
            <a:r>
              <a:rPr lang="vi-VN"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vi-VN" sz="1200" kern="1200" dirty="0" smtClean="0">
                <a:solidFill>
                  <a:schemeClr val="tx1"/>
                </a:solidFill>
                <a:effectLst/>
                <a:latin typeface="+mn-lt"/>
                <a:ea typeface="+mn-ea"/>
                <a:cs typeface="+mn-cs"/>
              </a:rPr>
              <a:t>Dấu hiệu để nhận biết: hoa quả bị hỏng (mốc, thối, chuyển màu),bánh mì bị mốc trắng, thức ăn có mùi ôi thiu,... </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093103-9724-42A8-9D53-E709AA143A8B}" type="slidenum">
              <a:rPr lang="en-US" smtClean="0"/>
              <a:t>12</a:t>
            </a:fld>
            <a:endParaRPr lang="en-US"/>
          </a:p>
        </p:txBody>
      </p:sp>
    </p:spTree>
    <p:extLst>
      <p:ext uri="{BB962C8B-B14F-4D97-AF65-F5344CB8AC3E}">
        <p14:creationId xmlns:p14="http://schemas.microsoft.com/office/powerpoint/2010/main" val="124570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1093103-9724-42A8-9D53-E709AA143A8B}" type="slidenum">
              <a:rPr lang="en-US" smtClean="0"/>
              <a:t>14</a:t>
            </a:fld>
            <a:endParaRPr lang="en-US"/>
          </a:p>
        </p:txBody>
      </p:sp>
    </p:spTree>
    <p:extLst>
      <p:ext uri="{BB962C8B-B14F-4D97-AF65-F5344CB8AC3E}">
        <p14:creationId xmlns:p14="http://schemas.microsoft.com/office/powerpoint/2010/main" val="1309882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nhìn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toàn</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1093103-9724-42A8-9D53-E709AA143A8B}" type="slidenum">
              <a:rPr lang="en-US" smtClean="0"/>
              <a:t>15</a:t>
            </a:fld>
            <a:endParaRPr lang="en-US"/>
          </a:p>
        </p:txBody>
      </p:sp>
    </p:spTree>
    <p:extLst>
      <p:ext uri="{BB962C8B-B14F-4D97-AF65-F5344CB8AC3E}">
        <p14:creationId xmlns:p14="http://schemas.microsoft.com/office/powerpoint/2010/main" val="3654940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Hôm</a:t>
            </a:r>
            <a:r>
              <a:rPr lang="en-US" sz="1200" kern="1200" dirty="0" smtClean="0">
                <a:solidFill>
                  <a:schemeClr val="tx1"/>
                </a:solidFill>
                <a:effectLst/>
                <a:latin typeface="+mn-lt"/>
                <a:ea typeface="+mn-ea"/>
                <a:cs typeface="+mn-cs"/>
              </a:rPr>
              <a:t> nay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gì</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smtClean="0"/>
              <a:t>Gv</a:t>
            </a:r>
            <a:r>
              <a:rPr lang="en-US" dirty="0" smtClean="0"/>
              <a:t> </a:t>
            </a:r>
            <a:r>
              <a:rPr lang="en-US" dirty="0" err="1" smtClean="0"/>
              <a:t>kết</a:t>
            </a:r>
            <a:r>
              <a:rPr lang="en-US" baseline="0" dirty="0" smtClean="0"/>
              <a:t> </a:t>
            </a:r>
            <a:r>
              <a:rPr lang="en-US" baseline="0" dirty="0" err="1" smtClean="0"/>
              <a:t>luận</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Nhắc</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toàn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16</a:t>
            </a:fld>
            <a:endParaRPr lang="en-US"/>
          </a:p>
        </p:txBody>
      </p:sp>
    </p:spTree>
    <p:extLst>
      <p:ext uri="{BB962C8B-B14F-4D97-AF65-F5344CB8AC3E}">
        <p14:creationId xmlns:p14="http://schemas.microsoft.com/office/powerpoint/2010/main" val="397818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8232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quầy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nhìn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thịt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tôm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lạnh</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hỏi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hãy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GV </a:t>
            </a:r>
            <a:r>
              <a:rPr lang="en-US" sz="1200" kern="1200" dirty="0" err="1" smtClean="0">
                <a:solidFill>
                  <a:schemeClr val="tx1"/>
                </a:solidFill>
                <a:effectLst/>
                <a:latin typeface="+mn-lt"/>
                <a:ea typeface="+mn-ea"/>
                <a:cs typeface="+mn-cs"/>
              </a:rPr>
              <a:t>dẫn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19</a:t>
            </a:fld>
            <a:endParaRPr lang="en-US"/>
          </a:p>
        </p:txBody>
      </p:sp>
    </p:spTree>
    <p:extLst>
      <p:ext uri="{BB962C8B-B14F-4D97-AF65-F5344CB8AC3E}">
        <p14:creationId xmlns:p14="http://schemas.microsoft.com/office/powerpoint/2010/main" val="102820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870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4341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YC HS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sgk</a:t>
            </a:r>
            <a:r>
              <a:rPr lang="en-US" sz="1200" kern="1200" dirty="0" smtClean="0">
                <a:solidFill>
                  <a:schemeClr val="tx1"/>
                </a:solidFill>
                <a:effectLst/>
                <a:latin typeface="+mn-lt"/>
                <a:ea typeface="+mn-ea"/>
                <a:cs typeface="+mn-cs"/>
              </a:rPr>
              <a:t>/tr.16, </a:t>
            </a:r>
            <a:r>
              <a:rPr lang="en-US" sz="1200" kern="1200" dirty="0" err="1" smtClean="0">
                <a:solidFill>
                  <a:schemeClr val="tx1"/>
                </a:solidFill>
                <a:effectLst/>
                <a:latin typeface="+mn-lt"/>
                <a:ea typeface="+mn-ea"/>
                <a:cs typeface="+mn-cs"/>
              </a:rPr>
              <a:t>thảo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bốn</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Những thành viên trong gia đình Minh đang làm gì sau bữa ăn? </a:t>
            </a:r>
            <a:r>
              <a:rPr lang="en-US" sz="1200" kern="1200" dirty="0" smtClean="0">
                <a:solidFill>
                  <a:schemeClr val="tx1"/>
                </a:solidFill>
                <a:effectLst/>
                <a:latin typeface="+mn-lt"/>
                <a:ea typeface="+mn-ea"/>
                <a:cs typeface="+mn-cs"/>
              </a:rPr>
              <a:t> (B</a:t>
            </a:r>
            <a:r>
              <a:rPr lang="vi-VN" sz="1200" kern="1200" dirty="0" smtClean="0">
                <a:solidFill>
                  <a:schemeClr val="tx1"/>
                </a:solidFill>
                <a:effectLst/>
                <a:latin typeface="+mn-lt"/>
                <a:ea typeface="+mn-ea"/>
                <a:cs typeface="+mn-cs"/>
              </a:rPr>
              <a:t>ố cho thức ăn thừa vào tô thuỷ tinh có nắp đậy và cất vào tủ lạnh; mẹ rửa bát và úp lên kệ cho khô; cốc chén, bát đĩa được xếp gọn gàng riêng trên ngăn tủ kính,...</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Tại sao phải để dầu ăn vào đúng kệ gia vị?,... </a:t>
            </a:r>
            <a:r>
              <a:rPr lang="en-US"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Minh cất dầu ăn đúng kệ gia vị để tránh nhầm lẫn với các loại chất lỏng không ăn/ uống được khác</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Phải cất sữa chua ở đâu?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vi-VN" sz="1200" kern="1200" dirty="0" smtClean="0">
                <a:solidFill>
                  <a:schemeClr val="tx1"/>
                </a:solidFill>
                <a:effectLst/>
                <a:latin typeface="+mn-lt"/>
                <a:ea typeface="+mn-ea"/>
                <a:cs typeface="+mn-cs"/>
              </a:rPr>
              <a:t>ở ngăn mát tủ lạnh</a:t>
            </a:r>
            <a:r>
              <a:rPr lang="en-US" sz="1200" kern="1200" dirty="0" smtClean="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093103-9724-42A8-9D53-E709AA143A8B}" type="slidenum">
              <a:rPr lang="en-US" smtClean="0"/>
              <a:t>22</a:t>
            </a:fld>
            <a:endParaRPr lang="en-US"/>
          </a:p>
        </p:txBody>
      </p:sp>
    </p:spTree>
    <p:extLst>
      <p:ext uri="{BB962C8B-B14F-4D97-AF65-F5344CB8AC3E}">
        <p14:creationId xmlns:p14="http://schemas.microsoft.com/office/powerpoint/2010/main" val="1401011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gợi</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hỏng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lạnh</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toàn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tẩy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toàn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hỏng</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Gv</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chốt</a:t>
            </a:r>
            <a:r>
              <a:rPr lang="en-US" sz="1200" b="1" kern="1200" dirty="0" smtClean="0">
                <a:solidFill>
                  <a:schemeClr val="tx1"/>
                </a:solidFill>
                <a:effectLst/>
                <a:latin typeface="+mn-lt"/>
                <a:ea typeface="+mn-ea"/>
                <a:cs typeface="+mn-cs"/>
              </a:rPr>
              <a:t> : </a:t>
            </a:r>
            <a:r>
              <a:rPr lang="en-US" sz="1200" b="1" kern="1200" dirty="0" err="1" smtClean="0">
                <a:solidFill>
                  <a:schemeClr val="tx1"/>
                </a:solidFill>
                <a:effectLst/>
                <a:latin typeface="+mn-lt"/>
                <a:ea typeface="+mn-ea"/>
                <a:cs typeface="+mn-cs"/>
              </a:rPr>
              <a:t>Cân</a:t>
            </a:r>
            <a:r>
              <a:rPr lang="en-US" sz="1200" b="1" kern="1200" dirty="0" smtClean="0">
                <a:solidFill>
                  <a:schemeClr val="tx1"/>
                </a:solidFill>
                <a:effectLst/>
                <a:latin typeface="+mn-lt"/>
                <a:ea typeface="+mn-ea"/>
                <a:cs typeface="+mn-cs"/>
              </a:rPr>
              <a:t> </a:t>
            </a:r>
            <a:r>
              <a:rPr lang="vi-VN" sz="1200" b="1" kern="1200" dirty="0" smtClean="0">
                <a:solidFill>
                  <a:schemeClr val="tx1"/>
                </a:solidFill>
                <a:effectLst/>
                <a:latin typeface="+mn-lt"/>
                <a:ea typeface="+mn-ea"/>
                <a:cs typeface="+mn-cs"/>
              </a:rPr>
              <a:t>tuyên truyền cách cất giữ và bảo quản thức ăn thể hiện trách nhiệm, ý thức bảo vệ sức khoẻ cho bản thân, gia đình và xã hội.</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093103-9724-42A8-9D53-E709AA143A8B}" type="slidenum">
              <a:rPr lang="en-US" smtClean="0"/>
              <a:t>23</a:t>
            </a:fld>
            <a:endParaRPr lang="en-US"/>
          </a:p>
        </p:txBody>
      </p:sp>
    </p:spTree>
    <p:extLst>
      <p:ext uri="{BB962C8B-B14F-4D97-AF65-F5344CB8AC3E}">
        <p14:creationId xmlns:p14="http://schemas.microsoft.com/office/powerpoint/2010/main" val="2072239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GV </a:t>
            </a:r>
            <a:r>
              <a:rPr lang="en-US" sz="1200" b="1" kern="1200" dirty="0" err="1" smtClean="0">
                <a:solidFill>
                  <a:schemeClr val="tx1"/>
                </a:solidFill>
                <a:effectLst/>
                <a:latin typeface="+mn-lt"/>
                <a:ea typeface="+mn-ea"/>
                <a:cs typeface="+mn-cs"/>
              </a:rPr>
              <a:t>cho</a:t>
            </a:r>
            <a:r>
              <a:rPr lang="en-US" sz="1200" b="1" kern="1200" dirty="0" smtClean="0">
                <a:solidFill>
                  <a:schemeClr val="tx1"/>
                </a:solidFill>
                <a:effectLst/>
                <a:latin typeface="+mn-lt"/>
                <a:ea typeface="+mn-ea"/>
                <a:cs typeface="+mn-cs"/>
              </a:rPr>
              <a:t> HS </a:t>
            </a:r>
            <a:r>
              <a:rPr lang="en-US" sz="1200" b="1" kern="1200" dirty="0" err="1" smtClean="0">
                <a:solidFill>
                  <a:schemeClr val="tx1"/>
                </a:solidFill>
                <a:effectLst/>
                <a:latin typeface="+mn-lt"/>
                <a:ea typeface="+mn-ea"/>
                <a:cs typeface="+mn-cs"/>
              </a:rPr>
              <a:t>xem</a:t>
            </a:r>
            <a:r>
              <a:rPr lang="en-US" sz="1200" b="1" kern="1200" dirty="0" smtClean="0">
                <a:solidFill>
                  <a:schemeClr val="tx1"/>
                </a:solidFill>
                <a:effectLst/>
                <a:latin typeface="+mn-lt"/>
                <a:ea typeface="+mn-ea"/>
                <a:cs typeface="+mn-cs"/>
              </a:rPr>
              <a:t> video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93103-9724-42A8-9D53-E709AA143A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4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68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err="1" smtClean="0">
                <a:solidFill>
                  <a:schemeClr val="tx1"/>
                </a:solidFill>
                <a:effectLst/>
                <a:latin typeface="+mn-lt"/>
                <a:ea typeface="+mn-ea"/>
                <a:cs typeface="+mn-cs"/>
              </a:rPr>
              <a:t>Gv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sgk</a:t>
            </a:r>
            <a:r>
              <a:rPr lang="en-US" sz="1200" kern="1200" dirty="0" smtClean="0">
                <a:solidFill>
                  <a:schemeClr val="tx1"/>
                </a:solidFill>
                <a:effectLst/>
                <a:latin typeface="+mn-lt"/>
                <a:ea typeface="+mn-ea"/>
                <a:cs typeface="+mn-cs"/>
              </a:rPr>
              <a:t>/tr.16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chia </a:t>
            </a:r>
            <a:r>
              <a:rPr lang="en-US" sz="1200" kern="1200" dirty="0" err="1" smtClean="0">
                <a:solidFill>
                  <a:schemeClr val="tx1"/>
                </a:solidFill>
                <a:effectLst/>
                <a:latin typeface="+mn-lt"/>
                <a:ea typeface="+mn-ea"/>
                <a:cs typeface="+mn-cs"/>
              </a:rPr>
              <a:t>sẻ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phẩm</a:t>
            </a:r>
            <a:r>
              <a:rPr lang="en-US"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hàng</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1093103-9724-42A8-9D53-E709AA143A8B}" type="slidenum">
              <a:rPr lang="en-US" smtClean="0"/>
              <a:t>26</a:t>
            </a:fld>
            <a:endParaRPr lang="en-US"/>
          </a:p>
        </p:txBody>
      </p:sp>
    </p:spTree>
    <p:extLst>
      <p:ext uri="{BB962C8B-B14F-4D97-AF65-F5344CB8AC3E}">
        <p14:creationId xmlns:p14="http://schemas.microsoft.com/office/powerpoint/2010/main" val="1844160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ym typeface="+mn-ea"/>
              </a:rPr>
              <a:t>Bài</a:t>
            </a:r>
            <a:r>
              <a:rPr lang="en-US" dirty="0" smtClean="0">
                <a:sym typeface="+mn-ea"/>
              </a:rPr>
              <a:t> </a:t>
            </a:r>
            <a:r>
              <a:rPr lang="en-US" dirty="0" err="1" smtClean="0">
                <a:sym typeface="+mn-ea"/>
              </a:rPr>
              <a:t>giảng</a:t>
            </a:r>
            <a:r>
              <a:rPr lang="en-US" dirty="0" smtClean="0">
                <a:sym typeface="+mn-ea"/>
              </a:rPr>
              <a:t> </a:t>
            </a:r>
            <a:r>
              <a:rPr lang="en-US" dirty="0" err="1" smtClean="0">
                <a:sym typeface="+mn-ea"/>
              </a:rPr>
              <a:t>thiết</a:t>
            </a:r>
            <a:r>
              <a:rPr lang="en-US" dirty="0" smtClean="0">
                <a:sym typeface="+mn-ea"/>
              </a:rPr>
              <a:t> </a:t>
            </a:r>
            <a:r>
              <a:rPr lang="en-US" dirty="0" err="1" smtClean="0">
                <a:sym typeface="+mn-ea"/>
              </a:rPr>
              <a:t>kế</a:t>
            </a:r>
            <a:r>
              <a:rPr lang="en-US" dirty="0" smtClean="0">
                <a:sym typeface="+mn-ea"/>
              </a:rPr>
              <a:t> </a:t>
            </a:r>
            <a:r>
              <a:rPr lang="en-US" dirty="0" err="1" smtClean="0">
                <a:sym typeface="+mn-ea"/>
              </a:rPr>
              <a:t>bởi</a:t>
            </a:r>
            <a:r>
              <a:rPr lang="en-US" dirty="0" smtClean="0">
                <a:sym typeface="+mn-ea"/>
              </a:rPr>
              <a:t>: </a:t>
            </a:r>
            <a:r>
              <a:rPr lang="en-US" dirty="0" err="1" smtClean="0">
                <a:sym typeface="+mn-ea"/>
              </a:rPr>
              <a:t>Hương</a:t>
            </a:r>
            <a:r>
              <a:rPr lang="en-US" dirty="0" smtClean="0">
                <a:sym typeface="+mn-ea"/>
              </a:rPr>
              <a:t> </a:t>
            </a:r>
            <a:r>
              <a:rPr lang="en-US" dirty="0" err="1" smtClean="0">
                <a:sym typeface="+mn-ea"/>
              </a:rPr>
              <a:t>Thảo</a:t>
            </a:r>
            <a:r>
              <a:rPr lang="en-US" dirty="0" smtClean="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09292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err="1" smtClean="0">
                <a:solidFill>
                  <a:schemeClr val="tx1"/>
                </a:solidFill>
                <a:effectLst/>
                <a:latin typeface="+mn-lt"/>
                <a:ea typeface="+mn-ea"/>
                <a:cs typeface="+mn-cs"/>
              </a:rPr>
              <a:t>Yc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sgk</a:t>
            </a:r>
            <a:r>
              <a:rPr lang="en-US" sz="1200" kern="1200" dirty="0" smtClean="0">
                <a:solidFill>
                  <a:schemeClr val="tx1"/>
                </a:solidFill>
                <a:effectLst/>
                <a:latin typeface="+mn-lt"/>
                <a:ea typeface="+mn-ea"/>
                <a:cs typeface="+mn-cs"/>
              </a:rPr>
              <a:t>/tr. 17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huống</a:t>
            </a:r>
            <a:r>
              <a:rPr lang="en-US" sz="120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GV </a:t>
            </a:r>
            <a:r>
              <a:rPr lang="en-US" sz="1200" b="1" kern="1200" dirty="0" err="1" smtClean="0">
                <a:solidFill>
                  <a:schemeClr val="tx1"/>
                </a:solidFill>
                <a:effectLst/>
                <a:latin typeface="+mn-lt"/>
                <a:ea typeface="+mn-ea"/>
                <a:cs typeface="+mn-cs"/>
              </a:rPr>
              <a:t>kết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luận</a:t>
            </a:r>
            <a:r>
              <a:rPr lang="en-US" sz="1200" b="1" kern="1200" dirty="0" smtClean="0">
                <a:solidFill>
                  <a:schemeClr val="tx1"/>
                </a:solidFill>
                <a:effectLst/>
                <a:latin typeface="+mn-lt"/>
                <a:ea typeface="+mn-ea"/>
                <a:cs typeface="+mn-cs"/>
              </a:rPr>
              <a:t> : “</a:t>
            </a:r>
            <a:r>
              <a:rPr lang="en-US" sz="1200" b="1" kern="1200" dirty="0" err="1" smtClean="0">
                <a:solidFill>
                  <a:schemeClr val="tx1"/>
                </a:solidFill>
                <a:effectLst/>
                <a:latin typeface="+mn-lt"/>
                <a:ea typeface="+mn-ea"/>
                <a:cs typeface="+mn-cs"/>
              </a:rPr>
              <a:t>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chín,uống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sôi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cất</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giữ</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bảo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quản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thức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ăn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đồ</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dùng</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cẩn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thận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đúng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cách</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và</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sử</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dụng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thuốc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theo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đúng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hướng</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dẫn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của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bác</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sĩ</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093103-9724-42A8-9D53-E709AA143A8B}" type="slidenum">
              <a:rPr lang="en-US" smtClean="0"/>
              <a:t>28</a:t>
            </a:fld>
            <a:endParaRPr lang="en-US"/>
          </a:p>
        </p:txBody>
      </p:sp>
    </p:spTree>
    <p:extLst>
      <p:ext uri="{BB962C8B-B14F-4D97-AF65-F5344CB8AC3E}">
        <p14:creationId xmlns:p14="http://schemas.microsoft.com/office/powerpoint/2010/main" val="3885873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4247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ym typeface="+mn-ea"/>
              </a:rPr>
              <a:t>HS </a:t>
            </a:r>
            <a:r>
              <a:rPr lang="en-US" dirty="0" err="1" smtClean="0">
                <a:sym typeface="+mn-ea"/>
              </a:rPr>
              <a:t>nêu</a:t>
            </a:r>
            <a:r>
              <a:rPr lang="en-US" baseline="0" dirty="0" smtClean="0">
                <a:sym typeface="+mn-ea"/>
              </a:rPr>
              <a:t> </a:t>
            </a:r>
            <a:r>
              <a:rPr lang="en-US" baseline="0" dirty="0" err="1" smtClean="0">
                <a:sym typeface="+mn-ea"/>
              </a:rPr>
              <a:t>miệng</a:t>
            </a: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30</a:t>
            </a:fld>
            <a:endParaRPr lang="en-US"/>
          </a:p>
        </p:txBody>
      </p:sp>
    </p:spTree>
    <p:extLst>
      <p:ext uri="{BB962C8B-B14F-4D97-AF65-F5344CB8AC3E}">
        <p14:creationId xmlns:p14="http://schemas.microsoft.com/office/powerpoint/2010/main" val="313914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31</a:t>
            </a:fld>
            <a:endParaRPr lang="en-US"/>
          </a:p>
        </p:txBody>
      </p:sp>
    </p:spTree>
    <p:extLst>
      <p:ext uri="{BB962C8B-B14F-4D97-AF65-F5344CB8AC3E}">
        <p14:creationId xmlns:p14="http://schemas.microsoft.com/office/powerpoint/2010/main" val="3155647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chia </a:t>
            </a:r>
            <a:r>
              <a:rPr lang="en-US" sz="1200" kern="1200" dirty="0" err="1" smtClean="0">
                <a:solidFill>
                  <a:schemeClr val="tx1"/>
                </a:solidFill>
                <a:effectLst/>
                <a:latin typeface="+mn-lt"/>
                <a:ea typeface="+mn-ea"/>
                <a:cs typeface="+mn-cs"/>
              </a:rPr>
              <a:t>sẻ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6905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Hôm</a:t>
            </a:r>
            <a:r>
              <a:rPr lang="en-US" sz="1200" kern="1200" dirty="0" smtClean="0">
                <a:solidFill>
                  <a:schemeClr val="tx1"/>
                </a:solidFill>
                <a:effectLst/>
                <a:latin typeface="+mn-lt"/>
                <a:ea typeface="+mn-ea"/>
                <a:cs typeface="+mn-cs"/>
              </a:rPr>
              <a:t> nay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gì</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1093103-9724-42A8-9D53-E709AA143A8B}" type="slidenum">
              <a:rPr lang="en-US" smtClean="0"/>
              <a:t>33</a:t>
            </a:fld>
            <a:endParaRPr lang="en-US"/>
          </a:p>
        </p:txBody>
      </p:sp>
    </p:spTree>
    <p:extLst>
      <p:ext uri="{BB962C8B-B14F-4D97-AF65-F5344CB8AC3E}">
        <p14:creationId xmlns:p14="http://schemas.microsoft.com/office/powerpoint/2010/main" val="163516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314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200" kern="1200" dirty="0" smtClean="0">
                <a:solidFill>
                  <a:schemeClr val="tx1"/>
                </a:solidFill>
                <a:effectLst/>
                <a:latin typeface="+mn-lt"/>
                <a:ea typeface="+mn-ea"/>
                <a:cs typeface="+mn-cs"/>
              </a:rPr>
              <a:t>- Cho HS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SGK tr14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bị</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ngộ</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độc</a:t>
            </a:r>
            <a:r>
              <a:rPr lang="en-US" sz="1200" kern="1200" baseline="0" dirty="0" smtClean="0">
                <a:solidFill>
                  <a:schemeClr val="tx1"/>
                </a:solidFill>
                <a:effectLst/>
                <a:latin typeface="+mn-lt"/>
                <a:ea typeface="+mn-ea"/>
                <a:cs typeface="+mn-cs"/>
              </a:rPr>
              <a:t> do …. )</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375520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GV </a:t>
            </a:r>
            <a:r>
              <a:rPr lang="en-US" sz="1200" kern="1200" dirty="0" err="1" smtClean="0">
                <a:solidFill>
                  <a:schemeClr val="tx1"/>
                </a:solidFill>
                <a:effectLst/>
                <a:latin typeface="+mn-lt"/>
                <a:ea typeface="+mn-ea"/>
                <a:cs typeface="+mn-cs"/>
              </a:rPr>
              <a:t>dẫn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dắt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chúng</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TNXH: </a:t>
            </a:r>
            <a:r>
              <a:rPr lang="en-US" sz="1200" kern="1200" dirty="0" err="1" smtClean="0">
                <a:solidFill>
                  <a:schemeClr val="tx1"/>
                </a:solidFill>
                <a:effectLst/>
                <a:latin typeface="+mn-lt"/>
                <a:ea typeface="+mn-ea"/>
                <a:cs typeface="+mn-cs"/>
              </a:rPr>
              <a:t>Phòng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khi</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YC HS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sgk</a:t>
            </a:r>
            <a:r>
              <a:rPr lang="en-US" sz="1200" kern="1200" dirty="0" smtClean="0">
                <a:solidFill>
                  <a:schemeClr val="tx1"/>
                </a:solidFill>
                <a:effectLst/>
                <a:latin typeface="+mn-lt"/>
                <a:ea typeface="+mn-ea"/>
                <a:cs typeface="+mn-cs"/>
              </a:rPr>
              <a:t>/tr.14 , </a:t>
            </a:r>
            <a:r>
              <a:rPr lang="en-US" sz="1200" kern="1200" dirty="0" err="1" smtClean="0">
                <a:solidFill>
                  <a:schemeClr val="tx1"/>
                </a:solidFill>
                <a:effectLst/>
                <a:latin typeface="+mn-lt"/>
                <a:ea typeface="+mn-ea"/>
                <a:cs typeface="+mn-cs"/>
              </a:rPr>
              <a:t>thảo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đường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gợi</a:t>
            </a:r>
            <a:r>
              <a:rPr lang="en-US" sz="1200" kern="1200" dirty="0" smtClean="0">
                <a:solidFill>
                  <a:schemeClr val="tx1"/>
                </a:solidFill>
                <a:effectLst/>
                <a:latin typeface="+mn-lt"/>
                <a:ea typeface="+mn-ea"/>
                <a:cs typeface="+mn-cs"/>
              </a:rPr>
              <a:t> ý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đường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HS chia </a:t>
            </a:r>
            <a:r>
              <a:rPr lang="en-US" sz="1200" kern="1200" dirty="0" err="1" smtClean="0">
                <a:solidFill>
                  <a:schemeClr val="tx1"/>
                </a:solidFill>
                <a:effectLst/>
                <a:latin typeface="+mn-lt"/>
                <a:ea typeface="+mn-ea"/>
                <a:cs typeface="+mn-cs"/>
              </a:rPr>
              <a:t>sẻ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lớp</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đúng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thức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ruồi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đậu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mầm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bệnh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độc</a:t>
            </a:r>
            <a:r>
              <a:rPr lang="en-US"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miệng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1093103-9724-42A8-9D53-E709AA143A8B}" type="slidenum">
              <a:rPr lang="en-US" smtClean="0"/>
              <a:t>8</a:t>
            </a:fld>
            <a:endParaRPr lang="en-US"/>
          </a:p>
        </p:txBody>
      </p:sp>
    </p:spTree>
    <p:extLst>
      <p:ext uri="{BB962C8B-B14F-4D97-AF65-F5344CB8AC3E}">
        <p14:creationId xmlns:p14="http://schemas.microsoft.com/office/powerpoint/2010/main" val="1743629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đêm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bụng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gas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tốt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vi </a:t>
            </a:r>
            <a:r>
              <a:rPr lang="en-US" sz="1200" kern="1200" dirty="0" err="1" smtClean="0">
                <a:solidFill>
                  <a:schemeClr val="tx1"/>
                </a:solidFill>
                <a:effectLst/>
                <a:latin typeface="+mn-lt"/>
                <a:ea typeface="+mn-ea"/>
                <a:cs typeface="+mn-cs"/>
              </a:rPr>
              <a:t>khuẩn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nhiễm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khuẩn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cứ</a:t>
            </a:r>
            <a:r>
              <a:rPr lang="en-US" sz="1200" kern="1200" dirty="0" smtClean="0">
                <a:solidFill>
                  <a:schemeClr val="tx1"/>
                </a:solidFill>
                <a:effectLst/>
                <a:latin typeface="+mn-lt"/>
                <a:ea typeface="+mn-ea"/>
                <a:cs typeface="+mn-cs"/>
              </a:rPr>
              <a:t> 20 </a:t>
            </a:r>
            <a:r>
              <a:rPr lang="en-US" sz="1200" kern="1200" dirty="0" err="1" smtClean="0">
                <a:solidFill>
                  <a:schemeClr val="tx1"/>
                </a:solidFill>
                <a:effectLst/>
                <a:latin typeface="+mn-lt"/>
                <a:ea typeface="+mn-ea"/>
                <a:cs typeface="+mn-cs"/>
              </a:rPr>
              <a:t>phút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loạt</a:t>
            </a:r>
            <a:r>
              <a:rPr lang="en-US" sz="1200" kern="1200" dirty="0" smtClean="0">
                <a:solidFill>
                  <a:schemeClr val="tx1"/>
                </a:solidFill>
                <a:effectLst/>
                <a:latin typeface="+mn-lt"/>
                <a:ea typeface="+mn-ea"/>
                <a:cs typeface="+mn-cs"/>
              </a:rPr>
              <a:t> vi </a:t>
            </a:r>
            <a:r>
              <a:rPr lang="en-US" sz="1200" kern="1200" dirty="0" err="1" smtClean="0">
                <a:solidFill>
                  <a:schemeClr val="tx1"/>
                </a:solidFill>
                <a:effectLst/>
                <a:latin typeface="+mn-lt"/>
                <a:ea typeface="+mn-ea"/>
                <a:cs typeface="+mn-cs"/>
              </a:rPr>
              <a:t>khuẩn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Nếu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vi </a:t>
            </a:r>
            <a:r>
              <a:rPr lang="en-US" sz="1200" kern="1200" dirty="0" err="1" smtClean="0">
                <a:solidFill>
                  <a:schemeClr val="tx1"/>
                </a:solidFill>
                <a:effectLst/>
                <a:latin typeface="+mn-lt"/>
                <a:ea typeface="+mn-ea"/>
                <a:cs typeface="+mn-cs"/>
              </a:rPr>
              <a:t>khuẩn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gas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093103-9724-42A8-9D53-E709AA143A8B}" type="slidenum">
              <a:rPr lang="en-US" smtClean="0"/>
              <a:t>9</a:t>
            </a:fld>
            <a:endParaRPr lang="en-US"/>
          </a:p>
        </p:txBody>
      </p:sp>
    </p:spTree>
    <p:extLst>
      <p:ext uri="{BB962C8B-B14F-4D97-AF65-F5344CB8AC3E}">
        <p14:creationId xmlns:p14="http://schemas.microsoft.com/office/powerpoint/2010/main" val="2650214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5648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23/9/2021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6041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23/9/2021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656998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46728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67502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2278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512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7611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627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24310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3496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矩形 2"/>
          <p:cNvSpPr/>
          <p:nvPr userDrawn="1"/>
        </p:nvSpPr>
        <p:spPr>
          <a:xfrm>
            <a:off x="8325228" y="6545425"/>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rgbClr val="E7F5F8"/>
                </a:solidFill>
                <a:effectLst/>
                <a:uLnTx/>
                <a:uFillTx/>
              </a:rPr>
              <a:t>PPT</a:t>
            </a:r>
            <a:r>
              <a:rPr kumimoji="0" lang="zh-CN" altLang="en-US" sz="100" b="0" i="0" u="none" strike="noStrike" kern="0" cap="none" spc="0" normalizeH="0" baseline="0" noProof="0" dirty="0">
                <a:ln>
                  <a:noFill/>
                </a:ln>
                <a:solidFill>
                  <a:srgbClr val="E7F5F8"/>
                </a:solidFill>
                <a:effectLst/>
                <a:uLnTx/>
                <a:uFillTx/>
              </a:rPr>
              <a:t>模板下载：</a:t>
            </a:r>
            <a:r>
              <a:rPr kumimoji="0" lang="en-US" altLang="zh-CN" sz="100" b="0" i="0" u="none" strike="noStrike" kern="0" cap="none" spc="0" normalizeH="0" baseline="0" noProof="0" dirty="0">
                <a:ln>
                  <a:noFill/>
                </a:ln>
                <a:solidFill>
                  <a:srgbClr val="E7F5F8"/>
                </a:solidFill>
                <a:effectLst/>
                <a:uLnTx/>
                <a:uFillTx/>
              </a:rPr>
              <a:t>www.1ppt.com/moban/     </a:t>
            </a:r>
            <a:r>
              <a:rPr kumimoji="0" lang="zh-CN" altLang="en-US" sz="100" b="0" i="0" u="none" strike="noStrike" kern="0" cap="none" spc="0" normalizeH="0" baseline="0" noProof="0" dirty="0">
                <a:ln>
                  <a:noFill/>
                </a:ln>
                <a:solidFill>
                  <a:srgbClr val="E7F5F8"/>
                </a:solidFill>
                <a:effectLst/>
                <a:uLnTx/>
                <a:uFillTx/>
              </a:rPr>
              <a:t>行业</a:t>
            </a:r>
            <a:r>
              <a:rPr kumimoji="0" lang="en-US" altLang="zh-CN" sz="100" b="0" i="0" u="none" strike="noStrike" kern="0" cap="none" spc="0" normalizeH="0" baseline="0" noProof="0" dirty="0">
                <a:ln>
                  <a:noFill/>
                </a:ln>
                <a:solidFill>
                  <a:srgbClr val="E7F5F8"/>
                </a:solidFill>
                <a:effectLst/>
                <a:uLnTx/>
                <a:uFillTx/>
              </a:rPr>
              <a:t>PPT</a:t>
            </a:r>
            <a:r>
              <a:rPr kumimoji="0" lang="zh-CN" altLang="en-US" sz="100" b="0" i="0" u="none" strike="noStrike" kern="0" cap="none" spc="0" normalizeH="0" baseline="0" noProof="0" dirty="0">
                <a:ln>
                  <a:noFill/>
                </a:ln>
                <a:solidFill>
                  <a:srgbClr val="E7F5F8"/>
                </a:solidFill>
                <a:effectLst/>
                <a:uLnTx/>
                <a:uFillTx/>
              </a:rPr>
              <a:t>模板：</a:t>
            </a:r>
            <a:r>
              <a:rPr kumimoji="0" lang="en-US" altLang="zh-CN" sz="100" b="0" i="0" u="none" strike="noStrike" kern="0" cap="none" spc="0" normalizeH="0" baseline="0" noProof="0" dirty="0">
                <a:ln>
                  <a:noFill/>
                </a:ln>
                <a:solidFill>
                  <a:srgbClr val="E7F5F8"/>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rgbClr val="E7F5F8"/>
                </a:solidFill>
                <a:effectLst/>
                <a:uLnTx/>
                <a:uFillTx/>
              </a:rPr>
              <a:t>节日</a:t>
            </a:r>
            <a:r>
              <a:rPr kumimoji="0" lang="en-US" altLang="zh-CN" sz="100" b="0" i="0" u="none" strike="noStrike" kern="0" cap="none" spc="0" normalizeH="0" baseline="0" noProof="0" dirty="0">
                <a:ln>
                  <a:noFill/>
                </a:ln>
                <a:solidFill>
                  <a:srgbClr val="E7F5F8"/>
                </a:solidFill>
                <a:effectLst/>
                <a:uLnTx/>
                <a:uFillTx/>
              </a:rPr>
              <a:t>PPT</a:t>
            </a:r>
            <a:r>
              <a:rPr kumimoji="0" lang="zh-CN" altLang="en-US" sz="100" b="0" i="0" u="none" strike="noStrike" kern="0" cap="none" spc="0" normalizeH="0" baseline="0" noProof="0" dirty="0">
                <a:ln>
                  <a:noFill/>
                </a:ln>
                <a:solidFill>
                  <a:srgbClr val="E7F5F8"/>
                </a:solidFill>
                <a:effectLst/>
                <a:uLnTx/>
                <a:uFillTx/>
              </a:rPr>
              <a:t>模板：</a:t>
            </a:r>
            <a:r>
              <a:rPr kumimoji="0" lang="en-US" altLang="zh-CN" sz="100" b="0" i="0" u="none" strike="noStrike" kern="0" cap="none" spc="0" normalizeH="0" baseline="0" noProof="0" dirty="0">
                <a:ln>
                  <a:noFill/>
                </a:ln>
                <a:solidFill>
                  <a:srgbClr val="E7F5F8"/>
                </a:solidFill>
                <a:effectLst/>
                <a:uLnTx/>
                <a:uFillTx/>
              </a:rPr>
              <a:t>www.1ppt.com/jieri/           PPT</a:t>
            </a:r>
            <a:r>
              <a:rPr kumimoji="0" lang="zh-CN" altLang="en-US" sz="100" b="0" i="0" u="none" strike="noStrike" kern="0" cap="none" spc="0" normalizeH="0" baseline="0" noProof="0" dirty="0">
                <a:ln>
                  <a:noFill/>
                </a:ln>
                <a:solidFill>
                  <a:srgbClr val="E7F5F8"/>
                </a:solidFill>
                <a:effectLst/>
                <a:uLnTx/>
                <a:uFillTx/>
              </a:rPr>
              <a:t>素材下载：</a:t>
            </a:r>
            <a:r>
              <a:rPr kumimoji="0" lang="en-US" altLang="zh-CN" sz="100" b="0" i="0" u="none" strike="noStrike" kern="0" cap="none" spc="0" normalizeH="0" baseline="0" noProof="0" dirty="0">
                <a:ln>
                  <a:noFill/>
                </a:ln>
                <a:solidFill>
                  <a:srgbClr val="E7F5F8"/>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rgbClr val="E7F5F8"/>
                </a:solidFill>
                <a:effectLst/>
                <a:uLnTx/>
                <a:uFillTx/>
              </a:rPr>
              <a:t>PPT</a:t>
            </a:r>
            <a:r>
              <a:rPr kumimoji="0" lang="zh-CN" altLang="en-US" sz="100" b="0" i="0" u="none" strike="noStrike" kern="0" cap="none" spc="0" normalizeH="0" baseline="0" noProof="0" dirty="0">
                <a:ln>
                  <a:noFill/>
                </a:ln>
                <a:solidFill>
                  <a:srgbClr val="E7F5F8"/>
                </a:solidFill>
                <a:effectLst/>
                <a:uLnTx/>
                <a:uFillTx/>
              </a:rPr>
              <a:t>背景图片：</a:t>
            </a:r>
            <a:r>
              <a:rPr kumimoji="0" lang="en-US" altLang="zh-CN" sz="100" b="0" i="0" u="none" strike="noStrike" kern="0" cap="none" spc="0" normalizeH="0" baseline="0" noProof="0" dirty="0">
                <a:ln>
                  <a:noFill/>
                </a:ln>
                <a:solidFill>
                  <a:srgbClr val="E7F5F8"/>
                </a:solidFill>
                <a:effectLst/>
                <a:uLnTx/>
                <a:uFillTx/>
              </a:rPr>
              <a:t>www.1ppt.com/beijing/      PPT</a:t>
            </a:r>
            <a:r>
              <a:rPr kumimoji="0" lang="zh-CN" altLang="en-US" sz="100" b="0" i="0" u="none" strike="noStrike" kern="0" cap="none" spc="0" normalizeH="0" baseline="0" noProof="0" dirty="0">
                <a:ln>
                  <a:noFill/>
                </a:ln>
                <a:solidFill>
                  <a:srgbClr val="E7F5F8"/>
                </a:solidFill>
                <a:effectLst/>
                <a:uLnTx/>
                <a:uFillTx/>
              </a:rPr>
              <a:t>图表下载：</a:t>
            </a:r>
            <a:r>
              <a:rPr kumimoji="0" lang="en-US" altLang="zh-CN" sz="100" b="0" i="0" u="none" strike="noStrike" kern="0" cap="none" spc="0" normalizeH="0" baseline="0" noProof="0" dirty="0">
                <a:ln>
                  <a:noFill/>
                </a:ln>
                <a:solidFill>
                  <a:srgbClr val="E7F5F8"/>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rgbClr val="E7F5F8"/>
                </a:solidFill>
                <a:effectLst/>
                <a:uLnTx/>
                <a:uFillTx/>
              </a:rPr>
              <a:t>优秀</a:t>
            </a:r>
            <a:r>
              <a:rPr kumimoji="0" lang="en-US" altLang="zh-CN" sz="100" b="0" i="0" u="none" strike="noStrike" kern="0" cap="none" spc="0" normalizeH="0" baseline="0" noProof="0" dirty="0">
                <a:ln>
                  <a:noFill/>
                </a:ln>
                <a:solidFill>
                  <a:srgbClr val="E7F5F8"/>
                </a:solidFill>
                <a:effectLst/>
                <a:uLnTx/>
                <a:uFillTx/>
              </a:rPr>
              <a:t>PPT</a:t>
            </a:r>
            <a:r>
              <a:rPr kumimoji="0" lang="zh-CN" altLang="en-US" sz="100" b="0" i="0" u="none" strike="noStrike" kern="0" cap="none" spc="0" normalizeH="0" baseline="0" noProof="0" dirty="0">
                <a:ln>
                  <a:noFill/>
                </a:ln>
                <a:solidFill>
                  <a:srgbClr val="E7F5F8"/>
                </a:solidFill>
                <a:effectLst/>
                <a:uLnTx/>
                <a:uFillTx/>
              </a:rPr>
              <a:t>下载：</a:t>
            </a:r>
            <a:r>
              <a:rPr kumimoji="0" lang="en-US" altLang="zh-CN" sz="100" b="0" i="0" u="none" strike="noStrike" kern="0" cap="none" spc="0" normalizeH="0" baseline="0" noProof="0" dirty="0">
                <a:ln>
                  <a:noFill/>
                </a:ln>
                <a:solidFill>
                  <a:srgbClr val="E7F5F8"/>
                </a:solidFill>
                <a:effectLst/>
                <a:uLnTx/>
                <a:uFillTx/>
              </a:rPr>
              <a:t>www.1ppt.com/xiazai/        PPT</a:t>
            </a:r>
            <a:r>
              <a:rPr kumimoji="0" lang="zh-CN" altLang="en-US" sz="100" b="0" i="0" u="none" strike="noStrike" kern="0" cap="none" spc="0" normalizeH="0" baseline="0" noProof="0" dirty="0">
                <a:ln>
                  <a:noFill/>
                </a:ln>
                <a:solidFill>
                  <a:srgbClr val="E7F5F8"/>
                </a:solidFill>
                <a:effectLst/>
                <a:uLnTx/>
                <a:uFillTx/>
              </a:rPr>
              <a:t>教程： </a:t>
            </a:r>
            <a:r>
              <a:rPr kumimoji="0" lang="en-US" altLang="zh-CN" sz="100" b="0" i="0" u="none" strike="noStrike" kern="0" cap="none" spc="0" normalizeH="0" baseline="0" noProof="0" dirty="0">
                <a:ln>
                  <a:noFill/>
                </a:ln>
                <a:solidFill>
                  <a:srgbClr val="E7F5F8"/>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rgbClr val="E7F5F8"/>
                </a:solidFill>
                <a:effectLst/>
                <a:uLnTx/>
                <a:uFillTx/>
              </a:rPr>
              <a:t>Word</a:t>
            </a:r>
            <a:r>
              <a:rPr kumimoji="0" lang="zh-CN" altLang="en-US" sz="100" b="0" i="0" u="none" strike="noStrike" kern="0" cap="none" spc="0" normalizeH="0" baseline="0" noProof="0" dirty="0">
                <a:ln>
                  <a:noFill/>
                </a:ln>
                <a:solidFill>
                  <a:srgbClr val="E7F5F8"/>
                </a:solidFill>
                <a:effectLst/>
                <a:uLnTx/>
                <a:uFillTx/>
              </a:rPr>
              <a:t>教程： </a:t>
            </a:r>
            <a:r>
              <a:rPr kumimoji="0" lang="en-US" altLang="zh-CN" sz="100" b="0" i="0" u="none" strike="noStrike" kern="0" cap="none" spc="0" normalizeH="0" baseline="0" noProof="0" dirty="0">
                <a:ln>
                  <a:noFill/>
                </a:ln>
                <a:solidFill>
                  <a:srgbClr val="E7F5F8"/>
                </a:solidFill>
                <a:effectLst/>
                <a:uLnTx/>
                <a:uFillTx/>
              </a:rPr>
              <a:t>www.1ppt.com/word/              Excel</a:t>
            </a:r>
            <a:r>
              <a:rPr kumimoji="0" lang="zh-CN" altLang="en-US" sz="100" b="0" i="0" u="none" strike="noStrike" kern="0" cap="none" spc="0" normalizeH="0" baseline="0" noProof="0" dirty="0">
                <a:ln>
                  <a:noFill/>
                </a:ln>
                <a:solidFill>
                  <a:srgbClr val="E7F5F8"/>
                </a:solidFill>
                <a:effectLst/>
                <a:uLnTx/>
                <a:uFillTx/>
              </a:rPr>
              <a:t>教程：</a:t>
            </a:r>
            <a:r>
              <a:rPr kumimoji="0" lang="en-US" altLang="zh-CN" sz="100" b="0" i="0" u="none" strike="noStrike" kern="0" cap="none" spc="0" normalizeH="0" baseline="0" noProof="0" dirty="0">
                <a:ln>
                  <a:noFill/>
                </a:ln>
                <a:solidFill>
                  <a:srgbClr val="E7F5F8"/>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rgbClr val="E7F5F8"/>
                </a:solidFill>
                <a:effectLst/>
                <a:uLnTx/>
                <a:uFillTx/>
              </a:rPr>
              <a:t>资料下载：</a:t>
            </a:r>
            <a:r>
              <a:rPr kumimoji="0" lang="en-US" altLang="zh-CN" sz="100" b="0" i="0" u="none" strike="noStrike" kern="0" cap="none" spc="0" normalizeH="0" baseline="0" noProof="0" dirty="0">
                <a:ln>
                  <a:noFill/>
                </a:ln>
                <a:solidFill>
                  <a:srgbClr val="E7F5F8"/>
                </a:solidFill>
                <a:effectLst/>
                <a:uLnTx/>
                <a:uFillTx/>
              </a:rPr>
              <a:t>www.1ppt.com/ziliao/                PPT</a:t>
            </a:r>
            <a:r>
              <a:rPr kumimoji="0" lang="zh-CN" altLang="en-US" sz="100" b="0" i="0" u="none" strike="noStrike" kern="0" cap="none" spc="0" normalizeH="0" baseline="0" noProof="0" dirty="0">
                <a:ln>
                  <a:noFill/>
                </a:ln>
                <a:solidFill>
                  <a:srgbClr val="E7F5F8"/>
                </a:solidFill>
                <a:effectLst/>
                <a:uLnTx/>
                <a:uFillTx/>
              </a:rPr>
              <a:t>课件下载：</a:t>
            </a:r>
            <a:r>
              <a:rPr kumimoji="0" lang="en-US" altLang="zh-CN" sz="100" b="0" i="0" u="none" strike="noStrike" kern="0" cap="none" spc="0" normalizeH="0" baseline="0" noProof="0" dirty="0">
                <a:ln>
                  <a:noFill/>
                </a:ln>
                <a:solidFill>
                  <a:srgbClr val="E7F5F8"/>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rgbClr val="E7F5F8"/>
                </a:solidFill>
                <a:effectLst/>
                <a:uLnTx/>
                <a:uFillTx/>
              </a:rPr>
              <a:t>范文下载：</a:t>
            </a:r>
            <a:r>
              <a:rPr kumimoji="0" lang="en-US" altLang="zh-CN" sz="100" b="0" i="0" u="none" strike="noStrike" kern="0" cap="none" spc="0" normalizeH="0" baseline="0" noProof="0" dirty="0">
                <a:ln>
                  <a:noFill/>
                </a:ln>
                <a:solidFill>
                  <a:srgbClr val="E7F5F8"/>
                </a:solidFill>
                <a:effectLst/>
                <a:uLnTx/>
                <a:uFillTx/>
              </a:rPr>
              <a:t>www.1ppt.com/fanwen/             </a:t>
            </a:r>
            <a:r>
              <a:rPr kumimoji="0" lang="zh-CN" altLang="en-US" sz="100" b="0" i="0" u="none" strike="noStrike" kern="0" cap="none" spc="0" normalizeH="0" baseline="0" noProof="0" dirty="0">
                <a:ln>
                  <a:noFill/>
                </a:ln>
                <a:solidFill>
                  <a:srgbClr val="E7F5F8"/>
                </a:solidFill>
                <a:effectLst/>
                <a:uLnTx/>
                <a:uFillTx/>
              </a:rPr>
              <a:t>试卷下载：</a:t>
            </a:r>
            <a:r>
              <a:rPr kumimoji="0" lang="en-US" altLang="zh-CN" sz="100" b="0" i="0" u="none" strike="noStrike" kern="0" cap="none" spc="0" normalizeH="0" baseline="0" noProof="0" dirty="0">
                <a:ln>
                  <a:noFill/>
                </a:ln>
                <a:solidFill>
                  <a:srgbClr val="E7F5F8"/>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rgbClr val="E7F5F8"/>
                </a:solidFill>
                <a:effectLst/>
                <a:uLnTx/>
                <a:uFillTx/>
              </a:rPr>
              <a:t>教案下载：</a:t>
            </a:r>
            <a:r>
              <a:rPr kumimoji="0" lang="en-US" altLang="zh-CN" sz="100" b="0" i="0" u="none" strike="noStrike" kern="0" cap="none" spc="0" normalizeH="0" baseline="0" noProof="0" dirty="0">
                <a:ln>
                  <a:noFill/>
                </a:ln>
                <a:solidFill>
                  <a:srgbClr val="E7F5F8"/>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rgbClr val="E7F5F8"/>
                </a:solidFill>
                <a:effectLst/>
                <a:uLnTx/>
                <a:uFillTx/>
              </a:rPr>
              <a:t>字体下载：</a:t>
            </a:r>
            <a:r>
              <a:rPr kumimoji="0" lang="en-US" altLang="zh-CN" sz="100" b="0" i="0" u="none" strike="noStrike" kern="0" cap="none" spc="0" normalizeH="0" baseline="0" noProof="0" dirty="0">
                <a:ln>
                  <a:noFill/>
                </a:ln>
                <a:solidFill>
                  <a:srgbClr val="E7F5F8"/>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rgbClr val="E7F5F8"/>
                </a:solidFill>
                <a:effectLst/>
                <a:uLnTx/>
                <a:uFillTx/>
              </a:rPr>
              <a:t> </a:t>
            </a:r>
            <a:endParaRPr kumimoji="0" lang="zh-CN" altLang="en-US" sz="100" b="0" i="0" u="none" strike="noStrike" kern="0" cap="none" spc="0" normalizeH="0" baseline="0" noProof="0" dirty="0">
              <a:ln>
                <a:noFill/>
              </a:ln>
              <a:solidFill>
                <a:srgbClr val="E7F5F8"/>
              </a:solidFill>
              <a:effectLst/>
              <a:uLnTx/>
              <a:uFillTx/>
            </a:endParaRPr>
          </a:p>
        </p:txBody>
      </p:sp>
    </p:spTree>
    <p:extLst>
      <p:ext uri="{BB962C8B-B14F-4D97-AF65-F5344CB8AC3E}">
        <p14:creationId xmlns:p14="http://schemas.microsoft.com/office/powerpoint/2010/main" val="128457361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1041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93203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65955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8563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6917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1241940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9281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83362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7165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5942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41413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86187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13656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50837810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2338623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45122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6386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14234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79273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09899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23/9/2021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90812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96948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23/9/2021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435378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23/9/2021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520615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23/9/2021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812992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22076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23/9/2021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56969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77375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66062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23/9/2021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19704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23/9/2021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8663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23/9/2021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867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23/9/2021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1067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23/9/2021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307606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9366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23/9/2021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333554020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2021/9/23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16677185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1997178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23/9/2021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16458540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10.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pic>
        <p:nvPicPr>
          <p:cNvPr id="20" name="Content Placeholder 20" descr="logo">
            <a:extLst>
              <a:ext uri="{FF2B5EF4-FFF2-40B4-BE49-F238E27FC236}">
                <a16:creationId xmlns:a16="http://schemas.microsoft.com/office/drawing/2014/main" id="{5B824E1E-8188-4BBC-B83C-2D9232CBF675}"/>
              </a:ext>
            </a:extLst>
          </p:cNvPr>
          <p:cNvPicPr>
            <a:picLocks noChangeAspect="1"/>
          </p:cNvPicPr>
          <p:nvPr/>
        </p:nvPicPr>
        <p:blipFill>
          <a:blip r:embed="rId8"/>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2682029" y="1228397"/>
            <a:ext cx="7112000" cy="4401205"/>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srgbClr val="FF0000"/>
                </a:solidFill>
                <a:effectLst/>
                <a:uLnTx/>
                <a:uFillTx/>
                <a:latin typeface="Calibri"/>
              </a:rPr>
              <a:t>Kết</a:t>
            </a:r>
            <a:r>
              <a:rPr kumimoji="0" lang="en-US" sz="4000" b="0" i="0" u="sng" strike="noStrike" kern="1200" cap="none" spc="0" normalizeH="0" noProof="0" dirty="0">
                <a:ln>
                  <a:noFill/>
                </a:ln>
                <a:solidFill>
                  <a:srgbClr val="FF0000"/>
                </a:solidFill>
                <a:effectLst/>
                <a:uLnTx/>
                <a:uFillTx/>
                <a:latin typeface="Calibri"/>
              </a:rPr>
              <a:t> </a:t>
            </a:r>
            <a:r>
              <a:rPr kumimoji="0" lang="en-US" sz="4000" b="0" i="0" u="sng" strike="noStrike" kern="1200" cap="none" spc="0" normalizeH="0" noProof="0" dirty="0" err="1">
                <a:ln>
                  <a:noFill/>
                </a:ln>
                <a:solidFill>
                  <a:srgbClr val="FF0000"/>
                </a:solidFill>
                <a:effectLst/>
                <a:uLnTx/>
                <a:uFillTx/>
                <a:latin typeface="Calibri"/>
              </a:rPr>
              <a:t>luận</a:t>
            </a:r>
            <a:r>
              <a:rPr kumimoji="0" lang="en-US" sz="4000" b="0" i="0" u="sng" strike="noStrike" kern="1200" cap="none" spc="0" normalizeH="0" noProof="0" dirty="0">
                <a:ln>
                  <a:noFill/>
                </a:ln>
                <a:solidFill>
                  <a:srgbClr val="FF0000"/>
                </a:solidFill>
                <a:effectLst/>
                <a:uLnTx/>
                <a:uFillTx/>
                <a:latin typeface="Calibri"/>
              </a:rPr>
              <a:t>:</a:t>
            </a:r>
          </a:p>
          <a:p>
            <a:pPr algn="ctr"/>
            <a:r>
              <a:rPr lang="en-US" sz="4000" dirty="0" err="1"/>
              <a:t>Có</a:t>
            </a:r>
            <a:r>
              <a:rPr lang="en-US" sz="4000" dirty="0"/>
              <a:t> </a:t>
            </a:r>
            <a:r>
              <a:rPr lang="en-US" sz="4000" dirty="0" err="1"/>
              <a:t>nhiều</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ngộ</a:t>
            </a:r>
            <a:r>
              <a:rPr lang="en-US" sz="4000" dirty="0"/>
              <a:t> </a:t>
            </a:r>
            <a:r>
              <a:rPr lang="en-US" sz="4000" dirty="0" err="1"/>
              <a:t>độc</a:t>
            </a:r>
            <a:r>
              <a:rPr lang="en-US" sz="4000" dirty="0"/>
              <a:t> qua </a:t>
            </a:r>
            <a:r>
              <a:rPr lang="en-US" sz="4000" dirty="0" err="1"/>
              <a:t>đường</a:t>
            </a:r>
            <a:r>
              <a:rPr lang="en-US" sz="4000" dirty="0"/>
              <a:t> </a:t>
            </a:r>
            <a:r>
              <a:rPr lang="en-US" sz="4000" dirty="0" err="1"/>
              <a:t>ăn</a:t>
            </a:r>
            <a:r>
              <a:rPr lang="en-US" sz="4000" dirty="0"/>
              <a:t> </a:t>
            </a:r>
            <a:r>
              <a:rPr lang="en-US" sz="4000" dirty="0" err="1"/>
              <a:t>uống</a:t>
            </a:r>
            <a:r>
              <a:rPr lang="en-US" sz="4000" dirty="0"/>
              <a:t>: </a:t>
            </a:r>
            <a:r>
              <a:rPr lang="en-US" sz="4000" dirty="0" err="1"/>
              <a:t>Ăn</a:t>
            </a:r>
            <a:r>
              <a:rPr lang="en-US" sz="4000" dirty="0"/>
              <a:t> </a:t>
            </a:r>
            <a:r>
              <a:rPr lang="en-US" sz="4000" dirty="0" err="1"/>
              <a:t>phải</a:t>
            </a:r>
            <a:r>
              <a:rPr lang="en-US" sz="4000" dirty="0"/>
              <a:t> </a:t>
            </a:r>
            <a:r>
              <a:rPr lang="en-US" sz="4000" dirty="0" err="1"/>
              <a:t>thức</a:t>
            </a:r>
            <a:r>
              <a:rPr lang="en-US" sz="4000" dirty="0"/>
              <a:t> </a:t>
            </a:r>
            <a:r>
              <a:rPr lang="en-US" sz="4000" dirty="0" err="1"/>
              <a:t>ăn</a:t>
            </a:r>
            <a:r>
              <a:rPr lang="en-US" sz="4000" dirty="0"/>
              <a:t> </a:t>
            </a:r>
            <a:r>
              <a:rPr lang="en-US" sz="4000" dirty="0" err="1"/>
              <a:t>ôi</a:t>
            </a:r>
            <a:r>
              <a:rPr lang="en-US" sz="4000" dirty="0"/>
              <a:t> </a:t>
            </a:r>
            <a:r>
              <a:rPr lang="en-US" sz="4000" dirty="0" err="1"/>
              <a:t>thiu</a:t>
            </a:r>
            <a:r>
              <a:rPr lang="en-US" sz="4000" dirty="0"/>
              <a:t>, </a:t>
            </a:r>
            <a:r>
              <a:rPr lang="en-US" sz="4000" dirty="0" err="1"/>
              <a:t>bảo</a:t>
            </a:r>
            <a:r>
              <a:rPr lang="en-US" sz="4000" dirty="0"/>
              <a:t> </a:t>
            </a:r>
            <a:r>
              <a:rPr lang="en-US" sz="4000" dirty="0" err="1"/>
              <a:t>quản</a:t>
            </a:r>
            <a:r>
              <a:rPr lang="en-US" sz="4000" dirty="0"/>
              <a:t> </a:t>
            </a:r>
            <a:r>
              <a:rPr lang="en-US" sz="4000" dirty="0" err="1"/>
              <a:t>không</a:t>
            </a:r>
            <a:r>
              <a:rPr lang="en-US" sz="4000" dirty="0"/>
              <a:t> </a:t>
            </a:r>
            <a:r>
              <a:rPr lang="en-US" sz="4000" dirty="0" err="1"/>
              <a:t>đúng</a:t>
            </a:r>
            <a:r>
              <a:rPr lang="en-US" sz="4000" dirty="0"/>
              <a:t> </a:t>
            </a:r>
            <a:r>
              <a:rPr lang="en-US" sz="4000" dirty="0" err="1"/>
              <a:t>cách</a:t>
            </a:r>
            <a:r>
              <a:rPr lang="en-US" sz="4000" dirty="0"/>
              <a:t>, </a:t>
            </a:r>
            <a:r>
              <a:rPr lang="en-US" sz="4000" dirty="0" err="1"/>
              <a:t>thức</a:t>
            </a:r>
            <a:r>
              <a:rPr lang="en-US" sz="4000" dirty="0"/>
              <a:t> </a:t>
            </a:r>
            <a:r>
              <a:rPr lang="en-US" sz="4000" dirty="0" err="1"/>
              <a:t>ăn</a:t>
            </a:r>
            <a:r>
              <a:rPr lang="en-US" sz="4000" dirty="0"/>
              <a:t>, </a:t>
            </a:r>
            <a:r>
              <a:rPr lang="en-US" sz="4000" dirty="0" err="1"/>
              <a:t>đồ</a:t>
            </a:r>
            <a:r>
              <a:rPr lang="en-US" sz="4000" dirty="0"/>
              <a:t> </a:t>
            </a:r>
            <a:r>
              <a:rPr lang="en-US" sz="4000" dirty="0" err="1"/>
              <a:t>uống</a:t>
            </a:r>
            <a:r>
              <a:rPr lang="en-US" sz="4000" dirty="0"/>
              <a:t> </a:t>
            </a:r>
            <a:r>
              <a:rPr lang="en-US" sz="4000" dirty="0" err="1"/>
              <a:t>quá</a:t>
            </a:r>
            <a:r>
              <a:rPr lang="en-US" sz="4000" dirty="0"/>
              <a:t> </a:t>
            </a:r>
            <a:r>
              <a:rPr lang="en-US" sz="4000" dirty="0" err="1"/>
              <a:t>hạn</a:t>
            </a:r>
            <a:r>
              <a:rPr lang="en-US" sz="4000" dirty="0"/>
              <a:t> </a:t>
            </a:r>
            <a:r>
              <a:rPr lang="en-US" sz="4000" dirty="0" err="1"/>
              <a:t>sử</a:t>
            </a:r>
            <a:r>
              <a:rPr lang="en-US" sz="4000" dirty="0"/>
              <a:t> </a:t>
            </a:r>
            <a:r>
              <a:rPr lang="en-US" sz="4000" dirty="0" err="1"/>
              <a:t>dụng</a:t>
            </a:r>
            <a:r>
              <a:rPr lang="en-US" sz="4000" dirty="0"/>
              <a:t>; </a:t>
            </a:r>
            <a:r>
              <a:rPr lang="en-US" sz="4000" dirty="0" err="1"/>
              <a:t>uống</a:t>
            </a:r>
            <a:r>
              <a:rPr lang="en-US" sz="4000" dirty="0"/>
              <a:t> </a:t>
            </a:r>
            <a:r>
              <a:rPr lang="en-US" sz="4000" dirty="0" err="1"/>
              <a:t>thuốc</a:t>
            </a:r>
            <a:r>
              <a:rPr lang="en-US" sz="4000" dirty="0"/>
              <a:t> </a:t>
            </a:r>
            <a:r>
              <a:rPr lang="en-US" sz="4000" dirty="0" err="1"/>
              <a:t>không</a:t>
            </a:r>
            <a:r>
              <a:rPr lang="en-US" sz="4000" dirty="0"/>
              <a:t> </a:t>
            </a:r>
            <a:r>
              <a:rPr lang="en-US" sz="4000" dirty="0" err="1"/>
              <a:t>đúng</a:t>
            </a:r>
            <a:r>
              <a:rPr lang="en-US" sz="4000" dirty="0"/>
              <a:t> </a:t>
            </a:r>
            <a:r>
              <a:rPr lang="en-US" sz="4000" dirty="0" err="1"/>
              <a:t>chỉ</a:t>
            </a:r>
            <a:r>
              <a:rPr lang="en-US" sz="4000" dirty="0"/>
              <a:t> </a:t>
            </a:r>
            <a:r>
              <a:rPr lang="en-US" sz="4000" dirty="0" err="1"/>
              <a:t>dẫn</a:t>
            </a:r>
            <a:endParaRPr lang="en-US" sz="4000" dirty="0"/>
          </a:p>
        </p:txBody>
      </p:sp>
      <p:pic>
        <p:nvPicPr>
          <p:cNvPr id="4" name="Content Placeholder 20" descr="logo">
            <a:extLst>
              <a:ext uri="{FF2B5EF4-FFF2-40B4-BE49-F238E27FC236}">
                <a16:creationId xmlns:a16="http://schemas.microsoft.com/office/drawing/2014/main" id="{B8BB482C-D1B4-4007-A85C-041C3CFA5028}"/>
              </a:ext>
            </a:extLst>
          </p:cNvPr>
          <p:cNvPicPr>
            <a:picLocks noChangeAspect="1"/>
          </p:cNvPicPr>
          <p:nvPr/>
        </p:nvPicPr>
        <p:blipFill>
          <a:blip r:embed="rId5"/>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131204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9">
            <a:extLst>
              <a:ext uri="{FF2B5EF4-FFF2-40B4-BE49-F238E27FC236}">
                <a16:creationId xmlns:a16="http://schemas.microsoft.com/office/drawing/2014/main" id="{F048C6F8-066B-4516-AB2C-C40C0587CDBD}"/>
              </a:ext>
            </a:extLst>
          </p:cNvPr>
          <p:cNvSpPr txBox="1"/>
          <p:nvPr/>
        </p:nvSpPr>
        <p:spPr>
          <a:xfrm>
            <a:off x="626943" y="199405"/>
            <a:ext cx="7726835"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Quan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sát</a:t>
            </a:r>
            <a:r>
              <a:rPr kumimoji="0" lang="en-US" altLang="zh-CN" sz="36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6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hình</a:t>
            </a:r>
            <a:r>
              <a:rPr kumimoji="0" lang="en-US" altLang="zh-CN" sz="36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6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dưới</a:t>
            </a:r>
            <a:r>
              <a:rPr kumimoji="0" lang="en-US" altLang="zh-CN" sz="36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6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đây</a:t>
            </a:r>
            <a:r>
              <a:rPr kumimoji="0" lang="en-US" altLang="zh-CN" sz="36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6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và</a:t>
            </a:r>
            <a:r>
              <a:rPr kumimoji="0" lang="en-US" altLang="zh-CN" sz="36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6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cho</a:t>
            </a:r>
            <a:r>
              <a:rPr kumimoji="0" lang="en-US" altLang="zh-CN" sz="36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6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biết</a:t>
            </a:r>
            <a:endParaRPr kumimoji="0" lang="zh-CN"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4" name="Picture 3">
            <a:extLst>
              <a:ext uri="{FF2B5EF4-FFF2-40B4-BE49-F238E27FC236}">
                <a16:creationId xmlns:a16="http://schemas.microsoft.com/office/drawing/2014/main" id="{0B59E8AF-070B-419A-BA17-8C2EA390DDD8}"/>
              </a:ext>
            </a:extLst>
          </p:cNvPr>
          <p:cNvPicPr>
            <a:picLocks noChangeAspect="1"/>
          </p:cNvPicPr>
          <p:nvPr/>
        </p:nvPicPr>
        <p:blipFill>
          <a:blip r:embed="rId3"/>
          <a:stretch>
            <a:fillRect/>
          </a:stretch>
        </p:blipFill>
        <p:spPr>
          <a:xfrm>
            <a:off x="3465688" y="1003769"/>
            <a:ext cx="6999112" cy="5735698"/>
          </a:xfrm>
          <a:prstGeom prst="rect">
            <a:avLst/>
          </a:prstGeom>
        </p:spPr>
      </p:pic>
      <p:sp>
        <p:nvSpPr>
          <p:cNvPr id="5" name="Rectangle: Rounded Corners 4">
            <a:extLst>
              <a:ext uri="{FF2B5EF4-FFF2-40B4-BE49-F238E27FC236}">
                <a16:creationId xmlns:a16="http://schemas.microsoft.com/office/drawing/2014/main" id="{20EFF386-AE2D-4336-9FE9-6129B169E181}"/>
              </a:ext>
            </a:extLst>
          </p:cNvPr>
          <p:cNvSpPr/>
          <p:nvPr/>
        </p:nvSpPr>
        <p:spPr>
          <a:xfrm>
            <a:off x="406400" y="1557867"/>
            <a:ext cx="2393244" cy="3330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pPr>
            <a:r>
              <a:rPr lang="vi-VN" sz="2400" dirty="0">
                <a:solidFill>
                  <a:schemeClr val="bg1"/>
                </a:solidFill>
                <a:effectLst/>
                <a:latin typeface="Times New Roman" panose="02020603050405020304" pitchFamily="18" charset="0"/>
                <a:ea typeface="Times New Roman" panose="02020603050405020304" pitchFamily="18" charset="0"/>
              </a:rPr>
              <a:t>Tên một số thức ăn, đồ uống, đồ dùng,... nếu không được cất giữ, bảo quản cẩn thận có thể gây ngộ độc.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3412FB9E-D210-49D1-83D7-978979A1D7E4}"/>
              </a:ext>
            </a:extLst>
          </p:cNvPr>
          <p:cNvSpPr/>
          <p:nvPr/>
        </p:nvSpPr>
        <p:spPr>
          <a:xfrm>
            <a:off x="3465689" y="2799644"/>
            <a:ext cx="2054578" cy="4628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Hoa</a:t>
            </a:r>
            <a:r>
              <a:rPr lang="en-US" sz="2400" dirty="0"/>
              <a:t> </a:t>
            </a:r>
            <a:r>
              <a:rPr lang="en-US" sz="2400" dirty="0" err="1"/>
              <a:t>quả</a:t>
            </a:r>
            <a:r>
              <a:rPr lang="en-US" sz="2400" dirty="0"/>
              <a:t> </a:t>
            </a:r>
            <a:r>
              <a:rPr lang="en-US" sz="2400" dirty="0" err="1"/>
              <a:t>hỏng</a:t>
            </a:r>
            <a:endParaRPr lang="en-US" sz="2400" dirty="0"/>
          </a:p>
        </p:txBody>
      </p:sp>
      <p:sp>
        <p:nvSpPr>
          <p:cNvPr id="7" name="Rectangle: Rounded Corners 6">
            <a:extLst>
              <a:ext uri="{FF2B5EF4-FFF2-40B4-BE49-F238E27FC236}">
                <a16:creationId xmlns:a16="http://schemas.microsoft.com/office/drawing/2014/main" id="{1310DD7D-97FE-4533-81D3-4C1A319011CE}"/>
              </a:ext>
            </a:extLst>
          </p:cNvPr>
          <p:cNvSpPr/>
          <p:nvPr/>
        </p:nvSpPr>
        <p:spPr>
          <a:xfrm>
            <a:off x="5881513" y="2031995"/>
            <a:ext cx="2348088" cy="4628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Bánh </a:t>
            </a:r>
            <a:r>
              <a:rPr lang="en-US" sz="2400" dirty="0" err="1"/>
              <a:t>mì</a:t>
            </a:r>
            <a:r>
              <a:rPr lang="en-US" sz="2400" dirty="0"/>
              <a:t> </a:t>
            </a:r>
            <a:r>
              <a:rPr lang="en-US" sz="2400" dirty="0" err="1"/>
              <a:t>mốc</a:t>
            </a:r>
            <a:endParaRPr lang="en-US" sz="2400" dirty="0"/>
          </a:p>
        </p:txBody>
      </p:sp>
      <p:sp>
        <p:nvSpPr>
          <p:cNvPr id="8" name="Rectangle: Rounded Corners 7">
            <a:extLst>
              <a:ext uri="{FF2B5EF4-FFF2-40B4-BE49-F238E27FC236}">
                <a16:creationId xmlns:a16="http://schemas.microsoft.com/office/drawing/2014/main" id="{5E540201-AF36-4231-87B8-E408B38E91C6}"/>
              </a:ext>
            </a:extLst>
          </p:cNvPr>
          <p:cNvSpPr/>
          <p:nvPr/>
        </p:nvSpPr>
        <p:spPr>
          <a:xfrm>
            <a:off x="9115777" y="2302934"/>
            <a:ext cx="2534356" cy="72813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Để</a:t>
            </a:r>
            <a:r>
              <a:rPr lang="en-US" sz="2400" dirty="0"/>
              <a:t> </a:t>
            </a:r>
            <a:r>
              <a:rPr lang="en-US" sz="2400" dirty="0" err="1"/>
              <a:t>chưa</a:t>
            </a:r>
            <a:r>
              <a:rPr lang="en-US" sz="2400" dirty="0"/>
              <a:t> </a:t>
            </a:r>
            <a:r>
              <a:rPr lang="en-US" sz="2400" dirty="0" err="1"/>
              <a:t>đúng</a:t>
            </a:r>
            <a:r>
              <a:rPr lang="en-US" sz="2400" dirty="0"/>
              <a:t> </a:t>
            </a:r>
            <a:r>
              <a:rPr lang="en-US" sz="2400" dirty="0" err="1"/>
              <a:t>vị</a:t>
            </a:r>
            <a:r>
              <a:rPr lang="en-US" sz="2400" dirty="0"/>
              <a:t> </a:t>
            </a:r>
            <a:r>
              <a:rPr lang="en-US" sz="2400" dirty="0" err="1"/>
              <a:t>trí</a:t>
            </a:r>
            <a:endParaRPr lang="en-US" sz="2400" dirty="0"/>
          </a:p>
        </p:txBody>
      </p:sp>
      <p:sp>
        <p:nvSpPr>
          <p:cNvPr id="9" name="Rectangle: Rounded Corners 8">
            <a:extLst>
              <a:ext uri="{FF2B5EF4-FFF2-40B4-BE49-F238E27FC236}">
                <a16:creationId xmlns:a16="http://schemas.microsoft.com/office/drawing/2014/main" id="{5B553CC9-B099-4B17-BF86-5E21672800D6}"/>
              </a:ext>
            </a:extLst>
          </p:cNvPr>
          <p:cNvSpPr/>
          <p:nvPr/>
        </p:nvSpPr>
        <p:spPr>
          <a:xfrm>
            <a:off x="4583290" y="4538132"/>
            <a:ext cx="2348088" cy="4628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Thức</a:t>
            </a:r>
            <a:r>
              <a:rPr lang="en-US" sz="2400" dirty="0"/>
              <a:t> </a:t>
            </a:r>
            <a:r>
              <a:rPr lang="en-US" sz="2400" dirty="0" err="1"/>
              <a:t>ăn</a:t>
            </a:r>
            <a:r>
              <a:rPr lang="en-US" sz="2400" dirty="0"/>
              <a:t> </a:t>
            </a:r>
            <a:r>
              <a:rPr lang="en-US" sz="2400" dirty="0" err="1"/>
              <a:t>ruồi</a:t>
            </a:r>
            <a:r>
              <a:rPr lang="en-US" sz="2400" dirty="0"/>
              <a:t> </a:t>
            </a:r>
            <a:r>
              <a:rPr lang="en-US" sz="2400" dirty="0" err="1"/>
              <a:t>bâu</a:t>
            </a:r>
            <a:endParaRPr lang="en-US" sz="2400" dirty="0"/>
          </a:p>
        </p:txBody>
      </p:sp>
      <p:sp>
        <p:nvSpPr>
          <p:cNvPr id="10" name="Rectangle: Rounded Corners 9">
            <a:extLst>
              <a:ext uri="{FF2B5EF4-FFF2-40B4-BE49-F238E27FC236}">
                <a16:creationId xmlns:a16="http://schemas.microsoft.com/office/drawing/2014/main" id="{34E46266-8AA5-475B-A32E-4B6E7B806820}"/>
              </a:ext>
            </a:extLst>
          </p:cNvPr>
          <p:cNvSpPr/>
          <p:nvPr/>
        </p:nvSpPr>
        <p:spPr>
          <a:xfrm>
            <a:off x="6578600" y="6195750"/>
            <a:ext cx="2348088" cy="4628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Đồ</a:t>
            </a:r>
            <a:r>
              <a:rPr lang="en-US" sz="2400" dirty="0"/>
              <a:t> </a:t>
            </a:r>
            <a:r>
              <a:rPr lang="en-US" sz="2400" dirty="0" err="1"/>
              <a:t>ăn</a:t>
            </a:r>
            <a:r>
              <a:rPr lang="en-US" sz="2400" dirty="0"/>
              <a:t> </a:t>
            </a:r>
            <a:r>
              <a:rPr lang="en-US" sz="2400" dirty="0" err="1"/>
              <a:t>ôi</a:t>
            </a:r>
            <a:r>
              <a:rPr lang="en-US" sz="2400" dirty="0"/>
              <a:t> </a:t>
            </a:r>
            <a:r>
              <a:rPr lang="en-US" sz="2400" dirty="0" err="1"/>
              <a:t>thiu</a:t>
            </a:r>
            <a:endParaRPr lang="en-US" sz="2400" dirty="0"/>
          </a:p>
        </p:txBody>
      </p:sp>
      <p:pic>
        <p:nvPicPr>
          <p:cNvPr id="11" name="Content Placeholder 20" descr="logo">
            <a:extLst>
              <a:ext uri="{FF2B5EF4-FFF2-40B4-BE49-F238E27FC236}">
                <a16:creationId xmlns:a16="http://schemas.microsoft.com/office/drawing/2014/main" id="{8CD1E4E0-ADAC-4DCA-9373-B9BF9781E8B1}"/>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1440224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9">
            <a:extLst>
              <a:ext uri="{FF2B5EF4-FFF2-40B4-BE49-F238E27FC236}">
                <a16:creationId xmlns:a16="http://schemas.microsoft.com/office/drawing/2014/main" id="{68AAAE2C-EAE1-424D-8A3D-8BCBCB7FB522}"/>
              </a:ext>
            </a:extLst>
          </p:cNvPr>
          <p:cNvSpPr txBox="1"/>
          <p:nvPr/>
        </p:nvSpPr>
        <p:spPr>
          <a:xfrm>
            <a:off x="626943" y="199405"/>
            <a:ext cx="9905590"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Dấu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hiệu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nhận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biết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hoa</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bị</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hỏng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ôi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Picture 5" descr="A bowl of fruit&#10;&#10;Description automatically generated with low confidence">
            <a:extLst>
              <a:ext uri="{FF2B5EF4-FFF2-40B4-BE49-F238E27FC236}">
                <a16:creationId xmlns:a16="http://schemas.microsoft.com/office/drawing/2014/main" id="{369D5754-1496-444F-A914-37453DE1E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70844"/>
            <a:ext cx="6096000" cy="3810000"/>
          </a:xfrm>
          <a:prstGeom prst="rect">
            <a:avLst/>
          </a:prstGeom>
        </p:spPr>
      </p:pic>
      <p:sp>
        <p:nvSpPr>
          <p:cNvPr id="7" name="Thought Bubble: Cloud 6">
            <a:extLst>
              <a:ext uri="{FF2B5EF4-FFF2-40B4-BE49-F238E27FC236}">
                <a16:creationId xmlns:a16="http://schemas.microsoft.com/office/drawing/2014/main" id="{E5EA89E0-1A5C-4BD4-9795-B6122F60A591}"/>
              </a:ext>
            </a:extLst>
          </p:cNvPr>
          <p:cNvSpPr/>
          <p:nvPr/>
        </p:nvSpPr>
        <p:spPr>
          <a:xfrm>
            <a:off x="2720622" y="4967508"/>
            <a:ext cx="6604000" cy="148184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Dấu</a:t>
            </a:r>
            <a:r>
              <a:rPr lang="en-US" sz="3200" dirty="0"/>
              <a:t> </a:t>
            </a:r>
            <a:r>
              <a:rPr lang="en-US" sz="3200" dirty="0" err="1"/>
              <a:t>hiệu</a:t>
            </a:r>
            <a:r>
              <a:rPr lang="en-US" sz="3200" dirty="0"/>
              <a:t> </a:t>
            </a:r>
            <a:r>
              <a:rPr lang="en-US" sz="3200" dirty="0" err="1"/>
              <a:t>nhận</a:t>
            </a:r>
            <a:r>
              <a:rPr lang="en-US" sz="3200" dirty="0"/>
              <a:t> </a:t>
            </a:r>
            <a:r>
              <a:rPr lang="en-US" sz="3200" dirty="0" err="1"/>
              <a:t>biết</a:t>
            </a:r>
            <a:r>
              <a:rPr lang="en-US" sz="3200" dirty="0"/>
              <a:t>: </a:t>
            </a:r>
            <a:r>
              <a:rPr lang="en-US" sz="3200" dirty="0" err="1"/>
              <a:t>mốc</a:t>
            </a:r>
            <a:r>
              <a:rPr lang="en-US" sz="3200" dirty="0"/>
              <a:t>, </a:t>
            </a:r>
            <a:r>
              <a:rPr lang="en-US" sz="3200" dirty="0" err="1"/>
              <a:t>thối</a:t>
            </a:r>
            <a:r>
              <a:rPr lang="en-US" sz="3200" dirty="0"/>
              <a:t>, </a:t>
            </a:r>
            <a:r>
              <a:rPr lang="en-US" sz="3200" dirty="0" err="1"/>
              <a:t>chuyển</a:t>
            </a:r>
            <a:r>
              <a:rPr lang="en-US" sz="3200" dirty="0"/>
              <a:t> </a:t>
            </a:r>
            <a:r>
              <a:rPr lang="en-US" sz="3200" dirty="0" err="1"/>
              <a:t>màu</a:t>
            </a:r>
            <a:r>
              <a:rPr lang="en-US" sz="3200" dirty="0"/>
              <a:t>…..</a:t>
            </a:r>
          </a:p>
        </p:txBody>
      </p:sp>
      <p:pic>
        <p:nvPicPr>
          <p:cNvPr id="8" name="Content Placeholder 20" descr="logo">
            <a:extLst>
              <a:ext uri="{FF2B5EF4-FFF2-40B4-BE49-F238E27FC236}">
                <a16:creationId xmlns:a16="http://schemas.microsoft.com/office/drawing/2014/main" id="{82A0E920-E797-4980-AE9E-80BE12E838F8}"/>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272261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9">
            <a:extLst>
              <a:ext uri="{FF2B5EF4-FFF2-40B4-BE49-F238E27FC236}">
                <a16:creationId xmlns:a16="http://schemas.microsoft.com/office/drawing/2014/main" id="{EF12FE61-35D8-467B-8207-BCBF98E16F74}"/>
              </a:ext>
            </a:extLst>
          </p:cNvPr>
          <p:cNvSpPr txBox="1"/>
          <p:nvPr/>
        </p:nvSpPr>
        <p:spPr>
          <a:xfrm>
            <a:off x="626943" y="199405"/>
            <a:ext cx="9905590"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tên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dùng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có</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thể</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gây</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nếu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giữ</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cẩn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thận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4FE90E05-C0E2-47C2-AC12-E96703E55E1B}"/>
              </a:ext>
            </a:extLst>
          </p:cNvPr>
          <p:cNvPicPr>
            <a:picLocks noChangeAspect="1"/>
          </p:cNvPicPr>
          <p:nvPr/>
        </p:nvPicPr>
        <p:blipFill>
          <a:blip r:embed="rId3"/>
          <a:stretch>
            <a:fillRect/>
          </a:stretch>
        </p:blipFill>
        <p:spPr>
          <a:xfrm>
            <a:off x="819150" y="2146123"/>
            <a:ext cx="5353050" cy="3152775"/>
          </a:xfrm>
          <a:prstGeom prst="rect">
            <a:avLst/>
          </a:prstGeom>
        </p:spPr>
      </p:pic>
      <p:pic>
        <p:nvPicPr>
          <p:cNvPr id="9" name="Picture 8">
            <a:extLst>
              <a:ext uri="{FF2B5EF4-FFF2-40B4-BE49-F238E27FC236}">
                <a16:creationId xmlns:a16="http://schemas.microsoft.com/office/drawing/2014/main" id="{A2B1962A-F97F-43DF-8FEB-22E5FDEEC12C}"/>
              </a:ext>
            </a:extLst>
          </p:cNvPr>
          <p:cNvPicPr>
            <a:picLocks noChangeAspect="1"/>
          </p:cNvPicPr>
          <p:nvPr/>
        </p:nvPicPr>
        <p:blipFill>
          <a:blip r:embed="rId4"/>
          <a:stretch>
            <a:fillRect/>
          </a:stretch>
        </p:blipFill>
        <p:spPr>
          <a:xfrm>
            <a:off x="6979884" y="1690690"/>
            <a:ext cx="3267075" cy="3810000"/>
          </a:xfrm>
          <a:prstGeom prst="rect">
            <a:avLst/>
          </a:prstGeom>
        </p:spPr>
      </p:pic>
      <p:pic>
        <p:nvPicPr>
          <p:cNvPr id="10" name="Content Placeholder 20" descr="logo">
            <a:extLst>
              <a:ext uri="{FF2B5EF4-FFF2-40B4-BE49-F238E27FC236}">
                <a16:creationId xmlns:a16="http://schemas.microsoft.com/office/drawing/2014/main" id="{9DAF1E18-CEB7-4026-87B4-49DDAF47341B}"/>
              </a:ext>
            </a:extLst>
          </p:cNvPr>
          <p:cNvPicPr>
            <a:picLocks noChangeAspect="1"/>
          </p:cNvPicPr>
          <p:nvPr/>
        </p:nvPicPr>
        <p:blipFill>
          <a:blip r:embed="rId5"/>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793721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9">
            <a:extLst>
              <a:ext uri="{FF2B5EF4-FFF2-40B4-BE49-F238E27FC236}">
                <a16:creationId xmlns:a16="http://schemas.microsoft.com/office/drawing/2014/main" id="{4071AE94-AB88-4879-BBC7-FA402F649307}"/>
              </a:ext>
            </a:extLst>
          </p:cNvPr>
          <p:cNvSpPr txBox="1"/>
          <p:nvPr/>
        </p:nvSpPr>
        <p:spPr>
          <a:xfrm>
            <a:off x="626943" y="199405"/>
            <a:ext cx="772683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an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toàn</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D6B01A6D-0015-4F81-AB7F-937680C8B8F0}"/>
              </a:ext>
            </a:extLst>
          </p:cNvPr>
          <p:cNvPicPr>
            <a:picLocks noChangeAspect="1"/>
          </p:cNvPicPr>
          <p:nvPr/>
        </p:nvPicPr>
        <p:blipFill>
          <a:blip r:embed="rId3"/>
          <a:stretch>
            <a:fillRect/>
          </a:stretch>
        </p:blipFill>
        <p:spPr>
          <a:xfrm>
            <a:off x="1421518" y="1620134"/>
            <a:ext cx="3343275" cy="4114800"/>
          </a:xfrm>
          <a:prstGeom prst="rect">
            <a:avLst/>
          </a:prstGeom>
        </p:spPr>
      </p:pic>
      <p:pic>
        <p:nvPicPr>
          <p:cNvPr id="9" name="Picture 8">
            <a:extLst>
              <a:ext uri="{FF2B5EF4-FFF2-40B4-BE49-F238E27FC236}">
                <a16:creationId xmlns:a16="http://schemas.microsoft.com/office/drawing/2014/main" id="{16A751B2-48C1-4E69-B00C-4E0B65395ACC}"/>
              </a:ext>
            </a:extLst>
          </p:cNvPr>
          <p:cNvPicPr>
            <a:picLocks noChangeAspect="1"/>
          </p:cNvPicPr>
          <p:nvPr/>
        </p:nvPicPr>
        <p:blipFill>
          <a:blip r:embed="rId4"/>
          <a:stretch>
            <a:fillRect/>
          </a:stretch>
        </p:blipFill>
        <p:spPr>
          <a:xfrm>
            <a:off x="5806722" y="2153709"/>
            <a:ext cx="5410200" cy="3295650"/>
          </a:xfrm>
          <a:prstGeom prst="rect">
            <a:avLst/>
          </a:prstGeom>
        </p:spPr>
      </p:pic>
      <p:pic>
        <p:nvPicPr>
          <p:cNvPr id="10" name="Content Placeholder 20" descr="logo">
            <a:extLst>
              <a:ext uri="{FF2B5EF4-FFF2-40B4-BE49-F238E27FC236}">
                <a16:creationId xmlns:a16="http://schemas.microsoft.com/office/drawing/2014/main" id="{110870F3-8205-4C9E-8B3A-8099A3F5610B}"/>
              </a:ext>
            </a:extLst>
          </p:cNvPr>
          <p:cNvPicPr>
            <a:picLocks noChangeAspect="1"/>
          </p:cNvPicPr>
          <p:nvPr/>
        </p:nvPicPr>
        <p:blipFill>
          <a:blip r:embed="rId5"/>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2401518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4FBCF-5BEB-47FD-9A71-460EAD36BAEE}"/>
              </a:ext>
            </a:extLst>
          </p:cNvPr>
          <p:cNvPicPr>
            <a:picLocks noChangeAspect="1"/>
          </p:cNvPicPr>
          <p:nvPr/>
        </p:nvPicPr>
        <p:blipFill>
          <a:blip r:embed="rId3"/>
          <a:stretch>
            <a:fillRect/>
          </a:stretch>
        </p:blipFill>
        <p:spPr>
          <a:xfrm>
            <a:off x="1535289" y="1569155"/>
            <a:ext cx="9121422" cy="3319815"/>
          </a:xfrm>
          <a:prstGeom prst="rect">
            <a:avLst/>
          </a:prstGeom>
          <a:noFill/>
          <a:ln>
            <a:noFill/>
          </a:ln>
        </p:spPr>
      </p:pic>
      <p:pic>
        <p:nvPicPr>
          <p:cNvPr id="7" name="Content Placeholder 20" descr="logo">
            <a:extLst>
              <a:ext uri="{FF2B5EF4-FFF2-40B4-BE49-F238E27FC236}">
                <a16:creationId xmlns:a16="http://schemas.microsoft.com/office/drawing/2014/main" id="{9510F121-DABE-43E3-A484-CE51DBF1279E}"/>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14849120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pic>
        <p:nvPicPr>
          <p:cNvPr id="4" name="Content Placeholder 20" descr="logo"/>
          <p:cNvPicPr>
            <a:picLocks noChangeAspect="1"/>
          </p:cNvPicPr>
          <p:nvPr/>
        </p:nvPicPr>
        <p:blipFill>
          <a:blip r:embed="rId4"/>
          <a:stretch>
            <a:fillRect/>
          </a:stretch>
        </p:blipFill>
        <p:spPr>
          <a:xfrm>
            <a:off x="10830561" y="-228812"/>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13964668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AC20C-68D1-49D1-907B-2FF21952E1A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EA8F06E-9BAB-49E6-BA51-C2681F4878E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EE72F71-5A0C-4169-A1B0-65CBA49F8942}"/>
              </a:ext>
            </a:extLst>
          </p:cNvPr>
          <p:cNvPicPr>
            <a:picLocks noChangeAspect="1"/>
          </p:cNvPicPr>
          <p:nvPr/>
        </p:nvPicPr>
        <p:blipFill>
          <a:blip r:embed="rId3"/>
          <a:stretch>
            <a:fillRect/>
          </a:stretch>
        </p:blipFill>
        <p:spPr>
          <a:xfrm>
            <a:off x="3318933" y="2322511"/>
            <a:ext cx="5317067" cy="4170362"/>
          </a:xfrm>
          <a:prstGeom prst="rect">
            <a:avLst/>
          </a:prstGeom>
        </p:spPr>
      </p:pic>
      <p:sp>
        <p:nvSpPr>
          <p:cNvPr id="6" name="Rectangle: Rounded Corners 5">
            <a:extLst>
              <a:ext uri="{FF2B5EF4-FFF2-40B4-BE49-F238E27FC236}">
                <a16:creationId xmlns:a16="http://schemas.microsoft.com/office/drawing/2014/main" id="{F28408D6-3D10-4C49-8AC5-14FC4BA7416C}"/>
              </a:ext>
            </a:extLst>
          </p:cNvPr>
          <p:cNvSpPr/>
          <p:nvPr/>
        </p:nvSpPr>
        <p:spPr>
          <a:xfrm>
            <a:off x="293511" y="259645"/>
            <a:ext cx="11401778" cy="1431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Tình</a:t>
            </a:r>
            <a:r>
              <a:rPr lang="en-US" sz="2400" dirty="0"/>
              <a:t> </a:t>
            </a:r>
            <a:r>
              <a:rPr lang="en-US" sz="2400" dirty="0" err="1"/>
              <a:t>huống</a:t>
            </a:r>
            <a:r>
              <a:rPr lang="en-US" sz="2400" dirty="0"/>
              <a:t>: </a:t>
            </a:r>
            <a:r>
              <a:rPr lang="en-US" sz="2400" dirty="0" err="1"/>
              <a:t>Mẹ</a:t>
            </a:r>
            <a:r>
              <a:rPr lang="en-US" sz="2400" dirty="0"/>
              <a:t> </a:t>
            </a:r>
            <a:r>
              <a:rPr lang="en-US" sz="2400" dirty="0" err="1"/>
              <a:t>và</a:t>
            </a:r>
            <a:r>
              <a:rPr lang="en-US" sz="2400" dirty="0"/>
              <a:t> An </a:t>
            </a:r>
            <a:r>
              <a:rPr lang="en-US" sz="2400" dirty="0" err="1"/>
              <a:t>đi</a:t>
            </a:r>
            <a:r>
              <a:rPr lang="en-US" sz="2400" dirty="0"/>
              <a:t> </a:t>
            </a:r>
            <a:r>
              <a:rPr lang="en-US" sz="2400" dirty="0" err="1"/>
              <a:t>siêu</a:t>
            </a:r>
            <a:r>
              <a:rPr lang="en-US" sz="2400" dirty="0"/>
              <a:t> </a:t>
            </a:r>
            <a:r>
              <a:rPr lang="en-US" sz="2400" dirty="0" err="1"/>
              <a:t>thị</a:t>
            </a:r>
            <a:r>
              <a:rPr lang="en-US" sz="2400" dirty="0"/>
              <a:t>, </a:t>
            </a:r>
            <a:r>
              <a:rPr lang="en-US" sz="2400" dirty="0" err="1"/>
              <a:t>đến</a:t>
            </a:r>
            <a:r>
              <a:rPr lang="en-US" sz="2400" dirty="0"/>
              <a:t> </a:t>
            </a:r>
            <a:r>
              <a:rPr lang="en-US" sz="2400" dirty="0" err="1"/>
              <a:t>quầy</a:t>
            </a:r>
            <a:r>
              <a:rPr lang="en-US" sz="2400" dirty="0"/>
              <a:t> </a:t>
            </a:r>
            <a:r>
              <a:rPr lang="en-US" sz="2400" dirty="0" err="1"/>
              <a:t>thực</a:t>
            </a:r>
            <a:r>
              <a:rPr lang="en-US" sz="2400" dirty="0"/>
              <a:t> </a:t>
            </a:r>
            <a:r>
              <a:rPr lang="en-US" sz="2400" dirty="0" err="1"/>
              <a:t>phẩm</a:t>
            </a:r>
            <a:r>
              <a:rPr lang="en-US" sz="2400" dirty="0"/>
              <a:t> </a:t>
            </a:r>
            <a:r>
              <a:rPr lang="en-US" sz="2400" dirty="0" err="1"/>
              <a:t>tươi</a:t>
            </a:r>
            <a:r>
              <a:rPr lang="en-US" sz="2400" dirty="0"/>
              <a:t> </a:t>
            </a:r>
            <a:r>
              <a:rPr lang="en-US" sz="2400" dirty="0" err="1"/>
              <a:t>sống</a:t>
            </a:r>
            <a:r>
              <a:rPr lang="en-US" sz="2400" dirty="0"/>
              <a:t>. An </a:t>
            </a:r>
            <a:r>
              <a:rPr lang="en-US" sz="2400" dirty="0" err="1"/>
              <a:t>nhìn</a:t>
            </a:r>
            <a:r>
              <a:rPr lang="en-US" sz="2400" dirty="0"/>
              <a:t> </a:t>
            </a:r>
            <a:r>
              <a:rPr lang="en-US" sz="2400" dirty="0" err="1"/>
              <a:t>thấy</a:t>
            </a:r>
            <a:r>
              <a:rPr lang="en-US" sz="2400" dirty="0"/>
              <a:t> </a:t>
            </a:r>
            <a:r>
              <a:rPr lang="en-US" sz="2400" dirty="0" err="1"/>
              <a:t>thịt</a:t>
            </a:r>
            <a:r>
              <a:rPr lang="en-US" sz="2400" dirty="0"/>
              <a:t>, </a:t>
            </a:r>
            <a:r>
              <a:rPr lang="en-US" sz="2400" dirty="0" err="1"/>
              <a:t>cá</a:t>
            </a:r>
            <a:r>
              <a:rPr lang="en-US" sz="2400" dirty="0"/>
              <a:t>, </a:t>
            </a:r>
            <a:r>
              <a:rPr lang="en-US" sz="2400" dirty="0" err="1"/>
              <a:t>tôm</a:t>
            </a:r>
            <a:r>
              <a:rPr lang="en-US" sz="2400" dirty="0"/>
              <a:t> </a:t>
            </a:r>
            <a:r>
              <a:rPr lang="en-US" sz="2400" dirty="0" err="1"/>
              <a:t>được</a:t>
            </a:r>
            <a:r>
              <a:rPr lang="en-US" sz="2400" dirty="0"/>
              <a:t> </a:t>
            </a:r>
            <a:r>
              <a:rPr lang="en-US" sz="2400" dirty="0" err="1"/>
              <a:t>bọc</a:t>
            </a:r>
            <a:r>
              <a:rPr lang="en-US" sz="2400" dirty="0"/>
              <a:t> </a:t>
            </a:r>
            <a:r>
              <a:rPr lang="en-US" sz="2400" dirty="0" err="1"/>
              <a:t>lại</a:t>
            </a:r>
            <a:r>
              <a:rPr lang="en-US" sz="2400" dirty="0"/>
              <a:t> </a:t>
            </a:r>
            <a:r>
              <a:rPr lang="en-US" sz="2400" dirty="0" err="1"/>
              <a:t>để</a:t>
            </a:r>
            <a:r>
              <a:rPr lang="en-US" sz="2400" dirty="0"/>
              <a:t> </a:t>
            </a:r>
            <a:r>
              <a:rPr lang="en-US" sz="2400" dirty="0" err="1"/>
              <a:t>trong</a:t>
            </a:r>
            <a:r>
              <a:rPr lang="en-US" sz="2400" dirty="0"/>
              <a:t> </a:t>
            </a:r>
            <a:r>
              <a:rPr lang="en-US" sz="2400" dirty="0" err="1"/>
              <a:t>tủ</a:t>
            </a:r>
            <a:r>
              <a:rPr lang="en-US" sz="2400" dirty="0"/>
              <a:t> </a:t>
            </a:r>
            <a:r>
              <a:rPr lang="en-US" sz="2400" dirty="0" err="1"/>
              <a:t>đông</a:t>
            </a:r>
            <a:r>
              <a:rPr lang="en-US" sz="2400" dirty="0"/>
              <a:t>. An </a:t>
            </a:r>
            <a:r>
              <a:rPr lang="en-US" sz="2400" dirty="0" err="1"/>
              <a:t>hỏi</a:t>
            </a:r>
            <a:r>
              <a:rPr lang="en-US" sz="2400" dirty="0"/>
              <a:t> </a:t>
            </a:r>
            <a:r>
              <a:rPr lang="en-US" sz="2400" dirty="0" err="1"/>
              <a:t>mẹ</a:t>
            </a:r>
            <a:r>
              <a:rPr lang="en-US" sz="2400" dirty="0"/>
              <a:t>: </a:t>
            </a:r>
            <a:r>
              <a:rPr lang="en-US" sz="2400" dirty="0" err="1"/>
              <a:t>vì</a:t>
            </a:r>
            <a:r>
              <a:rPr lang="en-US" sz="2400" dirty="0"/>
              <a:t> </a:t>
            </a:r>
            <a:r>
              <a:rPr lang="en-US" sz="2400" dirty="0" err="1"/>
              <a:t>sao</a:t>
            </a:r>
            <a:r>
              <a:rPr lang="en-US" sz="2400" dirty="0"/>
              <a:t> </a:t>
            </a:r>
            <a:r>
              <a:rPr lang="en-US" sz="2400" dirty="0" err="1"/>
              <a:t>người</a:t>
            </a:r>
            <a:r>
              <a:rPr lang="en-US" sz="2400" dirty="0"/>
              <a:t> ta </a:t>
            </a:r>
            <a:r>
              <a:rPr lang="en-US" sz="2400" dirty="0" err="1"/>
              <a:t>lại</a:t>
            </a:r>
            <a:r>
              <a:rPr lang="en-US" sz="2400" dirty="0"/>
              <a:t> </a:t>
            </a:r>
            <a:r>
              <a:rPr lang="en-US" sz="2400" dirty="0" err="1"/>
              <a:t>bọc</a:t>
            </a:r>
            <a:r>
              <a:rPr lang="en-US" sz="2400" dirty="0"/>
              <a:t> </a:t>
            </a:r>
            <a:r>
              <a:rPr lang="en-US" sz="2400" dirty="0" err="1"/>
              <a:t>thịt</a:t>
            </a:r>
            <a:r>
              <a:rPr lang="en-US" sz="2400" dirty="0"/>
              <a:t>, </a:t>
            </a:r>
            <a:r>
              <a:rPr lang="en-US" sz="2400" dirty="0" err="1"/>
              <a:t>cá</a:t>
            </a:r>
            <a:r>
              <a:rPr lang="en-US" sz="2400" dirty="0"/>
              <a:t> </a:t>
            </a:r>
            <a:r>
              <a:rPr lang="en-US" sz="2400" dirty="0" err="1"/>
              <a:t>và</a:t>
            </a:r>
            <a:r>
              <a:rPr lang="en-US" sz="2400" dirty="0"/>
              <a:t> </a:t>
            </a:r>
            <a:r>
              <a:rPr lang="en-US" sz="2400" dirty="0" err="1"/>
              <a:t>bỏ</a:t>
            </a:r>
            <a:r>
              <a:rPr lang="en-US" sz="2400" dirty="0"/>
              <a:t> </a:t>
            </a:r>
            <a:r>
              <a:rPr lang="en-US" sz="2400" dirty="0" err="1"/>
              <a:t>vào</a:t>
            </a:r>
            <a:r>
              <a:rPr lang="en-US" sz="2400" dirty="0"/>
              <a:t> </a:t>
            </a:r>
            <a:r>
              <a:rPr lang="en-US" sz="2400" dirty="0" err="1"/>
              <a:t>tủ</a:t>
            </a:r>
            <a:r>
              <a:rPr lang="en-US" sz="2400" dirty="0"/>
              <a:t> </a:t>
            </a:r>
            <a:r>
              <a:rPr lang="en-US" sz="2400" dirty="0" err="1"/>
              <a:t>lạnh</a:t>
            </a:r>
            <a:r>
              <a:rPr lang="en-US" sz="2400" dirty="0"/>
              <a:t>. </a:t>
            </a:r>
            <a:r>
              <a:rPr lang="en-US" sz="2400" dirty="0" err="1"/>
              <a:t>Em</a:t>
            </a:r>
            <a:r>
              <a:rPr lang="en-US" sz="2400" dirty="0"/>
              <a:t> </a:t>
            </a:r>
            <a:r>
              <a:rPr lang="en-US" sz="2400" dirty="0" err="1"/>
              <a:t>hãy</a:t>
            </a:r>
            <a:r>
              <a:rPr lang="en-US" sz="2400" dirty="0"/>
              <a:t> </a:t>
            </a:r>
            <a:r>
              <a:rPr lang="en-US" sz="2400" dirty="0" err="1"/>
              <a:t>thay</a:t>
            </a:r>
            <a:r>
              <a:rPr lang="en-US" sz="2400" dirty="0"/>
              <a:t> </a:t>
            </a:r>
            <a:r>
              <a:rPr lang="en-US" sz="2400" dirty="0" err="1"/>
              <a:t>lời</a:t>
            </a:r>
            <a:r>
              <a:rPr lang="en-US" sz="2400" dirty="0"/>
              <a:t> </a:t>
            </a:r>
            <a:r>
              <a:rPr lang="en-US" sz="2400" dirty="0" err="1"/>
              <a:t>mẹ</a:t>
            </a:r>
            <a:r>
              <a:rPr lang="en-US" sz="2400" dirty="0"/>
              <a:t> </a:t>
            </a:r>
            <a:r>
              <a:rPr lang="en-US" sz="2400" dirty="0" err="1"/>
              <a:t>giải</a:t>
            </a:r>
            <a:r>
              <a:rPr lang="en-US" sz="2400" dirty="0"/>
              <a:t> </a:t>
            </a:r>
            <a:r>
              <a:rPr lang="en-US" sz="2400" dirty="0" err="1"/>
              <a:t>thích</a:t>
            </a:r>
            <a:r>
              <a:rPr lang="en-US" sz="2400" dirty="0"/>
              <a:t> </a:t>
            </a:r>
            <a:r>
              <a:rPr lang="en-US" sz="2400" dirty="0" err="1"/>
              <a:t>cho</a:t>
            </a:r>
            <a:r>
              <a:rPr lang="en-US" sz="2400" dirty="0"/>
              <a:t> An </a:t>
            </a:r>
            <a:r>
              <a:rPr lang="en-US" sz="2400" dirty="0" err="1"/>
              <a:t>hiểu</a:t>
            </a:r>
            <a:r>
              <a:rPr lang="en-US" sz="2400" dirty="0"/>
              <a:t>.</a:t>
            </a:r>
          </a:p>
        </p:txBody>
      </p:sp>
      <p:sp>
        <p:nvSpPr>
          <p:cNvPr id="7" name="Thought Bubble: Cloud 6">
            <a:extLst>
              <a:ext uri="{FF2B5EF4-FFF2-40B4-BE49-F238E27FC236}">
                <a16:creationId xmlns:a16="http://schemas.microsoft.com/office/drawing/2014/main" id="{70343AA0-BC4F-437F-BC5C-435842CF7536}"/>
              </a:ext>
            </a:extLst>
          </p:cNvPr>
          <p:cNvSpPr/>
          <p:nvPr/>
        </p:nvSpPr>
        <p:spPr>
          <a:xfrm>
            <a:off x="8816622" y="1825624"/>
            <a:ext cx="2878667" cy="2246489"/>
          </a:xfrm>
          <a:prstGeom prst="cloudCallout">
            <a:avLst>
              <a:gd name="adj1" fmla="val -54558"/>
              <a:gd name="adj2" fmla="val 6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t>Đó</a:t>
            </a:r>
            <a:r>
              <a:rPr lang="en-US" sz="2800" dirty="0"/>
              <a:t> </a:t>
            </a:r>
            <a:r>
              <a:rPr lang="en-US" sz="2800" dirty="0" err="1"/>
              <a:t>là</a:t>
            </a:r>
            <a:r>
              <a:rPr lang="en-US" sz="2800" dirty="0"/>
              <a:t> </a:t>
            </a:r>
            <a:r>
              <a:rPr lang="en-US" sz="2800" dirty="0" err="1"/>
              <a:t>cách</a:t>
            </a:r>
            <a:r>
              <a:rPr lang="en-US" sz="2800" dirty="0"/>
              <a:t> </a:t>
            </a:r>
            <a:r>
              <a:rPr lang="en-US" sz="2800" dirty="0" err="1"/>
              <a:t>bảo</a:t>
            </a:r>
            <a:r>
              <a:rPr lang="en-US" sz="2800" dirty="0"/>
              <a:t> </a:t>
            </a:r>
            <a:r>
              <a:rPr lang="en-US" sz="2800" dirty="0" err="1"/>
              <a:t>quản</a:t>
            </a:r>
            <a:r>
              <a:rPr lang="en-US" sz="2800" dirty="0"/>
              <a:t> </a:t>
            </a:r>
            <a:r>
              <a:rPr lang="en-US" sz="2800" dirty="0" err="1"/>
              <a:t>thực</a:t>
            </a:r>
            <a:r>
              <a:rPr lang="en-US" sz="2800" dirty="0"/>
              <a:t> </a:t>
            </a:r>
            <a:r>
              <a:rPr lang="en-US" sz="2800" dirty="0" err="1"/>
              <a:t>phẩm</a:t>
            </a:r>
            <a:r>
              <a:rPr lang="en-US" sz="2800" dirty="0"/>
              <a:t> an </a:t>
            </a:r>
            <a:r>
              <a:rPr lang="en-US" sz="2800" dirty="0" err="1"/>
              <a:t>toàn</a:t>
            </a:r>
            <a:endParaRPr lang="en-US" sz="2800" dirty="0"/>
          </a:p>
        </p:txBody>
      </p:sp>
    </p:spTree>
    <p:extLst>
      <p:ext uri="{BB962C8B-B14F-4D97-AF65-F5344CB8AC3E}">
        <p14:creationId xmlns:p14="http://schemas.microsoft.com/office/powerpoint/2010/main" val="34605629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p:cNvSpPr/>
          <p:nvPr/>
        </p:nvSpPr>
        <p:spPr>
          <a:xfrm>
            <a:off x="1577877" y="721360"/>
            <a:ext cx="9409528" cy="5595302"/>
          </a:xfrm>
          <a:prstGeom prst="rect">
            <a:avLst/>
          </a:prstGeom>
          <a:noFill/>
          <a:ln w="254000">
            <a:solidFill>
              <a:srgbClr val="FFC7DD"/>
            </a:solidFill>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pic>
        <p:nvPicPr>
          <p:cNvPr id="19" name="18" descr="菠萝"/>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6185" y="616585"/>
            <a:ext cx="570865" cy="963930"/>
          </a:xfrm>
          <a:prstGeom prst="rect">
            <a:avLst/>
          </a:prstGeom>
        </p:spPr>
      </p:pic>
      <p:pic>
        <p:nvPicPr>
          <p:cNvPr id="6" name="5" descr="圆球"/>
          <p:cNvPicPr>
            <a:picLocks noChangeAspect="1"/>
          </p:cNvPicPr>
          <p:nvPr/>
        </p:nvPicPr>
        <p:blipFill>
          <a:blip r:embed="rId4"/>
          <a:stretch>
            <a:fillRect/>
          </a:stretch>
        </p:blipFill>
        <p:spPr>
          <a:xfrm>
            <a:off x="-1270" y="5080"/>
            <a:ext cx="2572385" cy="1798320"/>
          </a:xfrm>
          <a:prstGeom prst="rect">
            <a:avLst/>
          </a:prstGeom>
        </p:spPr>
      </p:pic>
      <p:pic>
        <p:nvPicPr>
          <p:cNvPr id="7" name="6" descr="西瓜"/>
          <p:cNvPicPr>
            <a:picLocks noChangeAspect="1"/>
          </p:cNvPicPr>
          <p:nvPr/>
        </p:nvPicPr>
        <p:blipFill>
          <a:blip r:embed="rId5"/>
          <a:stretch>
            <a:fillRect/>
          </a:stretch>
        </p:blipFill>
        <p:spPr>
          <a:xfrm>
            <a:off x="370205" y="4536440"/>
            <a:ext cx="767715" cy="676910"/>
          </a:xfrm>
          <a:prstGeom prst="rect">
            <a:avLst/>
          </a:prstGeom>
        </p:spPr>
      </p:pic>
      <p:pic>
        <p:nvPicPr>
          <p:cNvPr id="8" name="7" descr="椰子"/>
          <p:cNvPicPr>
            <a:picLocks noChangeAspect="1"/>
          </p:cNvPicPr>
          <p:nvPr/>
        </p:nvPicPr>
        <p:blipFill>
          <a:blip r:embed="rId6"/>
          <a:stretch>
            <a:fillRect/>
          </a:stretch>
        </p:blipFill>
        <p:spPr>
          <a:xfrm>
            <a:off x="10365740" y="3904615"/>
            <a:ext cx="621665" cy="786130"/>
          </a:xfrm>
          <a:prstGeom prst="rect">
            <a:avLst/>
          </a:prstGeom>
        </p:spPr>
      </p:pic>
      <p:pic>
        <p:nvPicPr>
          <p:cNvPr id="9" name="8" descr="西瓜"/>
          <p:cNvPicPr>
            <a:picLocks noChangeAspect="1"/>
          </p:cNvPicPr>
          <p:nvPr/>
        </p:nvPicPr>
        <p:blipFill>
          <a:blip r:embed="rId5"/>
          <a:stretch>
            <a:fillRect/>
          </a:stretch>
        </p:blipFill>
        <p:spPr>
          <a:xfrm>
            <a:off x="10365740" y="44450"/>
            <a:ext cx="767715" cy="676910"/>
          </a:xfrm>
          <a:prstGeom prst="rect">
            <a:avLst/>
          </a:prstGeom>
        </p:spPr>
      </p:pic>
      <p:pic>
        <p:nvPicPr>
          <p:cNvPr id="10" name="9" descr="太阳"/>
          <p:cNvPicPr>
            <a:picLocks noChangeAspect="1"/>
          </p:cNvPicPr>
          <p:nvPr/>
        </p:nvPicPr>
        <p:blipFill>
          <a:blip r:embed="rId7"/>
          <a:stretch>
            <a:fillRect/>
          </a:stretch>
        </p:blipFill>
        <p:spPr>
          <a:xfrm>
            <a:off x="2054860" y="1803400"/>
            <a:ext cx="859155" cy="804545"/>
          </a:xfrm>
          <a:prstGeom prst="rect">
            <a:avLst/>
          </a:prstGeom>
        </p:spPr>
      </p:pic>
      <p:pic>
        <p:nvPicPr>
          <p:cNvPr id="22" name="21" descr="太阳"/>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33455" y="1317625"/>
            <a:ext cx="661670" cy="619760"/>
          </a:xfrm>
          <a:prstGeom prst="rect">
            <a:avLst/>
          </a:prstGeom>
        </p:spPr>
      </p:pic>
      <p:pic>
        <p:nvPicPr>
          <p:cNvPr id="2" name="1" descr="白球"/>
          <p:cNvPicPr>
            <a:picLocks noChangeAspect="1"/>
          </p:cNvPicPr>
          <p:nvPr/>
        </p:nvPicPr>
        <p:blipFill>
          <a:blip r:embed="rId9"/>
          <a:stretch>
            <a:fillRect/>
          </a:stretch>
        </p:blipFill>
        <p:spPr>
          <a:xfrm>
            <a:off x="9498965" y="4690745"/>
            <a:ext cx="3328035" cy="3175635"/>
          </a:xfrm>
          <a:prstGeom prst="rect">
            <a:avLst/>
          </a:prstGeom>
        </p:spPr>
      </p:pic>
      <p:pic>
        <p:nvPicPr>
          <p:cNvPr id="24" name="23" descr="菠萝"/>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94320" y="842010"/>
            <a:ext cx="436880" cy="738505"/>
          </a:xfrm>
          <a:prstGeom prst="rect">
            <a:avLst/>
          </a:prstGeom>
        </p:spPr>
      </p:pic>
      <p:sp>
        <p:nvSpPr>
          <p:cNvPr id="31" name="30"/>
          <p:cNvSpPr/>
          <p:nvPr/>
        </p:nvSpPr>
        <p:spPr>
          <a:xfrm>
            <a:off x="1372968" y="721360"/>
            <a:ext cx="9317794" cy="5440680"/>
          </a:xfrm>
          <a:prstGeom prst="rect">
            <a:avLst/>
          </a:prstGeom>
          <a:noFill/>
          <a:ln w="3810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pic>
        <p:nvPicPr>
          <p:cNvPr id="25" name="24" descr="椰子"/>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300000">
            <a:off x="3703955" y="615950"/>
            <a:ext cx="455295" cy="575945"/>
          </a:xfrm>
          <a:prstGeom prst="rect">
            <a:avLst/>
          </a:prstGeom>
        </p:spPr>
      </p:pic>
      <p:sp>
        <p:nvSpPr>
          <p:cNvPr id="32" name="31"/>
          <p:cNvSpPr/>
          <p:nvPr/>
        </p:nvSpPr>
        <p:spPr>
          <a:xfrm>
            <a:off x="1792382" y="1024312"/>
            <a:ext cx="8898380" cy="1790163"/>
          </a:xfrm>
          <a:prstGeom prst="rect">
            <a:avLst/>
          </a:prstGeom>
          <a:solidFill>
            <a:srgbClr val="E7F5F8"/>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cxnSp>
        <p:nvCxnSpPr>
          <p:cNvPr id="33" name="32"/>
          <p:cNvCxnSpPr/>
          <p:nvPr/>
        </p:nvCxnSpPr>
        <p:spPr>
          <a:xfrm>
            <a:off x="4006850" y="3954780"/>
            <a:ext cx="3810000" cy="0"/>
          </a:xfrm>
          <a:prstGeom prst="line">
            <a:avLst/>
          </a:prstGeom>
          <a:ln w="254000">
            <a:solidFill>
              <a:srgbClr val="FFC7DD"/>
            </a:solidFill>
          </a:ln>
        </p:spPr>
        <p:style>
          <a:lnRef idx="1">
            <a:schemeClr val="accent1"/>
          </a:lnRef>
          <a:fillRef idx="0">
            <a:schemeClr val="accent1"/>
          </a:fillRef>
          <a:effectRef idx="0">
            <a:schemeClr val="accent1"/>
          </a:effectRef>
          <a:fontRef idx="minor">
            <a:schemeClr val="tx1"/>
          </a:fontRef>
        </p:style>
      </p:cxnSp>
      <p:sp>
        <p:nvSpPr>
          <p:cNvPr id="34" name="33"/>
          <p:cNvSpPr/>
          <p:nvPr/>
        </p:nvSpPr>
        <p:spPr>
          <a:xfrm>
            <a:off x="2004695" y="2903221"/>
            <a:ext cx="8474119" cy="2891790"/>
          </a:xfrm>
          <a:prstGeom prst="rect">
            <a:avLst/>
          </a:prstGeom>
          <a:solidFill>
            <a:srgbClr val="E7F5F8"/>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sp>
        <p:nvSpPr>
          <p:cNvPr id="35" name="34"/>
          <p:cNvSpPr txBox="1"/>
          <p:nvPr/>
        </p:nvSpPr>
        <p:spPr>
          <a:xfrm>
            <a:off x="5189855" y="1301783"/>
            <a:ext cx="2002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6600">
                  <a:noFill/>
                  <a:prstDash val="solid"/>
                </a:ln>
                <a:solidFill>
                  <a:srgbClr val="FF0000"/>
                </a:solidFill>
                <a:effectLst>
                  <a:outerShdw blurRad="50800" dist="38100" dir="2700000" algn="tl" rotWithShape="0">
                    <a:srgbClr val="369C8B">
                      <a:alpha val="40000"/>
                    </a:srgbClr>
                  </a:outerShdw>
                </a:effectLst>
                <a:uLnTx/>
                <a:uFillTx/>
                <a:latin typeface="+mj-lt"/>
                <a:ea typeface="微软雅黑" panose="020B0503020204020204" charset="-122"/>
                <a:cs typeface="+mn-cs"/>
              </a:rPr>
              <a:t>Bài</a:t>
            </a:r>
            <a:r>
              <a:rPr kumimoji="0" lang="en-US" altLang="zh-CN" sz="4800" b="1" i="0" u="none" strike="noStrike" kern="1200" cap="none" spc="0" normalizeH="0" noProof="0" dirty="0">
                <a:ln w="6600">
                  <a:noFill/>
                  <a:prstDash val="solid"/>
                </a:ln>
                <a:solidFill>
                  <a:srgbClr val="FF0000"/>
                </a:solidFill>
                <a:effectLst>
                  <a:outerShdw blurRad="50800" dist="38100" dir="2700000" algn="tl" rotWithShape="0">
                    <a:srgbClr val="369C8B">
                      <a:alpha val="40000"/>
                    </a:srgbClr>
                  </a:outerShdw>
                </a:effectLst>
                <a:uLnTx/>
                <a:uFillTx/>
                <a:latin typeface="+mj-lt"/>
                <a:ea typeface="微软雅黑" panose="020B0503020204020204" charset="-122"/>
                <a:cs typeface="+mn-cs"/>
              </a:rPr>
              <a:t> 3</a:t>
            </a:r>
            <a:endParaRPr kumimoji="0" lang="zh-CN" altLang="en-US" sz="4800" b="1" i="0" u="none" strike="noStrike" kern="1200" cap="none" spc="0" normalizeH="0" baseline="0" noProof="0" dirty="0">
              <a:ln w="6600">
                <a:noFill/>
                <a:prstDash val="solid"/>
              </a:ln>
              <a:solidFill>
                <a:srgbClr val="FF0000"/>
              </a:solidFill>
              <a:effectLst>
                <a:outerShdw blurRad="50800" dist="38100" dir="2700000" algn="tl" rotWithShape="0">
                  <a:srgbClr val="369C8B">
                    <a:alpha val="40000"/>
                  </a:srgbClr>
                </a:outerShdw>
              </a:effectLst>
              <a:uLnTx/>
              <a:uFillTx/>
              <a:latin typeface="+mj-lt"/>
              <a:ea typeface="微软雅黑" panose="020B0503020204020204" charset="-122"/>
              <a:cs typeface="+mn-cs"/>
            </a:endParaRPr>
          </a:p>
        </p:txBody>
      </p:sp>
      <p:sp>
        <p:nvSpPr>
          <p:cNvPr id="36" name="5"/>
          <p:cNvSpPr txBox="1"/>
          <p:nvPr/>
        </p:nvSpPr>
        <p:spPr>
          <a:xfrm>
            <a:off x="2380025" y="3202086"/>
            <a:ext cx="8098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effectLst/>
                <a:uLnTx/>
                <a:uFillTx/>
                <a:latin typeface="+mj-lt"/>
                <a:ea typeface="宋体" panose="02010600030101010101" pitchFamily="2" charset="-122"/>
                <a:cs typeface="+mn-cs"/>
              </a:rPr>
              <a:t>Phòng</a:t>
            </a:r>
            <a:r>
              <a:rPr kumimoji="0" lang="en-US" altLang="zh-CN" sz="4800" b="1" i="0" u="none" strike="noStrike" kern="1200" cap="none" spc="0" normalizeH="0" noProof="0" dirty="0">
                <a:ln>
                  <a:noFill/>
                </a:ln>
                <a:effectLst/>
                <a:uLnTx/>
                <a:uFillTx/>
                <a:latin typeface="+mj-lt"/>
                <a:ea typeface="宋体" panose="02010600030101010101" pitchFamily="2" charset="-122"/>
                <a:cs typeface="+mn-cs"/>
              </a:rPr>
              <a:t> </a:t>
            </a:r>
            <a:r>
              <a:rPr kumimoji="0" lang="en-US" altLang="zh-CN" sz="4800" b="1" i="0" u="none" strike="noStrike" kern="1200" cap="none" spc="0" normalizeH="0" noProof="0" dirty="0" err="1">
                <a:ln>
                  <a:noFill/>
                </a:ln>
                <a:effectLst/>
                <a:uLnTx/>
                <a:uFillTx/>
                <a:latin typeface="+mj-lt"/>
                <a:ea typeface="宋体" panose="02010600030101010101" pitchFamily="2" charset="-122"/>
                <a:cs typeface="+mn-cs"/>
              </a:rPr>
              <a:t>tránh</a:t>
            </a:r>
            <a:r>
              <a:rPr kumimoji="0" lang="en-US" altLang="zh-CN" sz="4800" b="1" i="0" u="none" strike="noStrike" kern="1200" cap="none" spc="0" normalizeH="0" noProof="0" dirty="0">
                <a:ln>
                  <a:noFill/>
                </a:ln>
                <a:effectLst/>
                <a:uLnTx/>
                <a:uFillTx/>
                <a:latin typeface="+mj-lt"/>
                <a:ea typeface="宋体" panose="02010600030101010101" pitchFamily="2" charset="-122"/>
                <a:cs typeface="+mn-cs"/>
              </a:rPr>
              <a:t> </a:t>
            </a:r>
            <a:r>
              <a:rPr kumimoji="0" lang="en-US" altLang="zh-CN" sz="4800" b="1" i="0" u="none" strike="noStrike" kern="1200" cap="none" spc="0" normalizeH="0" noProof="0" dirty="0" err="1">
                <a:ln>
                  <a:noFill/>
                </a:ln>
                <a:effectLst/>
                <a:uLnTx/>
                <a:uFillTx/>
                <a:latin typeface="+mj-lt"/>
                <a:ea typeface="宋体" panose="02010600030101010101" pitchFamily="2" charset="-122"/>
                <a:cs typeface="+mn-cs"/>
              </a:rPr>
              <a:t>ngộ</a:t>
            </a:r>
            <a:r>
              <a:rPr kumimoji="0" lang="en-US" altLang="zh-CN" sz="4800" b="1" i="0" u="none" strike="noStrike" kern="1200" cap="none" spc="0" normalizeH="0" noProof="0" dirty="0">
                <a:ln>
                  <a:noFill/>
                </a:ln>
                <a:effectLst/>
                <a:uLnTx/>
                <a:uFillTx/>
                <a:latin typeface="+mj-lt"/>
                <a:ea typeface="宋体" panose="02010600030101010101" pitchFamily="2" charset="-122"/>
                <a:cs typeface="+mn-cs"/>
              </a:rPr>
              <a:t> </a:t>
            </a:r>
            <a:r>
              <a:rPr kumimoji="0" lang="en-US" altLang="zh-CN" sz="4800" b="1" i="0" u="none" strike="noStrike" kern="1200" cap="none" spc="0" normalizeH="0" noProof="0" dirty="0" err="1">
                <a:ln>
                  <a:noFill/>
                </a:ln>
                <a:effectLst/>
                <a:uLnTx/>
                <a:uFillTx/>
                <a:latin typeface="+mj-lt"/>
                <a:ea typeface="宋体" panose="02010600030101010101" pitchFamily="2" charset="-122"/>
                <a:cs typeface="+mn-cs"/>
              </a:rPr>
              <a:t>độc</a:t>
            </a:r>
            <a:r>
              <a:rPr kumimoji="0" lang="en-US" altLang="zh-CN" sz="4800" b="1" i="0" u="none" strike="noStrike" kern="1200" cap="none" spc="0" normalizeH="0" noProof="0" dirty="0">
                <a:ln>
                  <a:noFill/>
                </a:ln>
                <a:effectLst/>
                <a:uLnTx/>
                <a:uFillTx/>
                <a:latin typeface="+mj-lt"/>
                <a:ea typeface="宋体" panose="02010600030101010101" pitchFamily="2" charset="-122"/>
                <a:cs typeface="+mn-cs"/>
              </a:rPr>
              <a:t> </a:t>
            </a:r>
            <a:r>
              <a:rPr kumimoji="0" lang="en-US" altLang="zh-CN" sz="4800" b="1" i="0" u="none" strike="noStrike" kern="1200" cap="none" spc="0" normalizeH="0" noProof="0" dirty="0" err="1">
                <a:ln>
                  <a:noFill/>
                </a:ln>
                <a:effectLst/>
                <a:uLnTx/>
                <a:uFillTx/>
                <a:latin typeface="+mj-lt"/>
                <a:ea typeface="宋体" panose="02010600030101010101" pitchFamily="2" charset="-122"/>
                <a:cs typeface="+mn-cs"/>
              </a:rPr>
              <a:t>khi</a:t>
            </a:r>
            <a:r>
              <a:rPr kumimoji="0" lang="en-US" altLang="zh-CN" sz="4800" b="1" i="0" u="none" strike="noStrike" kern="1200" cap="none" spc="0" normalizeH="0" noProof="0" dirty="0">
                <a:ln>
                  <a:noFill/>
                </a:ln>
                <a:effectLst/>
                <a:uLnTx/>
                <a:uFillTx/>
                <a:latin typeface="+mj-lt"/>
                <a:ea typeface="宋体" panose="02010600030101010101" pitchFamily="2" charset="-122"/>
                <a:cs typeface="+mn-cs"/>
              </a:rPr>
              <a:t> ở </a:t>
            </a:r>
            <a:r>
              <a:rPr kumimoji="0" lang="en-US" altLang="zh-CN" sz="4800" b="1" i="0" u="none" strike="noStrike" kern="1200" cap="none" spc="0" normalizeH="0" noProof="0" dirty="0" err="1">
                <a:ln>
                  <a:noFill/>
                </a:ln>
                <a:effectLst/>
                <a:uLnTx/>
                <a:uFillTx/>
                <a:latin typeface="+mj-lt"/>
                <a:ea typeface="宋体" panose="02010600030101010101" pitchFamily="2" charset="-122"/>
                <a:cs typeface="+mn-cs"/>
              </a:rPr>
              <a:t>nhà</a:t>
            </a:r>
            <a:endParaRPr kumimoji="0" lang="zh-CN" altLang="en-US" sz="4800" b="1" i="0" u="none" strike="noStrike" kern="1200" cap="none" spc="0" normalizeH="0" baseline="0" noProof="0" dirty="0">
              <a:ln>
                <a:noFill/>
              </a:ln>
              <a:effectLst/>
              <a:uLnTx/>
              <a:uFillTx/>
              <a:latin typeface="+mj-lt"/>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p:tgtEl>
                                          <p:spTgt spid="19"/>
                                        </p:tgtEl>
                                        <p:attrNameLst>
                                          <p:attrName>ppt_x</p:attrName>
                                        </p:attrNameLst>
                                      </p:cBhvr>
                                      <p:tavLst>
                                        <p:tav tm="0">
                                          <p:val>
                                            <p:strVal val="#ppt_x-#ppt_w*1.125000"/>
                                          </p:val>
                                        </p:tav>
                                        <p:tav tm="100000">
                                          <p:val>
                                            <p:strVal val="#ppt_x"/>
                                          </p:val>
                                        </p:tav>
                                      </p:tavLst>
                                    </p:anim>
                                    <p:animEffect transition="in" filter="wipe(right)">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par>
                          <p:cTn id="45" fill="hold">
                            <p:stCondLst>
                              <p:cond delay="1000"/>
                            </p:stCondLst>
                            <p:childTnLst>
                              <p:par>
                                <p:cTn id="46" presetID="35"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anim calcmode="lin" valueType="num">
                                      <p:cBhvr>
                                        <p:cTn id="49" dur="500" fill="hold"/>
                                        <p:tgtEl>
                                          <p:spTgt spid="10"/>
                                        </p:tgtEl>
                                        <p:attrNameLst>
                                          <p:attrName>style.rotation</p:attrName>
                                        </p:attrNameLst>
                                      </p:cBhvr>
                                      <p:tavLst>
                                        <p:tav tm="0">
                                          <p:val>
                                            <p:fltVal val="720"/>
                                          </p:val>
                                        </p:tav>
                                        <p:tav tm="100000">
                                          <p:val>
                                            <p:fltVal val="0"/>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ppt_w</p:attrName>
                                        </p:attrNameLst>
                                      </p:cBhvr>
                                      <p:tavLst>
                                        <p:tav tm="0">
                                          <p:val>
                                            <p:fltVal val="0"/>
                                          </p:val>
                                        </p:tav>
                                        <p:tav tm="100000">
                                          <p:val>
                                            <p:strVal val="#ppt_w"/>
                                          </p:val>
                                        </p:tav>
                                      </p:tavLst>
                                    </p:anim>
                                  </p:childTnLst>
                                </p:cTn>
                              </p:par>
                              <p:par>
                                <p:cTn id="52" presetID="35"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anim calcmode="lin" valueType="num">
                                      <p:cBhvr>
                                        <p:cTn id="55" dur="500" fill="hold"/>
                                        <p:tgtEl>
                                          <p:spTgt spid="22"/>
                                        </p:tgtEl>
                                        <p:attrNameLst>
                                          <p:attrName>style.rotation</p:attrName>
                                        </p:attrNameLst>
                                      </p:cBhvr>
                                      <p:tavLst>
                                        <p:tav tm="0">
                                          <p:val>
                                            <p:fltVal val="720"/>
                                          </p:val>
                                        </p:tav>
                                        <p:tav tm="100000">
                                          <p:val>
                                            <p:fltVal val="0"/>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 calcmode="lin" valueType="num">
                                      <p:cBhvr>
                                        <p:cTn id="57" dur="5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linds(horizontal)">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linds(horizontal)">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361989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054" y="2628037"/>
            <a:ext cx="10781145" cy="1325563"/>
          </a:xfrm>
        </p:spPr>
        <p:txBody>
          <a:bodyPr>
            <a:normAutofit fontScale="90000"/>
          </a:bodyPr>
          <a:lstStyle/>
          <a:p>
            <a:pPr algn="ctr"/>
            <a:r>
              <a:rPr lang="en-US" b="1" dirty="0" err="1">
                <a:solidFill>
                  <a:srgbClr val="0B02BE"/>
                </a:solidFill>
                <a:latin typeface="Times New Roman" panose="02020603050405020304" pitchFamily="18" charset="0"/>
                <a:cs typeface="Times New Roman" panose="02020603050405020304" pitchFamily="18" charset="0"/>
              </a:rPr>
              <a:t>Hoạt</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động</a:t>
            </a:r>
            <a:r>
              <a:rPr lang="en-US" b="1" dirty="0">
                <a:solidFill>
                  <a:srgbClr val="0B02BE"/>
                </a:solidFill>
                <a:latin typeface="Times New Roman" panose="02020603050405020304" pitchFamily="18" charset="0"/>
                <a:cs typeface="Times New Roman" panose="02020603050405020304" pitchFamily="18" charset="0"/>
              </a:rPr>
              <a:t> 1: </a:t>
            </a:r>
            <a:r>
              <a:rPr lang="en-US" b="1" dirty="0" smtClean="0">
                <a:solidFill>
                  <a:srgbClr val="0B02BE"/>
                </a:solidFill>
                <a:latin typeface="Times New Roman" panose="02020603050405020304" pitchFamily="18" charset="0"/>
                <a:cs typeface="Times New Roman" panose="02020603050405020304" pitchFamily="18" charset="0"/>
              </a:rPr>
              <a:t/>
            </a:r>
            <a:br>
              <a:rPr lang="en-US" b="1" dirty="0" smtClean="0">
                <a:solidFill>
                  <a:srgbClr val="0B02BE"/>
                </a:solidFill>
                <a:latin typeface="Times New Roman" panose="02020603050405020304" pitchFamily="18" charset="0"/>
                <a:cs typeface="Times New Roman" panose="02020603050405020304" pitchFamily="18" charset="0"/>
              </a:rPr>
            </a:br>
            <a:r>
              <a:rPr lang="en-US" b="1" dirty="0" err="1" smtClean="0">
                <a:solidFill>
                  <a:srgbClr val="0B02BE"/>
                </a:solidFill>
                <a:latin typeface="Times New Roman" panose="02020603050405020304" pitchFamily="18" charset="0"/>
                <a:cs typeface="Times New Roman" panose="02020603050405020304" pitchFamily="18" charset="0"/>
              </a:rPr>
              <a:t>Cách</a:t>
            </a:r>
            <a:r>
              <a:rPr lang="en-US" b="1" dirty="0" smtClean="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bảo</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quản</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đồ</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ăn</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đồ</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dùng</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đồ</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dùng</a:t>
            </a:r>
            <a:r>
              <a:rPr lang="en-US" b="1" dirty="0">
                <a:solidFill>
                  <a:srgbClr val="0B02BE"/>
                </a:solidFill>
                <a:latin typeface="Times New Roman" panose="02020603050405020304" pitchFamily="18" charset="0"/>
                <a:cs typeface="Times New Roman" panose="02020603050405020304" pitchFamily="18" charset="0"/>
              </a:rPr>
              <a:t> an </a:t>
            </a:r>
            <a:r>
              <a:rPr lang="en-US" b="1" dirty="0" err="1">
                <a:solidFill>
                  <a:srgbClr val="0B02BE"/>
                </a:solidFill>
                <a:latin typeface="Times New Roman" panose="02020603050405020304" pitchFamily="18" charset="0"/>
                <a:cs typeface="Times New Roman" panose="02020603050405020304" pitchFamily="18" charset="0"/>
              </a:rPr>
              <a:t>toàn</a:t>
            </a:r>
            <a:r>
              <a:rPr lang="en-US" b="1" dirty="0">
                <a:solidFill>
                  <a:srgbClr val="0B02BE"/>
                </a:solidFill>
                <a:latin typeface="Times New Roman" panose="02020603050405020304" pitchFamily="18" charset="0"/>
                <a:cs typeface="Times New Roman" panose="02020603050405020304" pitchFamily="18" charset="0"/>
              </a:rPr>
              <a:t>.  </a:t>
            </a:r>
            <a:r>
              <a:rPr lang="en-US" dirty="0">
                <a:solidFill>
                  <a:srgbClr val="0B02BE"/>
                </a:solidFill>
                <a:latin typeface="Times New Roman" panose="02020603050405020304" pitchFamily="18" charset="0"/>
                <a:cs typeface="Times New Roman" panose="02020603050405020304" pitchFamily="18" charset="0"/>
              </a:rPr>
              <a:t/>
            </a:r>
            <a:br>
              <a:rPr lang="en-US" dirty="0">
                <a:solidFill>
                  <a:srgbClr val="0B02BE"/>
                </a:solidFill>
                <a:latin typeface="Times New Roman" panose="02020603050405020304" pitchFamily="18" charset="0"/>
                <a:cs typeface="Times New Roman" panose="02020603050405020304" pitchFamily="18" charset="0"/>
              </a:rPr>
            </a:br>
            <a:endParaRPr lang="en-US" dirty="0">
              <a:solidFill>
                <a:srgbClr val="0B02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27096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2B7E-5266-4122-93E7-0CCC7AEB677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60A17CE0-D6DD-4BE0-A97A-5EA8DFDB868E}"/>
              </a:ext>
            </a:extLst>
          </p:cNvPr>
          <p:cNvPicPr>
            <a:picLocks noGrp="1" noChangeAspect="1"/>
          </p:cNvPicPr>
          <p:nvPr>
            <p:ph idx="1"/>
          </p:nvPr>
        </p:nvPicPr>
        <p:blipFill>
          <a:blip r:embed="rId3"/>
          <a:stretch>
            <a:fillRect/>
          </a:stretch>
        </p:blipFill>
        <p:spPr>
          <a:xfrm>
            <a:off x="2812196" y="1690690"/>
            <a:ext cx="9278203" cy="4351338"/>
          </a:xfrm>
        </p:spPr>
      </p:pic>
      <p:sp>
        <p:nvSpPr>
          <p:cNvPr id="4" name="文本框 19">
            <a:extLst>
              <a:ext uri="{FF2B5EF4-FFF2-40B4-BE49-F238E27FC236}">
                <a16:creationId xmlns:a16="http://schemas.microsoft.com/office/drawing/2014/main" id="{E3623861-5E43-4292-B19F-3D106E8B4A45}"/>
              </a:ext>
            </a:extLst>
          </p:cNvPr>
          <p:cNvSpPr txBox="1"/>
          <p:nvPr/>
        </p:nvSpPr>
        <p:spPr>
          <a:xfrm>
            <a:off x="626942" y="199405"/>
            <a:ext cx="10515599"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giữ</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trong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gia</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đình</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Minh</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7" name="Thought Bubble: Cloud 6">
            <a:extLst>
              <a:ext uri="{FF2B5EF4-FFF2-40B4-BE49-F238E27FC236}">
                <a16:creationId xmlns:a16="http://schemas.microsoft.com/office/drawing/2014/main" id="{7A068242-5AAA-4081-B1CC-324FC3E6E4E4}"/>
              </a:ext>
            </a:extLst>
          </p:cNvPr>
          <p:cNvSpPr/>
          <p:nvPr/>
        </p:nvSpPr>
        <p:spPr>
          <a:xfrm>
            <a:off x="0" y="2381956"/>
            <a:ext cx="2812196" cy="257386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Gia </a:t>
            </a:r>
            <a:r>
              <a:rPr lang="en-US" sz="2800" dirty="0" err="1"/>
              <a:t>đình</a:t>
            </a:r>
            <a:r>
              <a:rPr lang="en-US" sz="2800" dirty="0"/>
              <a:t> Minh </a:t>
            </a:r>
            <a:r>
              <a:rPr lang="en-US" sz="2800" dirty="0" err="1"/>
              <a:t>làm</a:t>
            </a:r>
            <a:r>
              <a:rPr lang="en-US" sz="2800" dirty="0"/>
              <a:t> </a:t>
            </a:r>
            <a:r>
              <a:rPr lang="en-US" sz="2800" dirty="0" err="1"/>
              <a:t>gì</a:t>
            </a:r>
            <a:r>
              <a:rPr lang="en-US" sz="2800" dirty="0"/>
              <a:t> </a:t>
            </a:r>
            <a:r>
              <a:rPr lang="en-US" sz="2800" dirty="0" err="1"/>
              <a:t>sau</a:t>
            </a:r>
            <a:r>
              <a:rPr lang="en-US" sz="2800" dirty="0"/>
              <a:t> </a:t>
            </a:r>
            <a:r>
              <a:rPr lang="en-US" sz="2800" dirty="0" err="1"/>
              <a:t>bữa</a:t>
            </a:r>
            <a:r>
              <a:rPr lang="en-US" sz="2800" dirty="0"/>
              <a:t> </a:t>
            </a:r>
            <a:r>
              <a:rPr lang="en-US" sz="2800" dirty="0" err="1"/>
              <a:t>ăn</a:t>
            </a:r>
            <a:r>
              <a:rPr lang="en-US" sz="2800" dirty="0"/>
              <a:t>?</a:t>
            </a:r>
          </a:p>
        </p:txBody>
      </p:sp>
      <p:sp>
        <p:nvSpPr>
          <p:cNvPr id="8" name="Thought Bubble: Cloud 7">
            <a:extLst>
              <a:ext uri="{FF2B5EF4-FFF2-40B4-BE49-F238E27FC236}">
                <a16:creationId xmlns:a16="http://schemas.microsoft.com/office/drawing/2014/main" id="{5E6B471A-FE5A-4D03-8660-426359E23E29}"/>
              </a:ext>
            </a:extLst>
          </p:cNvPr>
          <p:cNvSpPr/>
          <p:nvPr/>
        </p:nvSpPr>
        <p:spPr>
          <a:xfrm>
            <a:off x="-16525" y="1856412"/>
            <a:ext cx="2812196" cy="30994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Việc</a:t>
            </a:r>
            <a:r>
              <a:rPr lang="en-US" sz="2800" dirty="0"/>
              <a:t> </a:t>
            </a:r>
            <a:r>
              <a:rPr lang="en-US" sz="2800" dirty="0" err="1"/>
              <a:t>làm</a:t>
            </a:r>
            <a:r>
              <a:rPr lang="en-US" sz="2800" dirty="0"/>
              <a:t> </a:t>
            </a:r>
            <a:r>
              <a:rPr lang="en-US" sz="2800" dirty="0" err="1"/>
              <a:t>nào</a:t>
            </a:r>
            <a:r>
              <a:rPr lang="en-US" sz="2800" dirty="0"/>
              <a:t> </a:t>
            </a:r>
            <a:r>
              <a:rPr lang="en-US" sz="2800" dirty="0" err="1"/>
              <a:t>thể</a:t>
            </a:r>
            <a:r>
              <a:rPr lang="en-US" sz="2800" dirty="0"/>
              <a:t> </a:t>
            </a:r>
            <a:r>
              <a:rPr lang="en-US" sz="2800" dirty="0" err="1"/>
              <a:t>hiện</a:t>
            </a:r>
            <a:r>
              <a:rPr lang="en-US" sz="2800" dirty="0"/>
              <a:t> </a:t>
            </a:r>
            <a:r>
              <a:rPr lang="en-US" sz="2800" dirty="0" err="1"/>
              <a:t>cất</a:t>
            </a:r>
            <a:r>
              <a:rPr lang="en-US" sz="2800" dirty="0"/>
              <a:t> </a:t>
            </a:r>
            <a:r>
              <a:rPr lang="en-US" sz="2800" dirty="0" err="1"/>
              <a:t>giữ</a:t>
            </a:r>
            <a:r>
              <a:rPr lang="en-US" sz="2800" dirty="0"/>
              <a:t>, </a:t>
            </a:r>
            <a:r>
              <a:rPr lang="en-US" sz="2800" dirty="0" err="1"/>
              <a:t>bảo</a:t>
            </a:r>
            <a:r>
              <a:rPr lang="en-US" sz="2800" dirty="0"/>
              <a:t> </a:t>
            </a:r>
            <a:r>
              <a:rPr lang="en-US" sz="2800" dirty="0" err="1"/>
              <a:t>quản</a:t>
            </a:r>
            <a:r>
              <a:rPr lang="en-US" sz="2800" dirty="0"/>
              <a:t> </a:t>
            </a:r>
            <a:r>
              <a:rPr lang="en-US" sz="2800" dirty="0" err="1"/>
              <a:t>đồ</a:t>
            </a:r>
            <a:r>
              <a:rPr lang="en-US" sz="2800" dirty="0"/>
              <a:t> </a:t>
            </a:r>
            <a:r>
              <a:rPr lang="en-US" sz="2800" dirty="0" err="1"/>
              <a:t>ăn</a:t>
            </a:r>
            <a:r>
              <a:rPr lang="en-US" sz="2800" dirty="0"/>
              <a:t> </a:t>
            </a:r>
            <a:r>
              <a:rPr lang="en-US" sz="2800" dirty="0" err="1"/>
              <a:t>đúng</a:t>
            </a:r>
            <a:r>
              <a:rPr lang="en-US" sz="2800" dirty="0"/>
              <a:t> </a:t>
            </a:r>
            <a:r>
              <a:rPr lang="en-US" sz="2800" dirty="0" err="1"/>
              <a:t>cách</a:t>
            </a:r>
            <a:endParaRPr lang="en-US" sz="2800" dirty="0"/>
          </a:p>
        </p:txBody>
      </p:sp>
      <p:sp>
        <p:nvSpPr>
          <p:cNvPr id="9" name="Thought Bubble: Cloud 8">
            <a:extLst>
              <a:ext uri="{FF2B5EF4-FFF2-40B4-BE49-F238E27FC236}">
                <a16:creationId xmlns:a16="http://schemas.microsoft.com/office/drawing/2014/main" id="{A5823583-14A8-4AEA-9D22-077FE4A34DEE}"/>
              </a:ext>
            </a:extLst>
          </p:cNvPr>
          <p:cNvSpPr/>
          <p:nvPr/>
        </p:nvSpPr>
        <p:spPr>
          <a:xfrm>
            <a:off x="-33050" y="1879295"/>
            <a:ext cx="2812196" cy="30994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Sữa</a:t>
            </a:r>
            <a:r>
              <a:rPr lang="en-US" sz="2800" dirty="0"/>
              <a:t> </a:t>
            </a:r>
            <a:r>
              <a:rPr lang="en-US" sz="2800" dirty="0" err="1"/>
              <a:t>chua</a:t>
            </a:r>
            <a:r>
              <a:rPr lang="en-US" sz="2800" dirty="0"/>
              <a:t> </a:t>
            </a:r>
            <a:r>
              <a:rPr lang="en-US" sz="2800" dirty="0" err="1"/>
              <a:t>phải</a:t>
            </a:r>
            <a:r>
              <a:rPr lang="en-US" sz="2800" dirty="0"/>
              <a:t> </a:t>
            </a:r>
            <a:r>
              <a:rPr lang="en-US" sz="2800" dirty="0" err="1"/>
              <a:t>cất</a:t>
            </a:r>
            <a:r>
              <a:rPr lang="en-US" sz="2800" dirty="0"/>
              <a:t> ở </a:t>
            </a:r>
            <a:r>
              <a:rPr lang="en-US" sz="2800" dirty="0" err="1"/>
              <a:t>đâu</a:t>
            </a:r>
            <a:r>
              <a:rPr lang="en-US" sz="2800" dirty="0"/>
              <a:t>?</a:t>
            </a:r>
          </a:p>
        </p:txBody>
      </p:sp>
      <p:sp>
        <p:nvSpPr>
          <p:cNvPr id="10" name="Thought Bubble: Cloud 9">
            <a:extLst>
              <a:ext uri="{FF2B5EF4-FFF2-40B4-BE49-F238E27FC236}">
                <a16:creationId xmlns:a16="http://schemas.microsoft.com/office/drawing/2014/main" id="{30C12B6C-C960-42B5-9764-24E86AB2537C}"/>
              </a:ext>
            </a:extLst>
          </p:cNvPr>
          <p:cNvSpPr/>
          <p:nvPr/>
        </p:nvSpPr>
        <p:spPr>
          <a:xfrm>
            <a:off x="-66100" y="1879295"/>
            <a:ext cx="2812196" cy="30994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Tại</a:t>
            </a:r>
            <a:r>
              <a:rPr lang="en-US" sz="2800" dirty="0"/>
              <a:t> </a:t>
            </a:r>
            <a:r>
              <a:rPr lang="en-US" sz="2800" dirty="0" err="1"/>
              <a:t>sao</a:t>
            </a:r>
            <a:r>
              <a:rPr lang="en-US" sz="2800" dirty="0"/>
              <a:t> </a:t>
            </a:r>
            <a:r>
              <a:rPr lang="en-US" sz="2800" dirty="0" err="1"/>
              <a:t>phải</a:t>
            </a:r>
            <a:r>
              <a:rPr lang="en-US" sz="2800" dirty="0"/>
              <a:t> </a:t>
            </a:r>
            <a:r>
              <a:rPr lang="en-US" sz="2800" dirty="0" err="1"/>
              <a:t>để</a:t>
            </a:r>
            <a:r>
              <a:rPr lang="en-US" sz="2800" dirty="0"/>
              <a:t> </a:t>
            </a:r>
            <a:r>
              <a:rPr lang="en-US" sz="2800" dirty="0" err="1"/>
              <a:t>dầu</a:t>
            </a:r>
            <a:r>
              <a:rPr lang="en-US" sz="2800" dirty="0"/>
              <a:t> </a:t>
            </a:r>
            <a:r>
              <a:rPr lang="en-US" sz="2800" dirty="0" err="1"/>
              <a:t>ăn</a:t>
            </a:r>
            <a:r>
              <a:rPr lang="en-US" sz="2800" dirty="0"/>
              <a:t> </a:t>
            </a:r>
            <a:r>
              <a:rPr lang="en-US" sz="2800" dirty="0" err="1"/>
              <a:t>đúng</a:t>
            </a:r>
            <a:r>
              <a:rPr lang="en-US" sz="2800" dirty="0"/>
              <a:t> </a:t>
            </a:r>
            <a:r>
              <a:rPr lang="en-US" sz="2800" dirty="0" err="1"/>
              <a:t>kệ</a:t>
            </a:r>
            <a:r>
              <a:rPr lang="en-US" sz="2800" dirty="0"/>
              <a:t> </a:t>
            </a:r>
            <a:r>
              <a:rPr lang="en-US" sz="2800" dirty="0" err="1"/>
              <a:t>gia</a:t>
            </a:r>
            <a:r>
              <a:rPr lang="en-US" sz="2800" dirty="0"/>
              <a:t> </a:t>
            </a:r>
            <a:r>
              <a:rPr lang="en-US" sz="2800" dirty="0" err="1"/>
              <a:t>vị</a:t>
            </a:r>
            <a:r>
              <a:rPr lang="en-US" sz="2800" dirty="0"/>
              <a:t>?</a:t>
            </a:r>
          </a:p>
        </p:txBody>
      </p:sp>
    </p:spTree>
    <p:extLst>
      <p:ext uri="{BB962C8B-B14F-4D97-AF65-F5344CB8AC3E}">
        <p14:creationId xmlns:p14="http://schemas.microsoft.com/office/powerpoint/2010/main" val="2092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8" grpId="0" animBg="1"/>
      <p:bldP spid="8" grpId="1" animBg="1"/>
      <p:bldP spid="9" grpId="0" animBg="1"/>
      <p:bldP spid="9" grpId="1"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509" y="2905127"/>
            <a:ext cx="10515600" cy="1325563"/>
          </a:xfrm>
        </p:spPr>
        <p:txBody>
          <a:bodyPr>
            <a:normAutofit fontScale="90000"/>
          </a:bodyPr>
          <a:lstStyle/>
          <a:p>
            <a:pPr algn="ctr"/>
            <a:r>
              <a:rPr lang="en-US" b="1" dirty="0" err="1">
                <a:solidFill>
                  <a:srgbClr val="0B02BE"/>
                </a:solidFill>
                <a:latin typeface="Times New Roman" panose="02020603050405020304" pitchFamily="18" charset="0"/>
                <a:cs typeface="Times New Roman" panose="02020603050405020304" pitchFamily="18" charset="0"/>
              </a:rPr>
              <a:t>Hoạt</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động</a:t>
            </a:r>
            <a:r>
              <a:rPr lang="en-US" b="1" dirty="0">
                <a:solidFill>
                  <a:srgbClr val="0B02BE"/>
                </a:solidFill>
                <a:latin typeface="Times New Roman" panose="02020603050405020304" pitchFamily="18" charset="0"/>
                <a:cs typeface="Times New Roman" panose="02020603050405020304" pitchFamily="18" charset="0"/>
              </a:rPr>
              <a:t> 2: </a:t>
            </a:r>
            <a:r>
              <a:rPr lang="en-US" b="1" dirty="0" smtClean="0">
                <a:solidFill>
                  <a:srgbClr val="0B02BE"/>
                </a:solidFill>
                <a:latin typeface="Times New Roman" panose="02020603050405020304" pitchFamily="18" charset="0"/>
                <a:cs typeface="Times New Roman" panose="02020603050405020304" pitchFamily="18" charset="0"/>
              </a:rPr>
              <a:t/>
            </a:r>
            <a:br>
              <a:rPr lang="en-US" b="1" dirty="0" smtClean="0">
                <a:solidFill>
                  <a:srgbClr val="0B02BE"/>
                </a:solidFill>
                <a:latin typeface="Times New Roman" panose="02020603050405020304" pitchFamily="18" charset="0"/>
                <a:cs typeface="Times New Roman" panose="02020603050405020304" pitchFamily="18" charset="0"/>
              </a:rPr>
            </a:br>
            <a:r>
              <a:rPr lang="en-US" b="1" dirty="0" err="1" smtClean="0">
                <a:solidFill>
                  <a:srgbClr val="0B02BE"/>
                </a:solidFill>
                <a:latin typeface="Times New Roman" panose="02020603050405020304" pitchFamily="18" charset="0"/>
                <a:cs typeface="Times New Roman" panose="02020603050405020304" pitchFamily="18" charset="0"/>
              </a:rPr>
              <a:t>Cách</a:t>
            </a:r>
            <a:r>
              <a:rPr lang="en-US" b="1" dirty="0" smtClean="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phòng</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tránh</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ngộ</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độc</a:t>
            </a:r>
            <a:r>
              <a:rPr lang="en-US" b="1" dirty="0">
                <a:solidFill>
                  <a:srgbClr val="0B02BE"/>
                </a:solidFill>
                <a:latin typeface="Times New Roman" panose="02020603050405020304" pitchFamily="18" charset="0"/>
                <a:cs typeface="Times New Roman" panose="02020603050405020304" pitchFamily="18" charset="0"/>
              </a:rPr>
              <a:t> ở </a:t>
            </a:r>
            <a:r>
              <a:rPr lang="en-US" b="1" dirty="0" err="1">
                <a:solidFill>
                  <a:srgbClr val="0B02BE"/>
                </a:solidFill>
                <a:latin typeface="Times New Roman" panose="02020603050405020304" pitchFamily="18" charset="0"/>
                <a:cs typeface="Times New Roman" panose="02020603050405020304" pitchFamily="18" charset="0"/>
              </a:rPr>
              <a:t>gia</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đình</a:t>
            </a:r>
            <a:r>
              <a:rPr lang="en-US" b="1" dirty="0">
                <a:solidFill>
                  <a:srgbClr val="0B02BE"/>
                </a:solidFill>
                <a:latin typeface="Times New Roman" panose="02020603050405020304" pitchFamily="18" charset="0"/>
                <a:cs typeface="Times New Roman" panose="02020603050405020304" pitchFamily="18" charset="0"/>
              </a:rPr>
              <a:t> </a:t>
            </a:r>
            <a:r>
              <a:rPr lang="en-US" b="1" dirty="0" err="1">
                <a:solidFill>
                  <a:srgbClr val="0B02BE"/>
                </a:solidFill>
                <a:latin typeface="Times New Roman" panose="02020603050405020304" pitchFamily="18" charset="0"/>
                <a:cs typeface="Times New Roman" panose="02020603050405020304" pitchFamily="18" charset="0"/>
              </a:rPr>
              <a:t>mình</a:t>
            </a:r>
            <a:r>
              <a:rPr lang="en-US" b="1" dirty="0">
                <a:solidFill>
                  <a:srgbClr val="0B02BE"/>
                </a:solidFill>
                <a:latin typeface="Times New Roman" panose="02020603050405020304" pitchFamily="18" charset="0"/>
                <a:cs typeface="Times New Roman" panose="02020603050405020304" pitchFamily="18" charset="0"/>
              </a:rPr>
              <a:t>. </a:t>
            </a:r>
            <a:endParaRPr lang="en-US" dirty="0">
              <a:solidFill>
                <a:srgbClr val="0B02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6442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9">
            <a:extLst>
              <a:ext uri="{FF2B5EF4-FFF2-40B4-BE49-F238E27FC236}">
                <a16:creationId xmlns:a16="http://schemas.microsoft.com/office/drawing/2014/main" id="{E3623861-5E43-4292-B19F-3D106E8B4A45}"/>
              </a:ext>
            </a:extLst>
          </p:cNvPr>
          <p:cNvSpPr txBox="1"/>
          <p:nvPr/>
        </p:nvSpPr>
        <p:spPr>
          <a:xfrm>
            <a:off x="626942" y="199405"/>
            <a:ext cx="11565058"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Gia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đình</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em</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thường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bằng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cách</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nào</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video bài 3">
            <a:hlinkClick r:id="" action="ppaction://media"/>
            <a:extLst>
              <a:ext uri="{FF2B5EF4-FFF2-40B4-BE49-F238E27FC236}">
                <a16:creationId xmlns:a16="http://schemas.microsoft.com/office/drawing/2014/main" id="{842302B6-6D15-4EA1-BF29-88D54BA57A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07822" y="1072444"/>
            <a:ext cx="8805334" cy="5104519"/>
          </a:xfrm>
        </p:spPr>
      </p:pic>
    </p:spTree>
    <p:extLst>
      <p:ext uri="{BB962C8B-B14F-4D97-AF65-F5344CB8AC3E}">
        <p14:creationId xmlns:p14="http://schemas.microsoft.com/office/powerpoint/2010/main" val="11590542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10545245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2CA7-3F8A-42A0-8292-087B90F5689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9ED64B6-6752-43A8-A34B-4B3F2B9E071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C16CAA4-42E3-417B-8960-094A0CA20F36}"/>
              </a:ext>
            </a:extLst>
          </p:cNvPr>
          <p:cNvSpPr>
            <a:spLocks noGrp="1"/>
          </p:cNvSpPr>
          <p:nvPr>
            <p:ph sz="half" idx="2"/>
          </p:nvPr>
        </p:nvSpPr>
        <p:spPr/>
        <p:txBody>
          <a:bodyPr/>
          <a:lstStyle/>
          <a:p>
            <a:endParaRPr lang="en-US"/>
          </a:p>
        </p:txBody>
      </p:sp>
      <p:sp>
        <p:nvSpPr>
          <p:cNvPr id="5" name="文本框 19">
            <a:extLst>
              <a:ext uri="{FF2B5EF4-FFF2-40B4-BE49-F238E27FC236}">
                <a16:creationId xmlns:a16="http://schemas.microsoft.com/office/drawing/2014/main" id="{273637AC-C11A-41C3-B8A7-96017F173B1A}"/>
              </a:ext>
            </a:extLst>
          </p:cNvPr>
          <p:cNvSpPr txBox="1"/>
          <p:nvPr/>
        </p:nvSpPr>
        <p:spPr>
          <a:xfrm>
            <a:off x="626942" y="199405"/>
            <a:ext cx="11565058"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Quan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sát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và</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chia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sẻ</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nhận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biết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an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toàn</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B1C4EE24-BCFC-424F-8409-559F4821B90B}"/>
              </a:ext>
            </a:extLst>
          </p:cNvPr>
          <p:cNvPicPr>
            <a:picLocks noChangeAspect="1"/>
          </p:cNvPicPr>
          <p:nvPr/>
        </p:nvPicPr>
        <p:blipFill>
          <a:blip r:embed="rId3"/>
          <a:stretch>
            <a:fillRect/>
          </a:stretch>
        </p:blipFill>
        <p:spPr>
          <a:xfrm>
            <a:off x="1366837" y="1856412"/>
            <a:ext cx="9610725" cy="3829050"/>
          </a:xfrm>
          <a:prstGeom prst="rect">
            <a:avLst/>
          </a:prstGeom>
        </p:spPr>
      </p:pic>
      <p:sp>
        <p:nvSpPr>
          <p:cNvPr id="8" name="Arrow: Up 7">
            <a:extLst>
              <a:ext uri="{FF2B5EF4-FFF2-40B4-BE49-F238E27FC236}">
                <a16:creationId xmlns:a16="http://schemas.microsoft.com/office/drawing/2014/main" id="{E7175A18-A9B3-4741-966E-F19F617067BB}"/>
              </a:ext>
            </a:extLst>
          </p:cNvPr>
          <p:cNvSpPr/>
          <p:nvPr/>
        </p:nvSpPr>
        <p:spPr>
          <a:xfrm flipV="1">
            <a:off x="3318933" y="1690690"/>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08BE5109-5364-4ECB-B0CB-ECF03230D506}"/>
              </a:ext>
            </a:extLst>
          </p:cNvPr>
          <p:cNvSpPr/>
          <p:nvPr/>
        </p:nvSpPr>
        <p:spPr>
          <a:xfrm flipV="1">
            <a:off x="5271029" y="1721477"/>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15B30FD0-DEFD-4823-B5E0-CCF65FD0468F}"/>
              </a:ext>
            </a:extLst>
          </p:cNvPr>
          <p:cNvSpPr/>
          <p:nvPr/>
        </p:nvSpPr>
        <p:spPr>
          <a:xfrm flipV="1">
            <a:off x="9054130" y="255128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9603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2738474" y="1416819"/>
            <a:ext cx="7112000" cy="3785652"/>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black"/>
                </a:solidFill>
                <a:effectLst/>
                <a:uLnTx/>
                <a:uFillTx/>
                <a:latin typeface="Calibri"/>
                <a:ea typeface="+mn-ea"/>
                <a:cs typeface="+mn-cs"/>
              </a:rPr>
              <a:t>Kết</a:t>
            </a:r>
            <a:r>
              <a:rPr kumimoji="0" lang="en-US" sz="4000" b="0" i="0" u="sng" strike="noStrike" kern="1200" cap="none" spc="0" normalizeH="0" baseline="0" noProof="0" dirty="0">
                <a:ln>
                  <a:noFill/>
                </a:ln>
                <a:solidFill>
                  <a:prstClr val="black"/>
                </a:solidFill>
                <a:effectLst/>
                <a:uLnTx/>
                <a:uFillTx/>
                <a:latin typeface="Calibri"/>
                <a:ea typeface="+mn-ea"/>
                <a:cs typeface="+mn-cs"/>
              </a:rPr>
              <a:t> </a:t>
            </a:r>
            <a:r>
              <a:rPr kumimoji="0" lang="en-US" sz="4000" b="0" i="0" u="sng" strike="noStrike" kern="1200" cap="none" spc="0" normalizeH="0" baseline="0" noProof="0" dirty="0" err="1">
                <a:ln>
                  <a:noFill/>
                </a:ln>
                <a:solidFill>
                  <a:prstClr val="black"/>
                </a:solidFill>
                <a:effectLst/>
                <a:uLnTx/>
                <a:uFillTx/>
                <a:latin typeface="Calibri"/>
                <a:ea typeface="+mn-ea"/>
                <a:cs typeface="+mn-cs"/>
              </a:rPr>
              <a:t>luận</a:t>
            </a:r>
            <a:r>
              <a:rPr kumimoji="0" lang="en-US" sz="4000" b="0" i="0" u="sng"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thông</a:t>
            </a:r>
            <a:r>
              <a:rPr kumimoji="0" lang="en-US" sz="4000" b="0" i="0" u="none" strike="noStrike" kern="1200" cap="none" spc="0" normalizeH="0" noProof="0" dirty="0">
                <a:ln>
                  <a:noFill/>
                </a:ln>
                <a:solidFill>
                  <a:prstClr val="black"/>
                </a:solidFill>
                <a:effectLst/>
                <a:uLnTx/>
                <a:uFillTx/>
                <a:latin typeface="Calibri"/>
                <a:ea typeface="+mn-ea"/>
                <a:cs typeface="+mn-cs"/>
              </a:rPr>
              <a:t> tin </a:t>
            </a:r>
            <a:r>
              <a:rPr kumimoji="0" lang="en-US" sz="4000" b="0" i="0" u="none" strike="noStrike" kern="1200" cap="none" spc="0" normalizeH="0" noProof="0" dirty="0" err="1">
                <a:ln>
                  <a:noFill/>
                </a:ln>
                <a:solidFill>
                  <a:prstClr val="black"/>
                </a:solidFill>
                <a:effectLst/>
                <a:uLnTx/>
                <a:uFillTx/>
                <a:latin typeface="Calibri"/>
                <a:ea typeface="+mn-ea"/>
                <a:cs typeface="+mn-cs"/>
              </a:rPr>
              <a:t>trên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hàng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hóa</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rất</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cần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thiết</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và</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quan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trọng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để</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chúng</a:t>
            </a:r>
            <a:r>
              <a:rPr kumimoji="0" lang="en-US" sz="4000" b="0" i="0" u="none" strike="noStrike" kern="1200" cap="none" spc="0" normalizeH="0" noProof="0" dirty="0">
                <a:ln>
                  <a:noFill/>
                </a:ln>
                <a:solidFill>
                  <a:prstClr val="black"/>
                </a:solidFill>
                <a:effectLst/>
                <a:uLnTx/>
                <a:uFillTx/>
                <a:latin typeface="Calibri"/>
                <a:ea typeface="+mn-ea"/>
                <a:cs typeface="+mn-cs"/>
              </a:rPr>
              <a:t> ta </a:t>
            </a:r>
            <a:r>
              <a:rPr kumimoji="0" lang="en-US" sz="4000" b="0" i="0" u="none" strike="noStrike" kern="1200" cap="none" spc="0" normalizeH="0" noProof="0" dirty="0" err="1">
                <a:ln>
                  <a:noFill/>
                </a:ln>
                <a:solidFill>
                  <a:prstClr val="black"/>
                </a:solidFill>
                <a:effectLst/>
                <a:uLnTx/>
                <a:uFillTx/>
                <a:latin typeface="Calibri"/>
                <a:ea typeface="+mn-ea"/>
                <a:cs typeface="+mn-cs"/>
              </a:rPr>
              <a:t>lựa</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chọn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smtClean="0">
                <a:ln>
                  <a:noFill/>
                </a:ln>
                <a:solidFill>
                  <a:prstClr val="black"/>
                </a:solidFill>
                <a:effectLst/>
                <a:uLnTx/>
                <a:uFillTx/>
                <a:latin typeface="Calibri"/>
                <a:ea typeface="+mn-ea"/>
                <a:cs typeface="+mn-cs"/>
              </a:rPr>
              <a:t>hàng</a:t>
            </a:r>
            <a:r>
              <a:rPr kumimoji="0" lang="en-US" sz="4000" b="0" i="0" u="none" strike="noStrike" kern="1200" cap="none" spc="0" normalizeH="0" noProof="0" dirty="0" smtClean="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hóa</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đảm</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bảo</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chất</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lượng</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và</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đảm</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bảo</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vệ</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sinh</a:t>
            </a:r>
            <a:r>
              <a:rPr kumimoji="0" lang="en-US" sz="4000" b="0" i="0" u="none" strike="noStrike" kern="1200" cap="none" spc="0" normalizeH="0" noProof="0" dirty="0">
                <a:ln>
                  <a:noFill/>
                </a:ln>
                <a:solidFill>
                  <a:prstClr val="black"/>
                </a:solidFill>
                <a:effectLst/>
                <a:uLnTx/>
                <a:uFillTx/>
                <a:latin typeface="Calibri"/>
                <a:ea typeface="+mn-ea"/>
                <a:cs typeface="+mn-cs"/>
              </a:rPr>
              <a:t> an </a:t>
            </a:r>
            <a:r>
              <a:rPr kumimoji="0" lang="en-US" sz="4000" b="0" i="0" u="none" strike="noStrike" kern="1200" cap="none" spc="0" normalizeH="0" noProof="0" dirty="0" err="1">
                <a:ln>
                  <a:noFill/>
                </a:ln>
                <a:solidFill>
                  <a:prstClr val="black"/>
                </a:solidFill>
                <a:effectLst/>
                <a:uLnTx/>
                <a:uFillTx/>
                <a:latin typeface="Calibri"/>
                <a:ea typeface="+mn-ea"/>
                <a:cs typeface="+mn-cs"/>
              </a:rPr>
              <a:t>toàn</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thực</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phẩm</a:t>
            </a:r>
            <a:r>
              <a:rPr kumimoji="0" lang="en-US" sz="4000" b="0" i="0" u="none" strike="noStrike" kern="1200" cap="none" spc="0" normalizeH="0" noProof="0" dirty="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Content Placeholder 20" descr="logo">
            <a:extLst>
              <a:ext uri="{FF2B5EF4-FFF2-40B4-BE49-F238E27FC236}">
                <a16:creationId xmlns:a16="http://schemas.microsoft.com/office/drawing/2014/main" id="{B8BB482C-D1B4-4007-A85C-041C3CFA5028}"/>
              </a:ext>
            </a:extLst>
          </p:cNvPr>
          <p:cNvPicPr>
            <a:picLocks noChangeAspect="1"/>
          </p:cNvPicPr>
          <p:nvPr/>
        </p:nvPicPr>
        <p:blipFill>
          <a:blip r:embed="rId5"/>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506796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02921-D4B1-4708-ADD1-A384D2B28053}"/>
              </a:ext>
            </a:extLst>
          </p:cNvPr>
          <p:cNvPicPr>
            <a:picLocks noChangeAspect="1"/>
          </p:cNvPicPr>
          <p:nvPr/>
        </p:nvPicPr>
        <p:blipFill>
          <a:blip r:embed="rId3"/>
          <a:stretch>
            <a:fillRect/>
          </a:stretch>
        </p:blipFill>
        <p:spPr>
          <a:xfrm>
            <a:off x="2000250" y="1147762"/>
            <a:ext cx="8191500" cy="4562475"/>
          </a:xfrm>
          <a:prstGeom prst="rect">
            <a:avLst/>
          </a:prstGeom>
        </p:spPr>
      </p:pic>
      <p:sp>
        <p:nvSpPr>
          <p:cNvPr id="4" name="文本框 19">
            <a:extLst>
              <a:ext uri="{FF2B5EF4-FFF2-40B4-BE49-F238E27FC236}">
                <a16:creationId xmlns:a16="http://schemas.microsoft.com/office/drawing/2014/main" id="{A76C55F6-7EF4-4669-9F76-A02D2478DC9F}"/>
              </a:ext>
            </a:extLst>
          </p:cNvPr>
          <p:cNvSpPr txBox="1"/>
          <p:nvPr/>
        </p:nvSpPr>
        <p:spPr>
          <a:xfrm>
            <a:off x="2492728" y="235611"/>
            <a:ext cx="769902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Em</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sẽ</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gì</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trong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tình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huống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sau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B9B57D6F-9958-43C7-B8FF-A8E4924254BE}"/>
              </a:ext>
            </a:extLst>
          </p:cNvPr>
          <p:cNvSpPr txBox="1"/>
          <p:nvPr/>
        </p:nvSpPr>
        <p:spPr>
          <a:xfrm>
            <a:off x="2000250" y="6091479"/>
            <a:ext cx="8437737"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Gọi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ngay</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cho</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thân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hoặc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gọi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cấp</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cứu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115</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Content Placeholder 20" descr="logo">
            <a:extLst>
              <a:ext uri="{FF2B5EF4-FFF2-40B4-BE49-F238E27FC236}">
                <a16:creationId xmlns:a16="http://schemas.microsoft.com/office/drawing/2014/main" id="{7908F663-B2F3-4B58-A108-90BD16EEF178}"/>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361475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8" name="Content Placeholder 20" descr="logo">
            <a:extLst>
              <a:ext uri="{FF2B5EF4-FFF2-40B4-BE49-F238E27FC236}">
                <a16:creationId xmlns:a16="http://schemas.microsoft.com/office/drawing/2014/main" id="{B9C0E92D-18E8-491B-846A-DFB9EE3EAF7A}"/>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26069818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pic>
        <p:nvPicPr>
          <p:cNvPr id="4" name="Content Placeholder 20" descr="logo"/>
          <p:cNvPicPr>
            <a:picLocks noChangeAspect="1"/>
          </p:cNvPicPr>
          <p:nvPr/>
        </p:nvPicPr>
        <p:blipFill>
          <a:blip r:embed="rId4"/>
          <a:stretch>
            <a:fillRect/>
          </a:stretch>
        </p:blipFill>
        <p:spPr>
          <a:xfrm>
            <a:off x="10830561" y="-228812"/>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9909FB-763F-4B23-A376-4DA4F0F58AF9}"/>
              </a:ext>
            </a:extLst>
          </p:cNvPr>
          <p:cNvSpPr>
            <a:spLocks noGrp="1"/>
          </p:cNvSpPr>
          <p:nvPr>
            <p:ph sz="half" idx="2"/>
          </p:nvPr>
        </p:nvSpPr>
        <p:spPr/>
        <p:txBody>
          <a:bodyPr/>
          <a:lstStyle/>
          <a:p>
            <a:endParaRPr lang="en-US"/>
          </a:p>
        </p:txBody>
      </p:sp>
      <p:sp>
        <p:nvSpPr>
          <p:cNvPr id="5" name="文本框 19">
            <a:extLst>
              <a:ext uri="{FF2B5EF4-FFF2-40B4-BE49-F238E27FC236}">
                <a16:creationId xmlns:a16="http://schemas.microsoft.com/office/drawing/2014/main" id="{29CD9FA2-CA0E-42B0-9478-97E088DFDE3D}"/>
              </a:ext>
            </a:extLst>
          </p:cNvPr>
          <p:cNvSpPr txBox="1"/>
          <p:nvPr/>
        </p:nvSpPr>
        <p:spPr>
          <a:xfrm>
            <a:off x="361245" y="235611"/>
            <a:ext cx="11458222"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1.Tìm</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hiểu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và</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ghi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lại</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thức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ở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gia</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đình</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em</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có</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thể</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gây</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nếu</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cất</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giữ</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bảo</a:t>
            </a:r>
            <a:r>
              <a:rPr kumimoji="0" lang="en-US" altLang="zh-CN" sz="32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quản</a:t>
            </a:r>
            <a:r>
              <a:rPr lang="en-US" altLang="zh-CN" sz="3200" noProof="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noProof="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cẩn</a:t>
            </a:r>
            <a:r>
              <a:rPr lang="en-US" altLang="zh-CN" sz="3200" noProof="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noProof="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thận</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FF51B8DE-5F46-46E6-8F77-D5C0329FB94E}"/>
              </a:ext>
            </a:extLst>
          </p:cNvPr>
          <p:cNvPicPr>
            <a:picLocks noChangeAspect="1"/>
          </p:cNvPicPr>
          <p:nvPr/>
        </p:nvPicPr>
        <p:blipFill>
          <a:blip r:embed="rId3"/>
          <a:stretch>
            <a:fillRect/>
          </a:stretch>
        </p:blipFill>
        <p:spPr>
          <a:xfrm>
            <a:off x="3400425" y="2032176"/>
            <a:ext cx="5362575" cy="3629025"/>
          </a:xfrm>
          <a:prstGeom prst="rect">
            <a:avLst/>
          </a:prstGeom>
        </p:spPr>
      </p:pic>
      <p:sp>
        <p:nvSpPr>
          <p:cNvPr id="8" name="文本框 19">
            <a:extLst>
              <a:ext uri="{FF2B5EF4-FFF2-40B4-BE49-F238E27FC236}">
                <a16:creationId xmlns:a16="http://schemas.microsoft.com/office/drawing/2014/main" id="{AE8ACA3D-A36A-41BC-AF78-F876FE893AF5}"/>
              </a:ext>
            </a:extLst>
          </p:cNvPr>
          <p:cNvSpPr txBox="1"/>
          <p:nvPr/>
        </p:nvSpPr>
        <p:spPr>
          <a:xfrm>
            <a:off x="838200" y="5661201"/>
            <a:ext cx="1145822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Đề</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xuất</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việc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để</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phòng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qua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đường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9" name="Content Placeholder 20" descr="logo">
            <a:extLst>
              <a:ext uri="{FF2B5EF4-FFF2-40B4-BE49-F238E27FC236}">
                <a16:creationId xmlns:a16="http://schemas.microsoft.com/office/drawing/2014/main" id="{6C4CC273-B144-4B90-A7EC-C80FE1FF9482}"/>
              </a:ext>
            </a:extLst>
          </p:cNvPr>
          <p:cNvPicPr>
            <a:picLocks noChangeAspect="1"/>
          </p:cNvPicPr>
          <p:nvPr/>
        </p:nvPicPr>
        <p:blipFill>
          <a:blip r:embed="rId4"/>
          <a:stretch>
            <a:fillRect/>
          </a:stretch>
        </p:blipFill>
        <p:spPr>
          <a:xfrm>
            <a:off x="-104422" y="5981589"/>
            <a:ext cx="857957" cy="876411"/>
          </a:xfrm>
          <a:prstGeom prst="rect">
            <a:avLst/>
          </a:prstGeom>
        </p:spPr>
      </p:pic>
    </p:spTree>
    <p:extLst>
      <p:ext uri="{BB962C8B-B14F-4D97-AF65-F5344CB8AC3E}">
        <p14:creationId xmlns:p14="http://schemas.microsoft.com/office/powerpoint/2010/main" val="12450155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842E-F13E-46ED-BE51-6709CE676A6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00951CA-6983-4B56-8C0E-E60F934D064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35ED37F-664F-498A-A5DF-1F1F941C7555}"/>
              </a:ext>
            </a:extLst>
          </p:cNvPr>
          <p:cNvSpPr>
            <a:spLocks noGrp="1"/>
          </p:cNvSpPr>
          <p:nvPr>
            <p:ph sz="half" idx="2"/>
          </p:nvPr>
        </p:nvSpPr>
        <p:spPr/>
        <p:txBody>
          <a:bodyPr/>
          <a:lstStyle/>
          <a:p>
            <a:endParaRPr lang="en-US"/>
          </a:p>
        </p:txBody>
      </p:sp>
      <p:sp>
        <p:nvSpPr>
          <p:cNvPr id="5" name="文本框 19">
            <a:extLst>
              <a:ext uri="{FF2B5EF4-FFF2-40B4-BE49-F238E27FC236}">
                <a16:creationId xmlns:a16="http://schemas.microsoft.com/office/drawing/2014/main" id="{6C4BBFDB-6FCB-4A22-872E-B54E7B3F12B9}"/>
              </a:ext>
            </a:extLst>
          </p:cNvPr>
          <p:cNvSpPr txBox="1"/>
          <p:nvPr/>
        </p:nvSpPr>
        <p:spPr>
          <a:xfrm>
            <a:off x="443089" y="443133"/>
            <a:ext cx="1145822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Đề</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xuất</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việc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để</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phòng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chống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qua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đường</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lang="en-US" altLang="zh-CN" sz="32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2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6" name="Rectangle 5">
            <a:extLst>
              <a:ext uri="{FF2B5EF4-FFF2-40B4-BE49-F238E27FC236}">
                <a16:creationId xmlns:a16="http://schemas.microsoft.com/office/drawing/2014/main" id="{F8E267B4-81D0-4F28-9A8E-A6F728C60569}"/>
              </a:ext>
            </a:extLst>
          </p:cNvPr>
          <p:cNvSpPr/>
          <p:nvPr/>
        </p:nvSpPr>
        <p:spPr>
          <a:xfrm>
            <a:off x="883355" y="1825625"/>
            <a:ext cx="10272889" cy="4667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Font typeface="+mj-lt"/>
              <a:buAutoNum type="arabicPeriod"/>
            </a:pPr>
            <a:r>
              <a:rPr lang="en-US" sz="2800" i="0" dirty="0" smtClean="0">
                <a:solidFill>
                  <a:schemeClr val="bg1"/>
                </a:solidFill>
                <a:effectLst/>
                <a:latin typeface="arial" panose="020B0604020202020204" pitchFamily="34" charset="0"/>
              </a:rPr>
              <a:t> </a:t>
            </a:r>
            <a:r>
              <a:rPr lang="vi-VN" sz="2800" i="0" dirty="0" smtClean="0">
                <a:solidFill>
                  <a:schemeClr val="bg1"/>
                </a:solidFill>
                <a:effectLst/>
                <a:latin typeface="arial" panose="020B0604020202020204" pitchFamily="34" charset="0"/>
              </a:rPr>
              <a:t>Rửa </a:t>
            </a:r>
            <a:r>
              <a:rPr lang="vi-VN" sz="2800" i="0" dirty="0">
                <a:solidFill>
                  <a:schemeClr val="bg1"/>
                </a:solidFill>
                <a:effectLst/>
                <a:latin typeface="arial" panose="020B0604020202020204" pitchFamily="34" charset="0"/>
              </a:rPr>
              <a:t>sạch tay, và bề mặt tất cả dụng cụ bếp cũng như thực phẩm, rau xanh tươi sống. ...</a:t>
            </a:r>
          </a:p>
          <a:p>
            <a:pPr algn="just">
              <a:lnSpc>
                <a:spcPct val="150000"/>
              </a:lnSpc>
              <a:buFont typeface="+mj-lt"/>
              <a:buAutoNum type="arabicPeriod"/>
            </a:pPr>
            <a:r>
              <a:rPr lang="en-US" sz="2800" i="0" dirty="0" smtClean="0">
                <a:solidFill>
                  <a:schemeClr val="bg1"/>
                </a:solidFill>
                <a:effectLst/>
                <a:latin typeface="arial" panose="020B0604020202020204" pitchFamily="34" charset="0"/>
              </a:rPr>
              <a:t> </a:t>
            </a:r>
            <a:r>
              <a:rPr lang="vi-VN" sz="2800" i="0" dirty="0" smtClean="0">
                <a:solidFill>
                  <a:schemeClr val="bg1"/>
                </a:solidFill>
                <a:effectLst/>
                <a:latin typeface="arial" panose="020B0604020202020204" pitchFamily="34" charset="0"/>
              </a:rPr>
              <a:t>Đi </a:t>
            </a:r>
            <a:r>
              <a:rPr lang="vi-VN" sz="2800" i="0" dirty="0">
                <a:solidFill>
                  <a:schemeClr val="bg1"/>
                </a:solidFill>
                <a:effectLst/>
                <a:latin typeface="arial" panose="020B0604020202020204" pitchFamily="34" charset="0"/>
              </a:rPr>
              <a:t>chợ buổi sáng. ...</a:t>
            </a:r>
          </a:p>
          <a:p>
            <a:pPr algn="just">
              <a:lnSpc>
                <a:spcPct val="150000"/>
              </a:lnSpc>
              <a:buFont typeface="+mj-lt"/>
              <a:buAutoNum type="arabicPeriod"/>
            </a:pPr>
            <a:r>
              <a:rPr lang="en-US" sz="2800" i="0" dirty="0" smtClean="0">
                <a:solidFill>
                  <a:schemeClr val="bg1"/>
                </a:solidFill>
                <a:effectLst/>
                <a:latin typeface="arial" panose="020B0604020202020204" pitchFamily="34" charset="0"/>
              </a:rPr>
              <a:t> </a:t>
            </a:r>
            <a:r>
              <a:rPr lang="vi-VN" sz="2800" i="0" dirty="0" smtClean="0">
                <a:solidFill>
                  <a:schemeClr val="bg1"/>
                </a:solidFill>
                <a:effectLst/>
                <a:latin typeface="arial" panose="020B0604020202020204" pitchFamily="34" charset="0"/>
              </a:rPr>
              <a:t>Không</a:t>
            </a:r>
            <a:r>
              <a:rPr lang="vi-VN" sz="2800" i="0" dirty="0">
                <a:solidFill>
                  <a:schemeClr val="bg1"/>
                </a:solidFill>
                <a:effectLst/>
                <a:latin typeface="arial" panose="020B0604020202020204" pitchFamily="34" charset="0"/>
              </a:rPr>
              <a:t> để lẫn thực phẩm sống với thức ăn đã nấu chín. Đun lại thức ăn trước khi cất vào tủ lạnh. ...</a:t>
            </a:r>
          </a:p>
          <a:p>
            <a:pPr algn="just">
              <a:lnSpc>
                <a:spcPct val="150000"/>
              </a:lnSpc>
              <a:buFont typeface="+mj-lt"/>
              <a:buAutoNum type="arabicPeriod"/>
            </a:pPr>
            <a:r>
              <a:rPr lang="en-US" sz="2800" i="0" dirty="0" smtClean="0">
                <a:solidFill>
                  <a:schemeClr val="bg1"/>
                </a:solidFill>
                <a:effectLst/>
                <a:latin typeface="arial" panose="020B0604020202020204" pitchFamily="34" charset="0"/>
              </a:rPr>
              <a:t> </a:t>
            </a:r>
            <a:r>
              <a:rPr lang="vi-VN" sz="2800" i="0" dirty="0" smtClean="0">
                <a:solidFill>
                  <a:schemeClr val="bg1"/>
                </a:solidFill>
                <a:effectLst/>
                <a:latin typeface="arial" panose="020B0604020202020204" pitchFamily="34" charset="0"/>
              </a:rPr>
              <a:t>Rửa </a:t>
            </a:r>
            <a:r>
              <a:rPr lang="vi-VN" sz="2800" i="0" dirty="0">
                <a:solidFill>
                  <a:schemeClr val="bg1"/>
                </a:solidFill>
                <a:effectLst/>
                <a:latin typeface="arial" panose="020B0604020202020204" pitchFamily="34" charset="0"/>
              </a:rPr>
              <a:t>sạch rau rồi mới thái nhỏ ...</a:t>
            </a:r>
          </a:p>
          <a:p>
            <a:pPr algn="just">
              <a:lnSpc>
                <a:spcPct val="150000"/>
              </a:lnSpc>
              <a:buFont typeface="+mj-lt"/>
              <a:buAutoNum type="arabicPeriod"/>
            </a:pPr>
            <a:r>
              <a:rPr lang="en-US" sz="2800" i="0" dirty="0" smtClean="0">
                <a:solidFill>
                  <a:schemeClr val="bg1"/>
                </a:solidFill>
                <a:effectLst/>
                <a:latin typeface="arial" panose="020B0604020202020204" pitchFamily="34" charset="0"/>
              </a:rPr>
              <a:t> </a:t>
            </a:r>
            <a:r>
              <a:rPr lang="vi-VN" sz="2800" i="0" dirty="0" smtClean="0">
                <a:solidFill>
                  <a:schemeClr val="bg1"/>
                </a:solidFill>
                <a:effectLst/>
                <a:latin typeface="arial" panose="020B0604020202020204" pitchFamily="34" charset="0"/>
              </a:rPr>
              <a:t>Ăn</a:t>
            </a:r>
            <a:r>
              <a:rPr lang="vi-VN" sz="2800" i="0" dirty="0">
                <a:solidFill>
                  <a:schemeClr val="bg1"/>
                </a:solidFill>
                <a:effectLst/>
                <a:latin typeface="arial" panose="020B0604020202020204" pitchFamily="34" charset="0"/>
              </a:rPr>
              <a:t> ngay khi nấu.</a:t>
            </a:r>
          </a:p>
        </p:txBody>
      </p:sp>
    </p:spTree>
    <p:extLst>
      <p:ext uri="{BB962C8B-B14F-4D97-AF65-F5344CB8AC3E}">
        <p14:creationId xmlns:p14="http://schemas.microsoft.com/office/powerpoint/2010/main" val="39505374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pic>
        <p:nvPicPr>
          <p:cNvPr id="18" name="Content Placeholder 20" descr="logo">
            <a:extLst>
              <a:ext uri="{FF2B5EF4-FFF2-40B4-BE49-F238E27FC236}">
                <a16:creationId xmlns:a16="http://schemas.microsoft.com/office/drawing/2014/main" id="{B9C0E92D-18E8-491B-846A-DFB9EE3EAF7A}"/>
              </a:ext>
            </a:extLst>
          </p:cNvPr>
          <p:cNvPicPr>
            <a:picLocks noChangeAspect="1"/>
          </p:cNvPicPr>
          <p:nvPr/>
        </p:nvPicPr>
        <p:blipFill>
          <a:blip r:embed="rId4"/>
          <a:stretch>
            <a:fillRect/>
          </a:stretch>
        </p:blipFill>
        <p:spPr>
          <a:xfrm>
            <a:off x="10830561" y="-228812"/>
            <a:ext cx="1564640" cy="1598295"/>
          </a:xfrm>
          <a:prstGeom prst="rect">
            <a:avLst/>
          </a:prstGeom>
        </p:spPr>
      </p:pic>
      <p:pic>
        <p:nvPicPr>
          <p:cNvPr id="3" name="Picture 2">
            <a:extLst>
              <a:ext uri="{FF2B5EF4-FFF2-40B4-BE49-F238E27FC236}">
                <a16:creationId xmlns:a16="http://schemas.microsoft.com/office/drawing/2014/main" id="{4C50BF3D-4D0B-42DA-B725-9DEA21CF44A2}"/>
              </a:ext>
            </a:extLst>
          </p:cNvPr>
          <p:cNvPicPr>
            <a:picLocks noChangeAspect="1"/>
          </p:cNvPicPr>
          <p:nvPr/>
        </p:nvPicPr>
        <p:blipFill>
          <a:blip r:embed="rId5"/>
          <a:stretch>
            <a:fillRect/>
          </a:stretch>
        </p:blipFill>
        <p:spPr>
          <a:xfrm>
            <a:off x="838200" y="811742"/>
            <a:ext cx="9667875" cy="5505450"/>
          </a:xfrm>
          <a:prstGeom prst="rect">
            <a:avLst/>
          </a:prstGeom>
        </p:spPr>
      </p:pic>
    </p:spTree>
    <p:extLst>
      <p:ext uri="{BB962C8B-B14F-4D97-AF65-F5344CB8AC3E}">
        <p14:creationId xmlns:p14="http://schemas.microsoft.com/office/powerpoint/2010/main" val="3392628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924300" y="1939925"/>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5" name="Content Placeholder 20" descr="logo">
            <a:extLst>
              <a:ext uri="{FF2B5EF4-FFF2-40B4-BE49-F238E27FC236}">
                <a16:creationId xmlns:a16="http://schemas.microsoft.com/office/drawing/2014/main" id="{DEB9F41A-6FC2-4C65-BF83-3D9D74F666CA}"/>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65798118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77D0D7-E348-4B0E-81B1-0EB231F98F16}"/>
              </a:ext>
            </a:extLst>
          </p:cNvPr>
          <p:cNvSpPr txBox="1">
            <a:spLocks/>
          </p:cNvSpPr>
          <p:nvPr/>
        </p:nvSpPr>
        <p:spPr>
          <a:xfrm>
            <a:off x="694660" y="124029"/>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a:solidFill>
                  <a:srgbClr val="000000"/>
                </a:solidFill>
                <a:latin typeface="Calibri" panose="020F0502020204030204" pitchFamily="34" charset="0"/>
                <a:ea typeface="Times New Roman" panose="02020603050405020304" pitchFamily="18" charset="0"/>
              </a:rPr>
              <a:t>Em đã từng thấy ai bị ngộ độc chưa?</a:t>
            </a:r>
            <a:endParaRPr lang="en-US" sz="4000" dirty="0">
              <a:latin typeface="Calibri" panose="020F0502020204030204" pitchFamily="34" charset="0"/>
            </a:endParaRPr>
          </a:p>
        </p:txBody>
      </p:sp>
      <p:pic>
        <p:nvPicPr>
          <p:cNvPr id="7" name="Picture 6" descr="A picture containing person, indoor, baby, little&#10;&#10;Description automatically generated">
            <a:extLst>
              <a:ext uri="{FF2B5EF4-FFF2-40B4-BE49-F238E27FC236}">
                <a16:creationId xmlns:a16="http://schemas.microsoft.com/office/drawing/2014/main" id="{C9DD1BC7-E240-46FE-AED9-774EF9E80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237" y="1254642"/>
            <a:ext cx="6257525" cy="3871813"/>
          </a:xfrm>
          <a:prstGeom prst="rect">
            <a:avLst/>
          </a:prstGeom>
        </p:spPr>
      </p:pic>
      <p:sp>
        <p:nvSpPr>
          <p:cNvPr id="8" name="Title 1">
            <a:extLst>
              <a:ext uri="{FF2B5EF4-FFF2-40B4-BE49-F238E27FC236}">
                <a16:creationId xmlns:a16="http://schemas.microsoft.com/office/drawing/2014/main" id="{AAFA5865-56A8-4642-A02D-2306681F3CE0}"/>
              </a:ext>
            </a:extLst>
          </p:cNvPr>
          <p:cNvSpPr txBox="1">
            <a:spLocks/>
          </p:cNvSpPr>
          <p:nvPr/>
        </p:nvSpPr>
        <p:spPr>
          <a:xfrm>
            <a:off x="3405963" y="44175"/>
            <a:ext cx="109728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t>Vì</a:t>
            </a:r>
            <a:r>
              <a:rPr lang="en-US" b="1" dirty="0"/>
              <a:t> </a:t>
            </a:r>
            <a:r>
              <a:rPr lang="en-US" b="1" dirty="0" err="1"/>
              <a:t>sao</a:t>
            </a:r>
            <a:r>
              <a:rPr lang="en-US" b="1" dirty="0"/>
              <a:t> </a:t>
            </a:r>
            <a:r>
              <a:rPr lang="en-US" b="1" dirty="0" err="1"/>
              <a:t>họ</a:t>
            </a:r>
            <a:r>
              <a:rPr lang="en-US" b="1" dirty="0"/>
              <a:t> </a:t>
            </a:r>
            <a:r>
              <a:rPr lang="en-US" b="1" dirty="0" err="1"/>
              <a:t>bị</a:t>
            </a:r>
            <a:r>
              <a:rPr lang="en-US" b="1" dirty="0"/>
              <a:t> </a:t>
            </a:r>
            <a:r>
              <a:rPr lang="en-US" b="1" dirty="0" err="1"/>
              <a:t>ngộ</a:t>
            </a:r>
            <a:r>
              <a:rPr lang="en-US" b="1" dirty="0"/>
              <a:t> </a:t>
            </a:r>
            <a:r>
              <a:rPr lang="en-US" b="1" dirty="0" err="1"/>
              <a:t>độc</a:t>
            </a:r>
            <a:r>
              <a:rPr lang="en-US" b="1" dirty="0"/>
              <a:t>?</a:t>
            </a:r>
          </a:p>
        </p:txBody>
      </p:sp>
    </p:spTree>
    <p:extLst>
      <p:ext uri="{BB962C8B-B14F-4D97-AF65-F5344CB8AC3E}">
        <p14:creationId xmlns:p14="http://schemas.microsoft.com/office/powerpoint/2010/main" val="63727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6"/>
                                        </p:tgtEl>
                                        <p:attrNameLst>
                                          <p:attrName>ppt_w</p:attrName>
                                        </p:attrNameLst>
                                      </p:cBhvr>
                                      <p:tavLst>
                                        <p:tav tm="0">
                                          <p:val>
                                            <p:strVal val="ppt_w"/>
                                          </p:val>
                                        </p:tav>
                                        <p:tav tm="100000">
                                          <p:val>
                                            <p:fltVal val="0"/>
                                          </p:val>
                                        </p:tav>
                                      </p:tavLst>
                                    </p:anim>
                                    <p:anim calcmode="lin" valueType="num">
                                      <p:cBhvr>
                                        <p:cTn id="12" dur="500"/>
                                        <p:tgtEl>
                                          <p:spTgt spid="6"/>
                                        </p:tgtEl>
                                        <p:attrNameLst>
                                          <p:attrName>ppt_h</p:attrName>
                                        </p:attrNameLst>
                                      </p:cBhvr>
                                      <p:tavLst>
                                        <p:tav tm="0">
                                          <p:val>
                                            <p:strVal val="ppt_h"/>
                                          </p:val>
                                        </p:tav>
                                        <p:tav tm="100000">
                                          <p:val>
                                            <p:fltVal val="0"/>
                                          </p:val>
                                        </p:tav>
                                      </p:tavLst>
                                    </p:anim>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2648162" y="1112019"/>
            <a:ext cx="7112000" cy="4401205"/>
          </a:xfrm>
          <a:prstGeom prst="rect">
            <a:avLst/>
          </a:prstGeom>
          <a:noFill/>
          <a:ln w="9525">
            <a:noFill/>
          </a:ln>
        </p:spPr>
        <p:txBody>
          <a:bodyPr>
            <a:spAutoFit/>
          </a:bodyPr>
          <a:lstStyle/>
          <a:p>
            <a:pPr algn="ctr"/>
            <a:r>
              <a:rPr lang="en-US" sz="4000" dirty="0" err="1"/>
              <a:t>Ngộ</a:t>
            </a:r>
            <a:r>
              <a:rPr lang="en-US" sz="4000" dirty="0"/>
              <a:t> </a:t>
            </a:r>
            <a:r>
              <a:rPr lang="en-US" sz="4000" dirty="0" err="1"/>
              <a:t>độc</a:t>
            </a:r>
            <a:r>
              <a:rPr lang="en-US" sz="4000" dirty="0"/>
              <a:t> </a:t>
            </a:r>
            <a:r>
              <a:rPr lang="en-US" sz="4000" dirty="0" err="1"/>
              <a:t>đồ</a:t>
            </a:r>
            <a:r>
              <a:rPr lang="en-US" sz="4000" dirty="0"/>
              <a:t> </a:t>
            </a:r>
            <a:r>
              <a:rPr lang="en-US" sz="4000" dirty="0" err="1"/>
              <a:t>ăn</a:t>
            </a:r>
            <a:r>
              <a:rPr lang="en-US" sz="4000" dirty="0"/>
              <a:t> </a:t>
            </a:r>
            <a:r>
              <a:rPr lang="en-US" sz="4000" dirty="0" err="1"/>
              <a:t>thức</a:t>
            </a:r>
            <a:r>
              <a:rPr lang="en-US" sz="4000" dirty="0"/>
              <a:t> </a:t>
            </a:r>
            <a:r>
              <a:rPr lang="en-US" sz="4000" dirty="0" err="1"/>
              <a:t>uống</a:t>
            </a:r>
            <a:r>
              <a:rPr lang="en-US" sz="4000" dirty="0"/>
              <a:t> </a:t>
            </a:r>
            <a:r>
              <a:rPr lang="en-US" sz="4000" dirty="0" err="1"/>
              <a:t>cũng</a:t>
            </a:r>
            <a:r>
              <a:rPr lang="en-US" sz="4000" dirty="0"/>
              <a:t> </a:t>
            </a:r>
            <a:r>
              <a:rPr lang="en-US" sz="4000" dirty="0" err="1"/>
              <a:t>rất</a:t>
            </a:r>
            <a:r>
              <a:rPr lang="en-US" sz="4000" dirty="0"/>
              <a:t> </a:t>
            </a:r>
            <a:r>
              <a:rPr lang="en-US" sz="4000" dirty="0" err="1"/>
              <a:t>nguy</a:t>
            </a:r>
            <a:r>
              <a:rPr lang="en-US" sz="4000" dirty="0"/>
              <a:t> </a:t>
            </a:r>
            <a:r>
              <a:rPr lang="en-US" sz="4000" dirty="0" err="1"/>
              <a:t>hiểm</a:t>
            </a:r>
            <a:r>
              <a:rPr lang="en-US" sz="4000" dirty="0"/>
              <a:t>. </a:t>
            </a:r>
            <a:r>
              <a:rPr lang="en-US" sz="4000" dirty="0" err="1"/>
              <a:t>Nó</a:t>
            </a:r>
            <a:r>
              <a:rPr lang="en-US" sz="4000" dirty="0"/>
              <a:t> </a:t>
            </a:r>
            <a:r>
              <a:rPr lang="en-US" sz="4000" dirty="0" err="1"/>
              <a:t>có</a:t>
            </a:r>
            <a:r>
              <a:rPr lang="en-US" sz="4000" dirty="0"/>
              <a:t> </a:t>
            </a:r>
            <a:r>
              <a:rPr lang="en-US" sz="4000" dirty="0" err="1"/>
              <a:t>thể</a:t>
            </a:r>
            <a:r>
              <a:rPr lang="en-US" sz="4000" dirty="0"/>
              <a:t> </a:t>
            </a:r>
            <a:r>
              <a:rPr lang="en-US" sz="4000" dirty="0" err="1"/>
              <a:t>gây</a:t>
            </a:r>
            <a:r>
              <a:rPr lang="en-US" sz="4000" dirty="0"/>
              <a:t> </a:t>
            </a:r>
            <a:r>
              <a:rPr lang="en-US" sz="4000" dirty="0" err="1"/>
              <a:t>tử</a:t>
            </a:r>
            <a:r>
              <a:rPr lang="en-US" sz="4000" dirty="0"/>
              <a:t> </a:t>
            </a:r>
            <a:r>
              <a:rPr lang="en-US" sz="4000" dirty="0" err="1"/>
              <a:t>vong</a:t>
            </a:r>
            <a:r>
              <a:rPr lang="en-US" sz="4000" dirty="0"/>
              <a:t>. </a:t>
            </a:r>
            <a:r>
              <a:rPr lang="en-US" sz="4000" dirty="0" err="1"/>
              <a:t>Vậy</a:t>
            </a:r>
            <a:r>
              <a:rPr lang="en-US" sz="4000" dirty="0"/>
              <a:t> </a:t>
            </a:r>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phòng</a:t>
            </a:r>
            <a:r>
              <a:rPr lang="en-US" sz="4000" dirty="0"/>
              <a:t> </a:t>
            </a:r>
            <a:r>
              <a:rPr lang="en-US" sz="4000" dirty="0" err="1"/>
              <a:t>tránh</a:t>
            </a:r>
            <a:r>
              <a:rPr lang="en-US" sz="4000" dirty="0"/>
              <a:t> </a:t>
            </a:r>
            <a:r>
              <a:rPr lang="en-US" sz="4000" dirty="0" err="1"/>
              <a:t>ngộ</a:t>
            </a:r>
            <a:r>
              <a:rPr lang="en-US" sz="4000" dirty="0"/>
              <a:t> </a:t>
            </a:r>
            <a:r>
              <a:rPr lang="en-US" sz="4000" dirty="0" err="1"/>
              <a:t>độc</a:t>
            </a:r>
            <a:r>
              <a:rPr lang="en-US" sz="4000" dirty="0"/>
              <a:t> </a:t>
            </a:r>
            <a:r>
              <a:rPr lang="en-US" sz="4000" dirty="0" err="1"/>
              <a:t>khi</a:t>
            </a:r>
            <a:r>
              <a:rPr lang="en-US" sz="4000" dirty="0"/>
              <a:t> ở </a:t>
            </a:r>
            <a:r>
              <a:rPr lang="en-US" sz="4000" dirty="0" err="1"/>
              <a:t>nhà</a:t>
            </a:r>
            <a:r>
              <a:rPr lang="en-US" sz="4000" dirty="0"/>
              <a:t> </a:t>
            </a:r>
            <a:r>
              <a:rPr lang="en-US" sz="4000" dirty="0" err="1"/>
              <a:t>cô</a:t>
            </a:r>
            <a:r>
              <a:rPr lang="en-US" sz="4000" dirty="0"/>
              <a:t> </a:t>
            </a:r>
            <a:r>
              <a:rPr lang="en-US" sz="4000" dirty="0" err="1"/>
              <a:t>trò</a:t>
            </a:r>
            <a:r>
              <a:rPr lang="en-US" sz="4000" dirty="0"/>
              <a:t> </a:t>
            </a:r>
            <a:r>
              <a:rPr lang="en-US" sz="4000" dirty="0" err="1"/>
              <a:t>chúng</a:t>
            </a:r>
            <a:r>
              <a:rPr lang="en-US" sz="4000" dirty="0"/>
              <a:t> ta </a:t>
            </a:r>
            <a:r>
              <a:rPr lang="en-US" sz="4000" dirty="0" err="1"/>
              <a:t>cùng</a:t>
            </a:r>
            <a:r>
              <a:rPr lang="en-US" sz="4000" dirty="0"/>
              <a:t> </a:t>
            </a:r>
            <a:r>
              <a:rPr lang="en-US" sz="4000" dirty="0" err="1"/>
              <a:t>tìm</a:t>
            </a:r>
            <a:r>
              <a:rPr lang="en-US" sz="4000" dirty="0"/>
              <a:t> </a:t>
            </a:r>
            <a:r>
              <a:rPr lang="en-US" sz="4000" dirty="0" err="1"/>
              <a:t>hiểu</a:t>
            </a:r>
            <a:r>
              <a:rPr lang="en-US" sz="4000" dirty="0"/>
              <a:t> qua </a:t>
            </a:r>
            <a:r>
              <a:rPr lang="en-US" sz="4000" dirty="0" err="1"/>
              <a:t>bài</a:t>
            </a:r>
            <a:r>
              <a:rPr lang="en-US" sz="4000" dirty="0"/>
              <a:t> TNXH: </a:t>
            </a:r>
            <a:r>
              <a:rPr lang="en-US" sz="4000" i="1" dirty="0" err="1">
                <a:solidFill>
                  <a:srgbClr val="FF0000"/>
                </a:solidFill>
              </a:rPr>
              <a:t>Phòng</a:t>
            </a:r>
            <a:r>
              <a:rPr lang="en-US" sz="4000" i="1" dirty="0">
                <a:solidFill>
                  <a:srgbClr val="FF0000"/>
                </a:solidFill>
              </a:rPr>
              <a:t> </a:t>
            </a:r>
            <a:r>
              <a:rPr lang="en-US" sz="4000" i="1" dirty="0" err="1">
                <a:solidFill>
                  <a:srgbClr val="FF0000"/>
                </a:solidFill>
              </a:rPr>
              <a:t>tránh</a:t>
            </a:r>
            <a:r>
              <a:rPr lang="en-US" sz="4000" i="1" dirty="0">
                <a:solidFill>
                  <a:srgbClr val="FF0000"/>
                </a:solidFill>
              </a:rPr>
              <a:t> </a:t>
            </a:r>
            <a:r>
              <a:rPr lang="en-US" sz="4000" i="1" dirty="0" err="1">
                <a:solidFill>
                  <a:srgbClr val="FF0000"/>
                </a:solidFill>
              </a:rPr>
              <a:t>ngộ</a:t>
            </a:r>
            <a:r>
              <a:rPr lang="en-US" sz="4000" i="1" dirty="0">
                <a:solidFill>
                  <a:srgbClr val="FF0000"/>
                </a:solidFill>
              </a:rPr>
              <a:t> </a:t>
            </a:r>
            <a:r>
              <a:rPr lang="en-US" sz="4000" i="1" dirty="0" err="1">
                <a:solidFill>
                  <a:srgbClr val="FF0000"/>
                </a:solidFill>
              </a:rPr>
              <a:t>độc</a:t>
            </a:r>
            <a:r>
              <a:rPr lang="en-US" sz="4000" i="1" dirty="0">
                <a:solidFill>
                  <a:srgbClr val="FF0000"/>
                </a:solidFill>
              </a:rPr>
              <a:t> </a:t>
            </a:r>
            <a:r>
              <a:rPr lang="en-US" sz="4000" i="1" dirty="0" err="1">
                <a:solidFill>
                  <a:srgbClr val="FF0000"/>
                </a:solidFill>
              </a:rPr>
              <a:t>khi</a:t>
            </a:r>
            <a:r>
              <a:rPr lang="en-US" sz="4000" i="1" dirty="0">
                <a:solidFill>
                  <a:srgbClr val="FF0000"/>
                </a:solidFill>
              </a:rPr>
              <a:t> ở </a:t>
            </a:r>
            <a:r>
              <a:rPr lang="en-US" sz="4000" i="1" dirty="0" err="1">
                <a:solidFill>
                  <a:srgbClr val="FF0000"/>
                </a:solidFill>
              </a:rPr>
              <a:t>nhà</a:t>
            </a:r>
            <a:r>
              <a:rPr lang="en-US" sz="4000" i="1" dirty="0">
                <a:solidFill>
                  <a:srgbClr val="FF0000"/>
                </a:solidFill>
              </a:rPr>
              <a:t>.</a:t>
            </a:r>
          </a:p>
        </p:txBody>
      </p:sp>
      <p:pic>
        <p:nvPicPr>
          <p:cNvPr id="6" name="Content Placeholder 20" descr="logo">
            <a:extLst>
              <a:ext uri="{FF2B5EF4-FFF2-40B4-BE49-F238E27FC236}">
                <a16:creationId xmlns:a16="http://schemas.microsoft.com/office/drawing/2014/main" id="{77032705-C94C-4D90-846D-FD4C6C25CF21}"/>
              </a:ext>
            </a:extLst>
          </p:cNvPr>
          <p:cNvPicPr>
            <a:picLocks noChangeAspect="1"/>
          </p:cNvPicPr>
          <p:nvPr/>
        </p:nvPicPr>
        <p:blipFill>
          <a:blip r:embed="rId5"/>
          <a:stretch>
            <a:fillRect/>
          </a:stretch>
        </p:blipFill>
        <p:spPr>
          <a:xfrm>
            <a:off x="10830561" y="-228812"/>
            <a:ext cx="1564640" cy="15982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506EE07A-A256-47C4-B6A1-E9FAD0385624}"/>
              </a:ext>
            </a:extLst>
          </p:cNvPr>
          <p:cNvGrpSpPr/>
          <p:nvPr/>
        </p:nvGrpSpPr>
        <p:grpSpPr>
          <a:xfrm>
            <a:off x="393348" y="199405"/>
            <a:ext cx="8835392" cy="957551"/>
            <a:chOff x="7117" y="6334"/>
            <a:chExt cx="6430" cy="642"/>
          </a:xfrm>
        </p:grpSpPr>
        <p:sp>
          <p:nvSpPr>
            <p:cNvPr id="3" name="任意多边形 18">
              <a:extLst>
                <a:ext uri="{FF2B5EF4-FFF2-40B4-BE49-F238E27FC236}">
                  <a16:creationId xmlns:a16="http://schemas.microsoft.com/office/drawing/2014/main" id="{3A9B8B07-E3F4-4E16-B4E0-A5488A90EF37}"/>
                </a:ext>
              </a:extLst>
            </p:cNvPr>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文本框 19">
              <a:extLst>
                <a:ext uri="{FF2B5EF4-FFF2-40B4-BE49-F238E27FC236}">
                  <a16:creationId xmlns:a16="http://schemas.microsoft.com/office/drawing/2014/main" id="{202A2BAF-032B-4416-BB50-7CA5A86A67C2}"/>
                </a:ext>
              </a:extLst>
            </p:cNvPr>
            <p:cNvSpPr txBox="1"/>
            <p:nvPr/>
          </p:nvSpPr>
          <p:spPr>
            <a:xfrm>
              <a:off x="7287" y="6334"/>
              <a:ext cx="6260" cy="3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Tìm</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hiểu</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lý</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do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gây</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ngộ</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độc</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qua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đường</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ăn</a:t>
              </a:r>
              <a:r>
                <a:rPr kumimoji="0" lang="en-US"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6" name="Picture 5">
            <a:extLst>
              <a:ext uri="{FF2B5EF4-FFF2-40B4-BE49-F238E27FC236}">
                <a16:creationId xmlns:a16="http://schemas.microsoft.com/office/drawing/2014/main" id="{51D3AFD0-A161-4F1D-A440-B464AB66D064}"/>
              </a:ext>
            </a:extLst>
          </p:cNvPr>
          <p:cNvPicPr>
            <a:picLocks noChangeAspect="1"/>
          </p:cNvPicPr>
          <p:nvPr/>
        </p:nvPicPr>
        <p:blipFill>
          <a:blip r:embed="rId3"/>
          <a:stretch>
            <a:fillRect/>
          </a:stretch>
        </p:blipFill>
        <p:spPr>
          <a:xfrm>
            <a:off x="2306267" y="1302923"/>
            <a:ext cx="7877175" cy="5210175"/>
          </a:xfrm>
          <a:prstGeom prst="rect">
            <a:avLst/>
          </a:prstGeom>
        </p:spPr>
      </p:pic>
      <p:pic>
        <p:nvPicPr>
          <p:cNvPr id="7" name="Content Placeholder 20" descr="logo">
            <a:extLst>
              <a:ext uri="{FF2B5EF4-FFF2-40B4-BE49-F238E27FC236}">
                <a16:creationId xmlns:a16="http://schemas.microsoft.com/office/drawing/2014/main" id="{42320DCD-9AB9-4108-BB20-634F55EC604F}"/>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690884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9">
            <a:extLst>
              <a:ext uri="{FF2B5EF4-FFF2-40B4-BE49-F238E27FC236}">
                <a16:creationId xmlns:a16="http://schemas.microsoft.com/office/drawing/2014/main" id="{E0AB863E-3C16-457A-A96D-6B3BA48990D4}"/>
              </a:ext>
            </a:extLst>
          </p:cNvPr>
          <p:cNvSpPr txBox="1"/>
          <p:nvPr/>
        </p:nvSpPr>
        <p:spPr>
          <a:xfrm>
            <a:off x="626943" y="199405"/>
            <a:ext cx="10888117"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Uống nước ngọt để qua đêm thường đau bụng, vì sao?</a:t>
            </a: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4" name="Picture 3" descr="A picture containing cup, beverage, glass, empty&#10;&#10;Description automatically generated">
            <a:extLst>
              <a:ext uri="{FF2B5EF4-FFF2-40B4-BE49-F238E27FC236}">
                <a16:creationId xmlns:a16="http://schemas.microsoft.com/office/drawing/2014/main" id="{B690E426-3E9C-4BC9-82D7-D6A3AA911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576" y="1082195"/>
            <a:ext cx="6038850" cy="3800475"/>
          </a:xfrm>
          <a:prstGeom prst="rect">
            <a:avLst/>
          </a:prstGeom>
        </p:spPr>
      </p:pic>
      <p:sp>
        <p:nvSpPr>
          <p:cNvPr id="5" name="Rectangle: Rounded Corners 4">
            <a:extLst>
              <a:ext uri="{FF2B5EF4-FFF2-40B4-BE49-F238E27FC236}">
                <a16:creationId xmlns:a16="http://schemas.microsoft.com/office/drawing/2014/main" id="{07E88389-BF52-4F89-ABCB-0A9F4BEEA764}"/>
              </a:ext>
            </a:extLst>
          </p:cNvPr>
          <p:cNvSpPr/>
          <p:nvPr/>
        </p:nvSpPr>
        <p:spPr>
          <a:xfrm>
            <a:off x="818707" y="5337543"/>
            <a:ext cx="10185991" cy="132105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ngọt</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gas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mở</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nắp</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quá</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lâu</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sẽ</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đường</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lạnh</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Đây</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môi</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trường</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tốt</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khuẩn</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sinh</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sôi</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Vì</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vậy</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uống</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ngọt</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quá</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lâu</a:t>
            </a: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3614698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1966</Words>
  <Application>Microsoft Office PowerPoint</Application>
  <PresentationFormat>Widescreen</PresentationFormat>
  <Paragraphs>134</Paragraphs>
  <Slides>33</Slides>
  <Notes>32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微软雅黑</vt:lpstr>
      <vt:lpstr>宋体</vt:lpstr>
      <vt:lpstr>宋体</vt:lpstr>
      <vt:lpstr>Arial</vt:lpstr>
      <vt:lpstr>Arial</vt:lpstr>
      <vt:lpstr>Calibri</vt:lpstr>
      <vt:lpstr>Calibri Light</vt:lpstr>
      <vt:lpstr>等线</vt:lpstr>
      <vt:lpstr>Montserrat Medium</vt:lpstr>
      <vt:lpstr>Times New Roman</vt:lpstr>
      <vt:lpstr>字魂59号-创粗黑</vt:lpstr>
      <vt:lpstr>第一PPT，www.1ppt.com</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1:  Cách bảo quản đồ ăn, đồ dùng, đồ dùng an toàn.   </vt:lpstr>
      <vt:lpstr>PowerPoint Presentation</vt:lpstr>
      <vt:lpstr>Hoạt động 2:  Cách phòng tránh ngộ độc ở gia đình mình.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20</cp:revision>
  <dcterms:created xsi:type="dcterms:W3CDTF">2021-05-29T03:33:56Z</dcterms:created>
  <dcterms:modified xsi:type="dcterms:W3CDTF">2021-09-23T03:45:14Z</dcterms:modified>
</cp:coreProperties>
</file>