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9" r:id="rId3"/>
  </p:sldMasterIdLst>
  <p:notesMasterIdLst>
    <p:notesMasterId r:id="rId30"/>
  </p:notesMasterIdLst>
  <p:handoutMasterIdLst>
    <p:handoutMasterId r:id="rId31"/>
  </p:handoutMasterIdLst>
  <p:sldIdLst>
    <p:sldId id="292" r:id="rId4"/>
    <p:sldId id="293" r:id="rId5"/>
    <p:sldId id="258" r:id="rId6"/>
    <p:sldId id="281" r:id="rId7"/>
    <p:sldId id="316" r:id="rId8"/>
    <p:sldId id="318" r:id="rId9"/>
    <p:sldId id="270" r:id="rId10"/>
    <p:sldId id="314" r:id="rId11"/>
    <p:sldId id="361" r:id="rId12"/>
    <p:sldId id="362" r:id="rId13"/>
    <p:sldId id="405" r:id="rId14"/>
    <p:sldId id="303" r:id="rId15"/>
    <p:sldId id="413" r:id="rId16"/>
    <p:sldId id="265" r:id="rId17"/>
    <p:sldId id="284" r:id="rId18"/>
    <p:sldId id="315" r:id="rId19"/>
    <p:sldId id="285" r:id="rId20"/>
    <p:sldId id="403" r:id="rId21"/>
    <p:sldId id="410" r:id="rId22"/>
    <p:sldId id="411" r:id="rId23"/>
    <p:sldId id="412" r:id="rId24"/>
    <p:sldId id="280" r:id="rId25"/>
    <p:sldId id="266" r:id="rId26"/>
    <p:sldId id="310" r:id="rId27"/>
    <p:sldId id="283" r:id="rId28"/>
    <p:sldId id="313" r:id="rId29"/>
  </p:sldIdLst>
  <p:sldSz cx="12192000" cy="6858000"/>
  <p:notesSz cx="6858000" cy="9144000"/>
  <p:embeddedFontLst>
    <p:embeddedFont>
      <p:font typeface="等线" panose="02010600030101010101" pitchFamily="2" charset="-122"/>
      <p:regular r:id="rId32"/>
      <p:bold r:id="rId33"/>
    </p:embeddedFont>
    <p:embeddedFont>
      <p:font typeface="等线 Light" panose="02010600030101010101" pitchFamily="2" charset="-122"/>
      <p:regular r:id="rId34"/>
    </p:embeddedFont>
    <p:embeddedFont>
      <p:font typeface="字魂52号-阿开漫画体" panose="020B0604020202020204" charset="-122"/>
      <p:regular r:id="rId35"/>
    </p:embeddedFont>
    <p:embeddedFont>
      <p:font typeface="#9Slide05 SVNClementine" panose="020F0502020204030203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SVN-Hole Hearted" panose="020B0604020202020204" charset="0"/>
      <p:regular r:id="rId43"/>
    </p:embeddedFont>
    <p:embeddedFont>
      <p:font typeface="SVN-Kitten" charset="-93"/>
      <p:regular r:id="rId44"/>
    </p:embeddedFont>
    <p:embeddedFont>
      <p:font typeface="SVN-Poky's" panose="020B0604020202020204" charset="0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0D8D6"/>
    <a:srgbClr val="E50012"/>
    <a:srgbClr val="CC66FF"/>
    <a:srgbClr val="FFC233"/>
    <a:srgbClr val="073562"/>
    <a:srgbClr val="F29600"/>
    <a:srgbClr val="FFFFFF"/>
    <a:srgbClr val="94D7ED"/>
    <a:srgbClr val="FBB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2883" autoAdjust="0"/>
  </p:normalViewPr>
  <p:slideViewPr>
    <p:cSldViewPr snapToGrid="0">
      <p:cViewPr varScale="1">
        <p:scale>
          <a:sx n="72" d="100"/>
          <a:sy n="72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gs" Target="tags/tag1.xml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DB316-92AE-4310-8EC9-A20078A1D6BE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F48B-BC94-4D88-9044-DD904A99D1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84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1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4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04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4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594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70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21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3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49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46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354072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93833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9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33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03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9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28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0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4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2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99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60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8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3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3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8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7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B04A88B-EEE2-B88C-1253-C5F27303AC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630" y="-730018"/>
            <a:ext cx="2770630" cy="2770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BD2F7B-F6C1-CAA7-EFE7-D8203619BD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845305" y="-146781"/>
            <a:ext cx="1591072" cy="15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6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audio" Target="../media/audio6.wav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audio" Target="../media/audio6.wav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emf"/><Relationship Id="rId11" Type="http://schemas.openxmlformats.org/officeDocument/2006/relationships/image" Target="../media/image56.png"/><Relationship Id="rId5" Type="http://schemas.openxmlformats.org/officeDocument/2006/relationships/image" Target="../media/image50.emf"/><Relationship Id="rId10" Type="http://schemas.openxmlformats.org/officeDocument/2006/relationships/image" Target="../media/image55.svg"/><Relationship Id="rId4" Type="http://schemas.openxmlformats.org/officeDocument/2006/relationships/image" Target="../media/image49.emf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57.png"/><Relationship Id="rId4" Type="http://schemas.openxmlformats.org/officeDocument/2006/relationships/image" Target="../media/image49.emf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2309091"/>
            <a:ext cx="4548909" cy="45489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3B77A50-583A-43F5-B58D-465CD14469B4}"/>
              </a:ext>
            </a:extLst>
          </p:cNvPr>
          <p:cNvSpPr txBox="1"/>
          <p:nvPr/>
        </p:nvSpPr>
        <p:spPr>
          <a:xfrm>
            <a:off x="4066679" y="3235318"/>
            <a:ext cx="388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Gia Đình</a:t>
            </a:r>
            <a:endParaRPr lang="zh-CN" altLang="en-US" sz="6600" dirty="0">
              <a:solidFill>
                <a:srgbClr val="FF0000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AA1BCA5-303E-4D9F-BE44-28707E7C6A6C}"/>
              </a:ext>
            </a:extLst>
          </p:cNvPr>
          <p:cNvSpPr txBox="1"/>
          <p:nvPr/>
        </p:nvSpPr>
        <p:spPr>
          <a:xfrm>
            <a:off x="1058351" y="533397"/>
            <a:ext cx="8340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Tự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nhiên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xã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hội</a:t>
            </a:r>
            <a:endParaRPr lang="zh-CN" altLang="en-US" sz="8800" b="1" dirty="0">
              <a:solidFill>
                <a:srgbClr val="F296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UVN Banh Mi" pitchFamily="2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A26B85-6E01-524C-35EB-1F5B6300DEA9}"/>
              </a:ext>
            </a:extLst>
          </p:cNvPr>
          <p:cNvSpPr/>
          <p:nvPr/>
        </p:nvSpPr>
        <p:spPr>
          <a:xfrm>
            <a:off x="4692999" y="2296326"/>
            <a:ext cx="2320413" cy="6292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4CB9D0"/>
                </a:solidFill>
                <a:latin typeface="UTM Cookies" panose="02040603050506020204" pitchFamily="18" charset="0"/>
              </a:rPr>
              <a:t>CHỦ ĐỀ</a:t>
            </a:r>
            <a:endParaRPr lang="en-US" sz="3200" b="1" dirty="0">
              <a:solidFill>
                <a:srgbClr val="4CB9D0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814" y="-149035"/>
            <a:ext cx="4257964" cy="4257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829CE9-FDDF-0420-7AC2-85242C0C1894}"/>
              </a:ext>
            </a:extLst>
          </p:cNvPr>
          <p:cNvSpPr txBox="1"/>
          <p:nvPr/>
        </p:nvSpPr>
        <p:spPr>
          <a:xfrm>
            <a:off x="1152668" y="2229724"/>
            <a:ext cx="10114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Cùng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chia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sẻ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trước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lớp</a:t>
            </a:r>
            <a:endParaRPr lang="en-US" altLang="zh-CN" sz="5400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200792" y="232514"/>
            <a:ext cx="11790415" cy="6859913"/>
            <a:chOff x="254000" y="1265886"/>
            <a:chExt cx="11684000" cy="6143021"/>
          </a:xfrm>
        </p:grpSpPr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91DE197-9378-4517-9A54-E451947B99EC}"/>
              </a:ext>
            </a:extLst>
          </p:cNvPr>
          <p:cNvSpPr/>
          <p:nvPr/>
        </p:nvSpPr>
        <p:spPr>
          <a:xfrm>
            <a:off x="993944" y="3595815"/>
            <a:ext cx="10204107" cy="2899557"/>
          </a:xfrm>
          <a:custGeom>
            <a:avLst/>
            <a:gdLst>
              <a:gd name="connsiteX0" fmla="*/ 0 w 10204107"/>
              <a:gd name="connsiteY0" fmla="*/ 483260 h 2899557"/>
              <a:gd name="connsiteX1" fmla="*/ 483260 w 10204107"/>
              <a:gd name="connsiteY1" fmla="*/ 0 h 2899557"/>
              <a:gd name="connsiteX2" fmla="*/ 968233 w 10204107"/>
              <a:gd name="connsiteY2" fmla="*/ 0 h 2899557"/>
              <a:gd name="connsiteX3" fmla="*/ 1268455 w 10204107"/>
              <a:gd name="connsiteY3" fmla="*/ 0 h 2899557"/>
              <a:gd name="connsiteX4" fmla="*/ 1568677 w 10204107"/>
              <a:gd name="connsiteY4" fmla="*/ 0 h 2899557"/>
              <a:gd name="connsiteX5" fmla="*/ 2053650 w 10204107"/>
              <a:gd name="connsiteY5" fmla="*/ 0 h 2899557"/>
              <a:gd name="connsiteX6" fmla="*/ 2538623 w 10204107"/>
              <a:gd name="connsiteY6" fmla="*/ 0 h 2899557"/>
              <a:gd name="connsiteX7" fmla="*/ 3208348 w 10204107"/>
              <a:gd name="connsiteY7" fmla="*/ 0 h 2899557"/>
              <a:gd name="connsiteX8" fmla="*/ 3785698 w 10204107"/>
              <a:gd name="connsiteY8" fmla="*/ 0 h 2899557"/>
              <a:gd name="connsiteX9" fmla="*/ 4363047 w 10204107"/>
              <a:gd name="connsiteY9" fmla="*/ 0 h 2899557"/>
              <a:gd name="connsiteX10" fmla="*/ 5125148 w 10204107"/>
              <a:gd name="connsiteY10" fmla="*/ 0 h 2899557"/>
              <a:gd name="connsiteX11" fmla="*/ 5887249 w 10204107"/>
              <a:gd name="connsiteY11" fmla="*/ 0 h 2899557"/>
              <a:gd name="connsiteX12" fmla="*/ 6556974 w 10204107"/>
              <a:gd name="connsiteY12" fmla="*/ 0 h 2899557"/>
              <a:gd name="connsiteX13" fmla="*/ 7226699 w 10204107"/>
              <a:gd name="connsiteY13" fmla="*/ 0 h 2899557"/>
              <a:gd name="connsiteX14" fmla="*/ 7619297 w 10204107"/>
              <a:gd name="connsiteY14" fmla="*/ 0 h 2899557"/>
              <a:gd name="connsiteX15" fmla="*/ 8011894 w 10204107"/>
              <a:gd name="connsiteY15" fmla="*/ 0 h 2899557"/>
              <a:gd name="connsiteX16" fmla="*/ 8681619 w 10204107"/>
              <a:gd name="connsiteY16" fmla="*/ 0 h 2899557"/>
              <a:gd name="connsiteX17" fmla="*/ 9074217 w 10204107"/>
              <a:gd name="connsiteY17" fmla="*/ 0 h 2899557"/>
              <a:gd name="connsiteX18" fmla="*/ 9720848 w 10204107"/>
              <a:gd name="connsiteY18" fmla="*/ 0 h 2899557"/>
              <a:gd name="connsiteX19" fmla="*/ 10204108 w 10204107"/>
              <a:gd name="connsiteY19" fmla="*/ 483260 h 2899557"/>
              <a:gd name="connsiteX20" fmla="*/ 10204107 w 10204107"/>
              <a:gd name="connsiteY20" fmla="*/ 2416298 h 2899557"/>
              <a:gd name="connsiteX21" fmla="*/ 9720847 w 10204107"/>
              <a:gd name="connsiteY21" fmla="*/ 2899558 h 2899557"/>
              <a:gd name="connsiteX22" fmla="*/ 9235874 w 10204107"/>
              <a:gd name="connsiteY22" fmla="*/ 2899558 h 2899557"/>
              <a:gd name="connsiteX23" fmla="*/ 8843276 w 10204107"/>
              <a:gd name="connsiteY23" fmla="*/ 2899558 h 2899557"/>
              <a:gd name="connsiteX24" fmla="*/ 8081175 w 10204107"/>
              <a:gd name="connsiteY24" fmla="*/ 2899558 h 2899557"/>
              <a:gd name="connsiteX25" fmla="*/ 7688578 w 10204107"/>
              <a:gd name="connsiteY25" fmla="*/ 2899558 h 2899557"/>
              <a:gd name="connsiteX26" fmla="*/ 7111229 w 10204107"/>
              <a:gd name="connsiteY26" fmla="*/ 2899558 h 2899557"/>
              <a:gd name="connsiteX27" fmla="*/ 6349128 w 10204107"/>
              <a:gd name="connsiteY27" fmla="*/ 2899558 h 2899557"/>
              <a:gd name="connsiteX28" fmla="*/ 5587027 w 10204107"/>
              <a:gd name="connsiteY28" fmla="*/ 2899558 h 2899557"/>
              <a:gd name="connsiteX29" fmla="*/ 4917302 w 10204107"/>
              <a:gd name="connsiteY29" fmla="*/ 2899557 h 2899557"/>
              <a:gd name="connsiteX30" fmla="*/ 4524704 w 10204107"/>
              <a:gd name="connsiteY30" fmla="*/ 2899557 h 2899557"/>
              <a:gd name="connsiteX31" fmla="*/ 3854979 w 10204107"/>
              <a:gd name="connsiteY31" fmla="*/ 2899557 h 2899557"/>
              <a:gd name="connsiteX32" fmla="*/ 3462382 w 10204107"/>
              <a:gd name="connsiteY32" fmla="*/ 2899557 h 2899557"/>
              <a:gd name="connsiteX33" fmla="*/ 2885033 w 10204107"/>
              <a:gd name="connsiteY33" fmla="*/ 2899557 h 2899557"/>
              <a:gd name="connsiteX34" fmla="*/ 2122932 w 10204107"/>
              <a:gd name="connsiteY34" fmla="*/ 2899557 h 2899557"/>
              <a:gd name="connsiteX35" fmla="*/ 1453207 w 10204107"/>
              <a:gd name="connsiteY35" fmla="*/ 2899557 h 2899557"/>
              <a:gd name="connsiteX36" fmla="*/ 483260 w 10204107"/>
              <a:gd name="connsiteY36" fmla="*/ 2899557 h 2899557"/>
              <a:gd name="connsiteX37" fmla="*/ 0 w 10204107"/>
              <a:gd name="connsiteY37" fmla="*/ 2416297 h 2899557"/>
              <a:gd name="connsiteX38" fmla="*/ 0 w 10204107"/>
              <a:gd name="connsiteY38" fmla="*/ 1971698 h 2899557"/>
              <a:gd name="connsiteX39" fmla="*/ 0 w 10204107"/>
              <a:gd name="connsiteY39" fmla="*/ 1507770 h 2899557"/>
              <a:gd name="connsiteX40" fmla="*/ 0 w 10204107"/>
              <a:gd name="connsiteY40" fmla="*/ 1024510 h 2899557"/>
              <a:gd name="connsiteX41" fmla="*/ 0 w 10204107"/>
              <a:gd name="connsiteY41" fmla="*/ 483260 h 28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04107" h="2899557" fill="none" extrusionOk="0">
                <a:moveTo>
                  <a:pt x="0" y="483260"/>
                </a:moveTo>
                <a:cubicBezTo>
                  <a:pt x="-41787" y="195701"/>
                  <a:pt x="161554" y="-43587"/>
                  <a:pt x="483260" y="0"/>
                </a:cubicBezTo>
                <a:cubicBezTo>
                  <a:pt x="690824" y="-50720"/>
                  <a:pt x="782422" y="16467"/>
                  <a:pt x="968233" y="0"/>
                </a:cubicBezTo>
                <a:cubicBezTo>
                  <a:pt x="1154044" y="-16467"/>
                  <a:pt x="1186473" y="28589"/>
                  <a:pt x="1268455" y="0"/>
                </a:cubicBezTo>
                <a:cubicBezTo>
                  <a:pt x="1350437" y="-28589"/>
                  <a:pt x="1506044" y="11075"/>
                  <a:pt x="1568677" y="0"/>
                </a:cubicBezTo>
                <a:cubicBezTo>
                  <a:pt x="1631310" y="-11075"/>
                  <a:pt x="1859426" y="39391"/>
                  <a:pt x="2053650" y="0"/>
                </a:cubicBezTo>
                <a:cubicBezTo>
                  <a:pt x="2247874" y="-39391"/>
                  <a:pt x="2333516" y="53486"/>
                  <a:pt x="2538623" y="0"/>
                </a:cubicBezTo>
                <a:cubicBezTo>
                  <a:pt x="2743730" y="-53486"/>
                  <a:pt x="2973244" y="41893"/>
                  <a:pt x="3208348" y="0"/>
                </a:cubicBezTo>
                <a:cubicBezTo>
                  <a:pt x="3443452" y="-41893"/>
                  <a:pt x="3556157" y="44211"/>
                  <a:pt x="3785698" y="0"/>
                </a:cubicBezTo>
                <a:cubicBezTo>
                  <a:pt x="4015239" y="-44211"/>
                  <a:pt x="4136115" y="58260"/>
                  <a:pt x="4363047" y="0"/>
                </a:cubicBezTo>
                <a:cubicBezTo>
                  <a:pt x="4589979" y="-58260"/>
                  <a:pt x="4933333" y="20063"/>
                  <a:pt x="5125148" y="0"/>
                </a:cubicBezTo>
                <a:cubicBezTo>
                  <a:pt x="5316963" y="-20063"/>
                  <a:pt x="5510762" y="9326"/>
                  <a:pt x="5887249" y="0"/>
                </a:cubicBezTo>
                <a:cubicBezTo>
                  <a:pt x="6263736" y="-9326"/>
                  <a:pt x="6352340" y="290"/>
                  <a:pt x="6556974" y="0"/>
                </a:cubicBezTo>
                <a:cubicBezTo>
                  <a:pt x="6761608" y="-290"/>
                  <a:pt x="6911597" y="62014"/>
                  <a:pt x="7226699" y="0"/>
                </a:cubicBezTo>
                <a:cubicBezTo>
                  <a:pt x="7541802" y="-62014"/>
                  <a:pt x="7469627" y="6931"/>
                  <a:pt x="7619297" y="0"/>
                </a:cubicBezTo>
                <a:cubicBezTo>
                  <a:pt x="7768967" y="-6931"/>
                  <a:pt x="7851985" y="7566"/>
                  <a:pt x="8011894" y="0"/>
                </a:cubicBezTo>
                <a:cubicBezTo>
                  <a:pt x="8171803" y="-7566"/>
                  <a:pt x="8531477" y="47366"/>
                  <a:pt x="8681619" y="0"/>
                </a:cubicBezTo>
                <a:cubicBezTo>
                  <a:pt x="8831762" y="-47366"/>
                  <a:pt x="8995575" y="32055"/>
                  <a:pt x="9074217" y="0"/>
                </a:cubicBezTo>
                <a:cubicBezTo>
                  <a:pt x="9152859" y="-32055"/>
                  <a:pt x="9404611" y="36525"/>
                  <a:pt x="9720848" y="0"/>
                </a:cubicBezTo>
                <a:cubicBezTo>
                  <a:pt x="9971868" y="-40829"/>
                  <a:pt x="10173794" y="203899"/>
                  <a:pt x="10204108" y="483260"/>
                </a:cubicBezTo>
                <a:cubicBezTo>
                  <a:pt x="10238895" y="1221078"/>
                  <a:pt x="10239376" y="1843220"/>
                  <a:pt x="10204107" y="2416298"/>
                </a:cubicBezTo>
                <a:cubicBezTo>
                  <a:pt x="10227404" y="2754891"/>
                  <a:pt x="9949801" y="2917036"/>
                  <a:pt x="9720847" y="2899558"/>
                </a:cubicBezTo>
                <a:cubicBezTo>
                  <a:pt x="9582062" y="2904654"/>
                  <a:pt x="9437609" y="2860540"/>
                  <a:pt x="9235874" y="2899558"/>
                </a:cubicBezTo>
                <a:cubicBezTo>
                  <a:pt x="9034139" y="2938576"/>
                  <a:pt x="8956759" y="2867501"/>
                  <a:pt x="8843276" y="2899558"/>
                </a:cubicBezTo>
                <a:cubicBezTo>
                  <a:pt x="8729793" y="2931615"/>
                  <a:pt x="8343625" y="2884678"/>
                  <a:pt x="8081175" y="2899558"/>
                </a:cubicBezTo>
                <a:cubicBezTo>
                  <a:pt x="7818725" y="2914438"/>
                  <a:pt x="7875390" y="2886466"/>
                  <a:pt x="7688578" y="2899558"/>
                </a:cubicBezTo>
                <a:cubicBezTo>
                  <a:pt x="7501766" y="2912650"/>
                  <a:pt x="7292054" y="2868870"/>
                  <a:pt x="7111229" y="2899558"/>
                </a:cubicBezTo>
                <a:cubicBezTo>
                  <a:pt x="6930404" y="2930246"/>
                  <a:pt x="6625031" y="2899136"/>
                  <a:pt x="6349128" y="2899558"/>
                </a:cubicBezTo>
                <a:cubicBezTo>
                  <a:pt x="6073225" y="2899980"/>
                  <a:pt x="5948573" y="2811920"/>
                  <a:pt x="5587027" y="2899558"/>
                </a:cubicBezTo>
                <a:cubicBezTo>
                  <a:pt x="5225481" y="2987196"/>
                  <a:pt x="5204670" y="2876549"/>
                  <a:pt x="4917302" y="2899557"/>
                </a:cubicBezTo>
                <a:cubicBezTo>
                  <a:pt x="4629934" y="2922565"/>
                  <a:pt x="4690898" y="2898433"/>
                  <a:pt x="4524704" y="2899557"/>
                </a:cubicBezTo>
                <a:cubicBezTo>
                  <a:pt x="4358510" y="2900681"/>
                  <a:pt x="4175755" y="2821116"/>
                  <a:pt x="3854979" y="2899557"/>
                </a:cubicBezTo>
                <a:cubicBezTo>
                  <a:pt x="3534204" y="2977998"/>
                  <a:pt x="3551987" y="2865878"/>
                  <a:pt x="3462382" y="2899557"/>
                </a:cubicBezTo>
                <a:cubicBezTo>
                  <a:pt x="3372777" y="2933236"/>
                  <a:pt x="3027433" y="2852066"/>
                  <a:pt x="2885033" y="2899557"/>
                </a:cubicBezTo>
                <a:cubicBezTo>
                  <a:pt x="2742633" y="2947048"/>
                  <a:pt x="2386403" y="2852857"/>
                  <a:pt x="2122932" y="2899557"/>
                </a:cubicBezTo>
                <a:cubicBezTo>
                  <a:pt x="1859461" y="2946257"/>
                  <a:pt x="1675754" y="2858462"/>
                  <a:pt x="1453207" y="2899557"/>
                </a:cubicBezTo>
                <a:cubicBezTo>
                  <a:pt x="1230660" y="2940652"/>
                  <a:pt x="707596" y="2834453"/>
                  <a:pt x="483260" y="2899557"/>
                </a:cubicBezTo>
                <a:cubicBezTo>
                  <a:pt x="155203" y="2877596"/>
                  <a:pt x="10072" y="2682376"/>
                  <a:pt x="0" y="2416297"/>
                </a:cubicBezTo>
                <a:cubicBezTo>
                  <a:pt x="-23480" y="2246570"/>
                  <a:pt x="38465" y="2094783"/>
                  <a:pt x="0" y="1971698"/>
                </a:cubicBezTo>
                <a:cubicBezTo>
                  <a:pt x="-38465" y="1848613"/>
                  <a:pt x="11644" y="1628487"/>
                  <a:pt x="0" y="1507770"/>
                </a:cubicBezTo>
                <a:cubicBezTo>
                  <a:pt x="-11644" y="1387053"/>
                  <a:pt x="56420" y="1258363"/>
                  <a:pt x="0" y="1024510"/>
                </a:cubicBezTo>
                <a:cubicBezTo>
                  <a:pt x="-56420" y="790657"/>
                  <a:pt x="16515" y="672467"/>
                  <a:pt x="0" y="483260"/>
                </a:cubicBezTo>
                <a:close/>
              </a:path>
              <a:path w="10204107" h="2899557" stroke="0" extrusionOk="0">
                <a:moveTo>
                  <a:pt x="0" y="483260"/>
                </a:moveTo>
                <a:cubicBezTo>
                  <a:pt x="751" y="233669"/>
                  <a:pt x="242778" y="-38619"/>
                  <a:pt x="483260" y="0"/>
                </a:cubicBezTo>
                <a:cubicBezTo>
                  <a:pt x="623255" y="-31886"/>
                  <a:pt x="917716" y="38937"/>
                  <a:pt x="1060609" y="0"/>
                </a:cubicBezTo>
                <a:cubicBezTo>
                  <a:pt x="1203502" y="-38937"/>
                  <a:pt x="1432686" y="31734"/>
                  <a:pt x="1545583" y="0"/>
                </a:cubicBezTo>
                <a:cubicBezTo>
                  <a:pt x="1658480" y="-31734"/>
                  <a:pt x="1886514" y="16319"/>
                  <a:pt x="2122932" y="0"/>
                </a:cubicBezTo>
                <a:cubicBezTo>
                  <a:pt x="2359350" y="-16319"/>
                  <a:pt x="2440281" y="51140"/>
                  <a:pt x="2607905" y="0"/>
                </a:cubicBezTo>
                <a:cubicBezTo>
                  <a:pt x="2775529" y="-51140"/>
                  <a:pt x="3069274" y="23571"/>
                  <a:pt x="3370006" y="0"/>
                </a:cubicBezTo>
                <a:cubicBezTo>
                  <a:pt x="3670738" y="-23571"/>
                  <a:pt x="3533880" y="17945"/>
                  <a:pt x="3670228" y="0"/>
                </a:cubicBezTo>
                <a:cubicBezTo>
                  <a:pt x="3806576" y="-17945"/>
                  <a:pt x="3874504" y="13470"/>
                  <a:pt x="4062825" y="0"/>
                </a:cubicBezTo>
                <a:cubicBezTo>
                  <a:pt x="4251146" y="-13470"/>
                  <a:pt x="4347997" y="44857"/>
                  <a:pt x="4547799" y="0"/>
                </a:cubicBezTo>
                <a:cubicBezTo>
                  <a:pt x="4747601" y="-44857"/>
                  <a:pt x="4916491" y="45511"/>
                  <a:pt x="5217524" y="0"/>
                </a:cubicBezTo>
                <a:cubicBezTo>
                  <a:pt x="5518558" y="-45511"/>
                  <a:pt x="5559732" y="4654"/>
                  <a:pt x="5702497" y="0"/>
                </a:cubicBezTo>
                <a:cubicBezTo>
                  <a:pt x="5845262" y="-4654"/>
                  <a:pt x="6094136" y="2911"/>
                  <a:pt x="6372222" y="0"/>
                </a:cubicBezTo>
                <a:cubicBezTo>
                  <a:pt x="6650309" y="-2911"/>
                  <a:pt x="6653595" y="37114"/>
                  <a:pt x="6764820" y="0"/>
                </a:cubicBezTo>
                <a:cubicBezTo>
                  <a:pt x="6876045" y="-37114"/>
                  <a:pt x="7115506" y="1114"/>
                  <a:pt x="7249793" y="0"/>
                </a:cubicBezTo>
                <a:cubicBezTo>
                  <a:pt x="7384080" y="-1114"/>
                  <a:pt x="7712117" y="42346"/>
                  <a:pt x="7919518" y="0"/>
                </a:cubicBezTo>
                <a:cubicBezTo>
                  <a:pt x="8126919" y="-42346"/>
                  <a:pt x="8182859" y="49832"/>
                  <a:pt x="8404492" y="0"/>
                </a:cubicBezTo>
                <a:cubicBezTo>
                  <a:pt x="8626125" y="-49832"/>
                  <a:pt x="8897004" y="31045"/>
                  <a:pt x="9166593" y="0"/>
                </a:cubicBezTo>
                <a:cubicBezTo>
                  <a:pt x="9436182" y="-31045"/>
                  <a:pt x="9453546" y="36439"/>
                  <a:pt x="9720848" y="0"/>
                </a:cubicBezTo>
                <a:cubicBezTo>
                  <a:pt x="9986167" y="66098"/>
                  <a:pt x="10253258" y="235916"/>
                  <a:pt x="10204108" y="483260"/>
                </a:cubicBezTo>
                <a:cubicBezTo>
                  <a:pt x="10115723" y="999088"/>
                  <a:pt x="10182196" y="1805853"/>
                  <a:pt x="10204107" y="2416298"/>
                </a:cubicBezTo>
                <a:cubicBezTo>
                  <a:pt x="10212926" y="2691641"/>
                  <a:pt x="9989862" y="2835294"/>
                  <a:pt x="9720847" y="2899558"/>
                </a:cubicBezTo>
                <a:cubicBezTo>
                  <a:pt x="9631255" y="2916689"/>
                  <a:pt x="9523071" y="2866583"/>
                  <a:pt x="9420625" y="2899558"/>
                </a:cubicBezTo>
                <a:cubicBezTo>
                  <a:pt x="9318179" y="2932533"/>
                  <a:pt x="9075933" y="2855800"/>
                  <a:pt x="8750900" y="2899558"/>
                </a:cubicBezTo>
                <a:cubicBezTo>
                  <a:pt x="8425867" y="2943316"/>
                  <a:pt x="8514194" y="2876344"/>
                  <a:pt x="8450679" y="2899558"/>
                </a:cubicBezTo>
                <a:cubicBezTo>
                  <a:pt x="8387164" y="2922772"/>
                  <a:pt x="8227567" y="2863463"/>
                  <a:pt x="8058081" y="2899558"/>
                </a:cubicBezTo>
                <a:cubicBezTo>
                  <a:pt x="7888595" y="2935653"/>
                  <a:pt x="7846049" y="2881610"/>
                  <a:pt x="7757860" y="2899558"/>
                </a:cubicBezTo>
                <a:cubicBezTo>
                  <a:pt x="7669671" y="2917506"/>
                  <a:pt x="7518392" y="2865160"/>
                  <a:pt x="7365262" y="2899558"/>
                </a:cubicBezTo>
                <a:cubicBezTo>
                  <a:pt x="7212132" y="2933956"/>
                  <a:pt x="6796954" y="2850149"/>
                  <a:pt x="6603161" y="2899558"/>
                </a:cubicBezTo>
                <a:cubicBezTo>
                  <a:pt x="6409368" y="2948967"/>
                  <a:pt x="6203059" y="2858170"/>
                  <a:pt x="5933436" y="2899558"/>
                </a:cubicBezTo>
                <a:cubicBezTo>
                  <a:pt x="5663814" y="2940946"/>
                  <a:pt x="5647093" y="2844323"/>
                  <a:pt x="5448463" y="2899558"/>
                </a:cubicBezTo>
                <a:cubicBezTo>
                  <a:pt x="5249833" y="2954793"/>
                  <a:pt x="5250369" y="2870094"/>
                  <a:pt x="5148241" y="2899558"/>
                </a:cubicBezTo>
                <a:cubicBezTo>
                  <a:pt x="5046113" y="2929021"/>
                  <a:pt x="4926605" y="2892363"/>
                  <a:pt x="4755644" y="2899557"/>
                </a:cubicBezTo>
                <a:cubicBezTo>
                  <a:pt x="4584683" y="2906751"/>
                  <a:pt x="4390974" y="2853254"/>
                  <a:pt x="4178295" y="2899557"/>
                </a:cubicBezTo>
                <a:cubicBezTo>
                  <a:pt x="3965616" y="2945860"/>
                  <a:pt x="3815545" y="2886773"/>
                  <a:pt x="3600946" y="2899557"/>
                </a:cubicBezTo>
                <a:cubicBezTo>
                  <a:pt x="3386347" y="2912341"/>
                  <a:pt x="3069635" y="2823280"/>
                  <a:pt x="2838845" y="2899557"/>
                </a:cubicBezTo>
                <a:cubicBezTo>
                  <a:pt x="2608055" y="2975834"/>
                  <a:pt x="2449935" y="2873312"/>
                  <a:pt x="2261495" y="2899557"/>
                </a:cubicBezTo>
                <a:cubicBezTo>
                  <a:pt x="2073055" y="2925802"/>
                  <a:pt x="2075412" y="2897524"/>
                  <a:pt x="1961274" y="2899557"/>
                </a:cubicBezTo>
                <a:cubicBezTo>
                  <a:pt x="1847136" y="2901590"/>
                  <a:pt x="1591987" y="2842611"/>
                  <a:pt x="1291549" y="2899557"/>
                </a:cubicBezTo>
                <a:cubicBezTo>
                  <a:pt x="991111" y="2956503"/>
                  <a:pt x="726288" y="2833765"/>
                  <a:pt x="483260" y="2899557"/>
                </a:cubicBezTo>
                <a:cubicBezTo>
                  <a:pt x="193072" y="2912088"/>
                  <a:pt x="-45905" y="2684284"/>
                  <a:pt x="0" y="2416297"/>
                </a:cubicBezTo>
                <a:cubicBezTo>
                  <a:pt x="-28205" y="2315340"/>
                  <a:pt x="34441" y="2095326"/>
                  <a:pt x="0" y="1952368"/>
                </a:cubicBezTo>
                <a:cubicBezTo>
                  <a:pt x="-34441" y="1809410"/>
                  <a:pt x="55003" y="1668993"/>
                  <a:pt x="0" y="1430448"/>
                </a:cubicBezTo>
                <a:cubicBezTo>
                  <a:pt x="-55003" y="1191903"/>
                  <a:pt x="50057" y="1078589"/>
                  <a:pt x="0" y="927859"/>
                </a:cubicBezTo>
                <a:cubicBezTo>
                  <a:pt x="-50057" y="777129"/>
                  <a:pt x="14012" y="694532"/>
                  <a:pt x="0" y="483260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nên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5b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5c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hô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114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3F18D-1CED-55A1-A0F1-46D204E41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7" t="34882" r="14773" b="27138"/>
          <a:stretch/>
        </p:blipFill>
        <p:spPr>
          <a:xfrm>
            <a:off x="1150033" y="362628"/>
            <a:ext cx="4765836" cy="313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636A1-3381-186C-FF24-975ADF2DD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61" t="36551" r="49394" b="22828"/>
          <a:stretch/>
        </p:blipFill>
        <p:spPr>
          <a:xfrm>
            <a:off x="6276132" y="344184"/>
            <a:ext cx="4765836" cy="308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34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A4B65C3-C6CA-4883-BB3E-826DFB14AF2A}"/>
              </a:ext>
            </a:extLst>
          </p:cNvPr>
          <p:cNvGrpSpPr/>
          <p:nvPr/>
        </p:nvGrpSpPr>
        <p:grpSpPr>
          <a:xfrm>
            <a:off x="5430520" y="1029870"/>
            <a:ext cx="5895981" cy="5919916"/>
            <a:chOff x="8279283" y="2048273"/>
            <a:chExt cx="3197003" cy="4855435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52F0045-718E-4916-AFB5-9A95643B6430}"/>
                </a:ext>
              </a:extLst>
            </p:cNvPr>
            <p:cNvSpPr/>
            <p:nvPr/>
          </p:nvSpPr>
          <p:spPr>
            <a:xfrm>
              <a:off x="8279283" y="2087913"/>
              <a:ext cx="3105413" cy="3978130"/>
            </a:xfrm>
            <a:prstGeom prst="rect">
              <a:avLst/>
            </a:prstGeom>
            <a:solidFill>
              <a:srgbClr val="FBB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BB69B90-AC8E-4283-95BF-03ACD93B3682}"/>
                </a:ext>
              </a:extLst>
            </p:cNvPr>
            <p:cNvSpPr/>
            <p:nvPr/>
          </p:nvSpPr>
          <p:spPr>
            <a:xfrm>
              <a:off x="8279284" y="2048273"/>
              <a:ext cx="3197002" cy="48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Khi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có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cháy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xảy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ra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,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em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nên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bình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tĩnh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tìm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cách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thoát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ra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khỏi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đám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cháy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an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toàn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,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báo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với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ngưới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lớn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trong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nhà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và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gọi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số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điện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thoại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altLang="zh-CN" sz="4800" b="1" spc="300" dirty="0">
                  <a:solidFill>
                    <a:srgbClr val="FF0000"/>
                  </a:solidFill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114</a:t>
              </a:r>
              <a:endParaRPr lang="en-US" altLang="zh-CN" sz="3600" b="1" spc="300" dirty="0"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endParaRPr>
            </a:p>
            <a:p>
              <a:pPr algn="dist">
                <a:lnSpc>
                  <a:spcPct val="150000"/>
                </a:lnSpc>
                <a:defRPr/>
              </a:pPr>
              <a:endParaRPr lang="zh-CN" altLang="en-US" sz="2800" spc="300" dirty="0">
                <a:solidFill>
                  <a:srgbClr val="FFFFFF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9" name="图片 8" descr="图片包含 人员, 橙色, 掌握, 户外&#10;&#10;已生成极高可信度的说明">
            <a:extLst>
              <a:ext uri="{FF2B5EF4-FFF2-40B4-BE49-F238E27FC236}">
                <a16:creationId xmlns:a16="http://schemas.microsoft.com/office/drawing/2014/main" id="{4CC50E39-59CC-4574-9BEA-E96B05D40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3" y="1471042"/>
            <a:ext cx="4405968" cy="4405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99B42-2F8F-4560-C4EA-949D9DDD0C2F}"/>
              </a:ext>
            </a:extLst>
          </p:cNvPr>
          <p:cNvSpPr txBox="1"/>
          <p:nvPr/>
        </p:nvSpPr>
        <p:spPr>
          <a:xfrm>
            <a:off x="2315063" y="2049664"/>
            <a:ext cx="1828800" cy="156966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29600"/>
                </a:solidFill>
                <a:latin typeface="UTM Cookies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52A2344D-838F-4B51-B346-198540675DD0}"/>
              </a:ext>
            </a:extLst>
          </p:cNvPr>
          <p:cNvSpPr/>
          <p:nvPr/>
        </p:nvSpPr>
        <p:spPr>
          <a:xfrm>
            <a:off x="3745149" y="146422"/>
            <a:ext cx="6703756" cy="3429000"/>
          </a:xfrm>
          <a:prstGeom prst="wedgeEllipseCallout">
            <a:avLst>
              <a:gd name="adj1" fmla="val -46858"/>
              <a:gd name="adj2" fmla="val 54668"/>
            </a:avLst>
          </a:prstGeom>
          <a:solidFill>
            <a:schemeClr val="bg1"/>
          </a:solidFill>
          <a:ln w="38100">
            <a:solidFill>
              <a:srgbClr val="E5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644474-6B45-4706-85E9-BA261668029B}"/>
              </a:ext>
            </a:extLst>
          </p:cNvPr>
          <p:cNvSpPr txBox="1"/>
          <p:nvPr/>
        </p:nvSpPr>
        <p:spPr>
          <a:xfrm>
            <a:off x="3745146" y="718717"/>
            <a:ext cx="64591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endParaRPr 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chừ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</a:t>
            </a:r>
          </a:p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lính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en-US" sz="3000" b="1" dirty="0"/>
          </a:p>
        </p:txBody>
      </p:sp>
      <p:pic>
        <p:nvPicPr>
          <p:cNvPr id="27" name="Picture 4" descr="Cartoon Picture Of Fire Flames - ClipArt Best | Fire icons, Clip art, Clip  art borders">
            <a:extLst>
              <a:ext uri="{FF2B5EF4-FFF2-40B4-BE49-F238E27FC236}">
                <a16:creationId xmlns:a16="http://schemas.microsoft.com/office/drawing/2014/main" id="{4534E7A0-6FA4-445A-98F8-60A8B369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305084"/>
            <a:ext cx="7086599" cy="350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86289997-1CF5-48C6-B343-CCAA0BB0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466134"/>
            <a:ext cx="5742562" cy="41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latin typeface="UVN Da Lat" panose="03060902030202020203" pitchFamily="66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ĐÓNG VAI XỬ LÍ TÌNH HUỐNG</a:t>
            </a:r>
            <a:endParaRPr lang="zh-CN" altLang="en-US" sz="6000" dirty="0">
              <a:solidFill>
                <a:srgbClr val="FFFFFF"/>
              </a:solidFill>
              <a:latin typeface="UVN Da Lat" panose="03060902030202020203" pitchFamily="66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0" spc="600" dirty="0" err="1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6000" spc="600" dirty="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6000" spc="600" dirty="0" err="1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lang="en-US" altLang="zh-CN" sz="6000" spc="600" dirty="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67479" y="203274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6767171" y="36046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81" y="141714"/>
            <a:ext cx="1784628" cy="810858"/>
          </a:xfrm>
          <a:prstGeom prst="rect">
            <a:avLst/>
          </a:prstGeom>
        </p:spPr>
      </p:pic>
      <p:pic>
        <p:nvPicPr>
          <p:cNvPr id="1028" name="Picture 4" descr="Old Cozy Rural House Vector Isolated Stock Vector (Royalty Free) 1722002524  | Shutterstock">
            <a:extLst>
              <a:ext uri="{FF2B5EF4-FFF2-40B4-BE49-F238E27FC236}">
                <a16:creationId xmlns:a16="http://schemas.microsoft.com/office/drawing/2014/main" id="{03710801-4B3D-52FD-E97C-3A4BDD4E8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7361382" y="2554427"/>
            <a:ext cx="3915706" cy="30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thoát hiểm để sống sót khi cháy chung cư, tòa nhà làm việc">
            <a:extLst>
              <a:ext uri="{FF2B5EF4-FFF2-40B4-BE49-F238E27FC236}">
                <a16:creationId xmlns:a16="http://schemas.microsoft.com/office/drawing/2014/main" id="{3A8BC16D-F5EC-78EE-3C75-AD666B84C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9" r="-1851" b="49812"/>
          <a:stretch/>
        </p:blipFill>
        <p:spPr bwMode="auto">
          <a:xfrm>
            <a:off x="9895813" y="3338094"/>
            <a:ext cx="1983116" cy="12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914912" y="2306103"/>
            <a:ext cx="6225310" cy="1938992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ngửi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khét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328 Boy Flying Kite Cartoon Illustrations &amp; Clip Art - iStock">
            <a:extLst>
              <a:ext uri="{FF2B5EF4-FFF2-40B4-BE49-F238E27FC236}">
                <a16:creationId xmlns:a16="http://schemas.microsoft.com/office/drawing/2014/main" id="{1B759807-B3CE-C529-9DCC-099DECA4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22" y="3178255"/>
            <a:ext cx="3187945" cy="31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55B39649-7ECF-4E84-198C-D97929F8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469">
            <a:off x="325811" y="3586401"/>
            <a:ext cx="2371650" cy="23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604F095D-F55B-6564-B097-4B0B906CAA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7" y="-189335"/>
            <a:ext cx="2782594" cy="247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03635" y="338521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47" y="4713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4470401" y="1941980"/>
            <a:ext cx="6225310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Tình huống 2: Vừa bước vào trong nhà, em nhìn thấy ổ cắm điện trên tường có ánh lửa lóe lên.</a:t>
            </a:r>
          </a:p>
        </p:txBody>
      </p:sp>
      <p:pic>
        <p:nvPicPr>
          <p:cNvPr id="4098" name="Picture 2" descr="Phích Cắm Ổ Tường - Miễn Phí vector hình ảnh trên Pixabay">
            <a:extLst>
              <a:ext uri="{FF2B5EF4-FFF2-40B4-BE49-F238E27FC236}">
                <a16:creationId xmlns:a16="http://schemas.microsoft.com/office/drawing/2014/main" id="{C5AF1A81-1BDA-BE73-92BA-8563BCE7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5" y="3002410"/>
            <a:ext cx="5578764" cy="31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ồ điện trong nhà là dao 2 lưỡi, tuân thủ quy tắc sử dụng này để bảo vệ cả  nhà">
            <a:extLst>
              <a:ext uri="{FF2B5EF4-FFF2-40B4-BE49-F238E27FC236}">
                <a16:creationId xmlns:a16="http://schemas.microsoft.com/office/drawing/2014/main" id="{76ED19FB-9276-D7C9-BD7C-6A3C7A255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47475"/>
              </a:clrFrom>
              <a:clrTo>
                <a:srgbClr val="D474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7" t="28689" r="19243" b="55303"/>
          <a:stretch/>
        </p:blipFill>
        <p:spPr bwMode="auto">
          <a:xfrm>
            <a:off x="670541" y="3934463"/>
            <a:ext cx="1178513" cy="5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 điện trong nhà là dao 2 lưỡi, tuân thủ quy tắc sử dụng này để bảo vệ cả  nhà">
            <a:extLst>
              <a:ext uri="{FF2B5EF4-FFF2-40B4-BE49-F238E27FC236}">
                <a16:creationId xmlns:a16="http://schemas.microsoft.com/office/drawing/2014/main" id="{1FF5AAFD-8F3F-3E08-515C-8B1BF33A4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47475"/>
              </a:clrFrom>
              <a:clrTo>
                <a:srgbClr val="D474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7" t="28689" r="19243" b="55303"/>
          <a:stretch/>
        </p:blipFill>
        <p:spPr bwMode="auto">
          <a:xfrm rot="10800000" flipV="1">
            <a:off x="610459" y="4594682"/>
            <a:ext cx="1298675" cy="5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800BA601-91B0-2893-F337-2CB06721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8994596" y="3420439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751" y="3221633"/>
            <a:ext cx="2242118" cy="286464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952976" y="602381"/>
            <a:ext cx="243368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Thử</a:t>
            </a:r>
            <a:r>
              <a:rPr lang="en-US" altLang="zh-CN" sz="4400" b="1" spc="600" dirty="0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tài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0090C-3617-4929-B441-2EDE114E03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00" b="96160" l="5388" r="93966">
                        <a14:foregroundMark x1="25323" y1="31360" x2="24892" y2="30400"/>
                        <a14:foregroundMark x1="10237" y1="62080" x2="10237" y2="62080"/>
                        <a14:foregroundMark x1="15409" y1="62400" x2="15409" y2="62400"/>
                        <a14:foregroundMark x1="5388" y1="67360" x2="5388" y2="67360"/>
                        <a14:foregroundMark x1="31358" y1="90720" x2="31358" y2="90720"/>
                        <a14:foregroundMark x1="36961" y1="93920" x2="36961" y2="93920"/>
                        <a14:foregroundMark x1="42780" y1="94720" x2="42780" y2="94720"/>
                        <a14:foregroundMark x1="89116" y1="33120" x2="89116" y2="33120"/>
                        <a14:foregroundMark x1="94073" y1="29120" x2="94073" y2="32800"/>
                        <a14:foregroundMark x1="53772" y1="8480" x2="52802" y2="8800"/>
                        <a14:foregroundMark x1="20366" y1="30080" x2="24138" y2="24160"/>
                        <a14:foregroundMark x1="44289" y1="7520" x2="44289" y2="7520"/>
                        <a14:foregroundMark x1="52371" y1="6560" x2="52909" y2="7200"/>
                        <a14:foregroundMark x1="35560" y1="83680" x2="35560" y2="83680"/>
                        <a14:foregroundMark x1="25323" y1="49760" x2="25323" y2="49760"/>
                        <a14:foregroundMark x1="25323" y1="49760" x2="24892" y2="47680"/>
                        <a14:foregroundMark x1="25539" y1="51360" x2="26401" y2="53760"/>
                        <a14:foregroundMark x1="29849" y1="95040" x2="30065" y2="96160"/>
                        <a14:foregroundMark x1="22629" y1="38400" x2="21552" y2="35360"/>
                        <a14:foregroundMark x1="19612" y1="34400" x2="21983" y2="38240"/>
                        <a14:foregroundMark x1="28987" y1="28160" x2="25862" y2="24800"/>
                        <a14:foregroundMark x1="46767" y1="6560" x2="46767" y2="6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495" y="3046131"/>
            <a:ext cx="4495009" cy="30273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5AFC677-9D3A-468C-89A5-F40AA95F66A8}"/>
              </a:ext>
            </a:extLst>
          </p:cNvPr>
          <p:cNvSpPr/>
          <p:nvPr/>
        </p:nvSpPr>
        <p:spPr>
          <a:xfrm>
            <a:off x="3248472" y="1036915"/>
            <a:ext cx="60901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Diễn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viên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nhí</a:t>
            </a:r>
            <a:endParaRPr lang="en-US" sz="8000" b="1" cap="none" spc="0" dirty="0">
              <a:ln w="38100">
                <a:solidFill>
                  <a:schemeClr val="bg1"/>
                </a:solidFill>
                <a:prstDash val="solid"/>
              </a:ln>
              <a:solidFill>
                <a:srgbClr val="FFC233"/>
              </a:solidFill>
              <a:effectLst/>
              <a:latin typeface="SVN-Hole Hearted" panose="020B0A060201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DEE84-9BEF-433D-B2A7-17DEC620ED9D}"/>
              </a:ext>
            </a:extLst>
          </p:cNvPr>
          <p:cNvSpPr txBox="1"/>
          <p:nvPr/>
        </p:nvSpPr>
        <p:spPr>
          <a:xfrm>
            <a:off x="6342947" y="2456284"/>
            <a:ext cx="348685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1: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69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952976" y="602381"/>
            <a:ext cx="243368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Thử</a:t>
            </a:r>
            <a:r>
              <a:rPr lang="en-US" altLang="zh-CN" sz="4400" b="1" spc="600" dirty="0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tài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199" y="2719138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5AFC677-9D3A-468C-89A5-F40AA95F66A8}"/>
              </a:ext>
            </a:extLst>
          </p:cNvPr>
          <p:cNvSpPr/>
          <p:nvPr/>
        </p:nvSpPr>
        <p:spPr>
          <a:xfrm>
            <a:off x="3248472" y="1036915"/>
            <a:ext cx="60901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Diễn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viên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nhí</a:t>
            </a:r>
            <a:endParaRPr lang="en-US" sz="8000" b="1" cap="none" spc="0" dirty="0">
              <a:ln w="38100">
                <a:solidFill>
                  <a:schemeClr val="bg1"/>
                </a:solidFill>
                <a:prstDash val="solid"/>
              </a:ln>
              <a:solidFill>
                <a:srgbClr val="FFC233"/>
              </a:solidFill>
              <a:effectLst/>
              <a:latin typeface="SVN-Hole Hearted" panose="020B0A060201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DEE84-9BEF-433D-B2A7-17DEC620ED9D}"/>
              </a:ext>
            </a:extLst>
          </p:cNvPr>
          <p:cNvSpPr txBox="1"/>
          <p:nvPr/>
        </p:nvSpPr>
        <p:spPr>
          <a:xfrm>
            <a:off x="6342947" y="2456284"/>
            <a:ext cx="359265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2: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98DA5-AACA-4A72-962E-71804FC70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974" y="3225725"/>
            <a:ext cx="4643014" cy="26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B1E4A-3A18-5176-D693-830DD76150DD}"/>
              </a:ext>
            </a:extLst>
          </p:cNvPr>
          <p:cNvSpPr txBox="1"/>
          <p:nvPr/>
        </p:nvSpPr>
        <p:spPr>
          <a:xfrm>
            <a:off x="1590772" y="4373885"/>
            <a:ext cx="10114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Xử lí tình huống</a:t>
            </a:r>
            <a:endParaRPr lang="en-US" altLang="zh-CN" sz="6000" b="1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46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772A409-52B8-4914-80B8-3BC2E8FA602A}"/>
              </a:ext>
            </a:extLst>
          </p:cNvPr>
          <p:cNvSpPr/>
          <p:nvPr/>
        </p:nvSpPr>
        <p:spPr>
          <a:xfrm>
            <a:off x="13830" y="2123505"/>
            <a:ext cx="5009798" cy="4531412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000"/>
                      </a14:imgEffect>
                      <a14:imgEffect>
                        <a14:colorTemperature colorTemp="6375"/>
                      </a14:imgEffect>
                      <a14:imgEffect>
                        <a14:saturation sat="400000"/>
                      </a14:imgEffect>
                      <a14:imgEffect>
                        <a14:brightnessContrast contrast="3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046761B-096D-4D90-AA6D-D697BB12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16" y="6788915"/>
            <a:ext cx="11482726" cy="1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27">
            <a:extLst>
              <a:ext uri="{FF2B5EF4-FFF2-40B4-BE49-F238E27FC236}">
                <a16:creationId xmlns:a16="http://schemas.microsoft.com/office/drawing/2014/main" id="{E7999974-03FF-DD50-CE6E-171FDEE196FD}"/>
              </a:ext>
            </a:extLst>
          </p:cNvPr>
          <p:cNvSpPr/>
          <p:nvPr/>
        </p:nvSpPr>
        <p:spPr>
          <a:xfrm>
            <a:off x="22051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4" name="椭圆 29">
            <a:extLst>
              <a:ext uri="{FF2B5EF4-FFF2-40B4-BE49-F238E27FC236}">
                <a16:creationId xmlns:a16="http://schemas.microsoft.com/office/drawing/2014/main" id="{7514D58B-30A6-AD6D-3DA4-3F522C45F7C8}"/>
              </a:ext>
            </a:extLst>
          </p:cNvPr>
          <p:cNvSpPr/>
          <p:nvPr/>
        </p:nvSpPr>
        <p:spPr>
          <a:xfrm>
            <a:off x="42244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5" name="椭圆 33">
            <a:extLst>
              <a:ext uri="{FF2B5EF4-FFF2-40B4-BE49-F238E27FC236}">
                <a16:creationId xmlns:a16="http://schemas.microsoft.com/office/drawing/2014/main" id="{703B8038-A794-EDD4-A251-CFD8B69D9ADD}"/>
              </a:ext>
            </a:extLst>
          </p:cNvPr>
          <p:cNvSpPr/>
          <p:nvPr/>
        </p:nvSpPr>
        <p:spPr>
          <a:xfrm>
            <a:off x="62437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7" name="椭圆 35">
            <a:extLst>
              <a:ext uri="{FF2B5EF4-FFF2-40B4-BE49-F238E27FC236}">
                <a16:creationId xmlns:a16="http://schemas.microsoft.com/office/drawing/2014/main" id="{4956A87B-1054-2E7E-3CFF-547B552AAE0C}"/>
              </a:ext>
            </a:extLst>
          </p:cNvPr>
          <p:cNvSpPr/>
          <p:nvPr/>
        </p:nvSpPr>
        <p:spPr>
          <a:xfrm>
            <a:off x="82630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0A3AE-8636-CCF9-3828-FB85A50A00DB}"/>
              </a:ext>
            </a:extLst>
          </p:cNvPr>
          <p:cNvSpPr txBox="1"/>
          <p:nvPr/>
        </p:nvSpPr>
        <p:spPr>
          <a:xfrm>
            <a:off x="4174788" y="502744"/>
            <a:ext cx="4300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Tự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nhiên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xã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hội</a:t>
            </a:r>
            <a:endParaRPr lang="zh-CN" altLang="en-US" sz="4800" u="sng" dirty="0">
              <a:solidFill>
                <a:schemeClr val="accent2"/>
              </a:solidFill>
              <a:latin typeface="UVN Banh Mi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2C90BC-5DE8-C7AF-CA9F-FC6777A6B0D2}"/>
              </a:ext>
            </a:extLst>
          </p:cNvPr>
          <p:cNvSpPr/>
          <p:nvPr/>
        </p:nvSpPr>
        <p:spPr>
          <a:xfrm>
            <a:off x="848139" y="1310558"/>
            <a:ext cx="10349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cháy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hỏa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hoạn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6000" b="1" cap="none" spc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nhà</a:t>
            </a:r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2AB89-50A3-9F60-CEDB-E545307FEF70}"/>
              </a:ext>
            </a:extLst>
          </p:cNvPr>
          <p:cNvSpPr txBox="1"/>
          <p:nvPr/>
        </p:nvSpPr>
        <p:spPr>
          <a:xfrm>
            <a:off x="5392993" y="3249466"/>
            <a:ext cx="14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VN-Hole Hearted" panose="020B0A06020104020203" pitchFamily="34" charset="0"/>
              </a:rPr>
              <a:t>Tiết</a:t>
            </a:r>
            <a:r>
              <a:rPr lang="en-US" sz="3200" dirty="0">
                <a:latin typeface="SVN-Hole Hearted" panose="020B0A06020104020203" pitchFamily="34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F2693-BA47-474A-ACE6-8544FA1071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85747" y="1764802"/>
            <a:ext cx="4474861" cy="4474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DB9CFA-7482-2256-D99A-7E0445790FEB}"/>
              </a:ext>
            </a:extLst>
          </p:cNvPr>
          <p:cNvGrpSpPr/>
          <p:nvPr/>
        </p:nvGrpSpPr>
        <p:grpSpPr>
          <a:xfrm>
            <a:off x="-119266" y="5525424"/>
            <a:ext cx="12497278" cy="1556356"/>
            <a:chOff x="-119266" y="5525424"/>
            <a:chExt cx="12497278" cy="1556356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5727868" y="6416985"/>
              <a:ext cx="246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A6279D-896F-4A0C-9D97-C0299E134F67}"/>
                </a:ext>
              </a:extLst>
            </p:cNvPr>
            <p:cNvGrpSpPr/>
            <p:nvPr/>
          </p:nvGrpSpPr>
          <p:grpSpPr>
            <a:xfrm>
              <a:off x="-119266" y="5525424"/>
              <a:ext cx="12497278" cy="1556356"/>
              <a:chOff x="-96055" y="5159893"/>
              <a:chExt cx="13312710" cy="1715005"/>
            </a:xfrm>
          </p:grpSpPr>
          <p:pic>
            <p:nvPicPr>
              <p:cNvPr id="16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0AC72564-B128-4501-9794-A89A0D5EA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055" y="5218237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F8D5067C-D821-4FB5-B505-D10AAFB90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25763" y="5218237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84F29981-AC0E-4D68-A48D-40C8F5BDF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7581" y="5159893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884F4A0F-0693-46B2-A8F1-D31F7F9FE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869399" y="5159893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456073" y="20999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6767171" y="36046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81" y="14171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1778512" y="2072607"/>
            <a:ext cx="9123168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ngay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55B39649-7ECF-4E84-198C-D97929F8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469">
            <a:off x="9291664" y="4053272"/>
            <a:ext cx="2371650" cy="23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604F095D-F55B-6564-B097-4B0B906CA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7" y="-189335"/>
            <a:ext cx="2782594" cy="24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1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03635" y="338521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47" y="4713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1087120" y="1941980"/>
            <a:ext cx="10068560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xung quanh.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nghiêm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, ngay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114.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800BA601-91B0-2893-F337-2CB06721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8186395" y="4017715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F23FE0F-1A77-106B-9896-EAD5FFF8C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5570" y="-150653"/>
            <a:ext cx="2782594" cy="24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95C765A-D35A-461D-9C4D-81BA61DB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: 圆角 3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AA10125-25A0-423A-A970-7A1E9E5DC86B}"/>
              </a:ext>
            </a:extLst>
          </p:cNvPr>
          <p:cNvSpPr/>
          <p:nvPr/>
        </p:nvSpPr>
        <p:spPr>
          <a:xfrm>
            <a:off x="1025236" y="1402699"/>
            <a:ext cx="10812129" cy="5052934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31F59918-1F8D-44E2-9EAD-55CD30A9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5DDC7BCC-DF6F-43FC-A020-0D033066C3A5}"/>
              </a:ext>
            </a:extLst>
          </p:cNvPr>
          <p:cNvSpPr txBox="1"/>
          <p:nvPr/>
        </p:nvSpPr>
        <p:spPr>
          <a:xfrm>
            <a:off x="5015932" y="294702"/>
            <a:ext cx="3260829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6600" b="1" spc="600">
                <a:solidFill>
                  <a:srgbClr val="FF0000"/>
                </a:solidFill>
                <a:latin typeface="iCiel Ciaobella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Kết luận:</a:t>
            </a:r>
            <a:endParaRPr lang="en-US" altLang="zh-CN" sz="7200" b="1" spc="600" dirty="0">
              <a:solidFill>
                <a:srgbClr val="FF0000"/>
              </a:solidFill>
              <a:latin typeface="iCiel Ciaobella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" name="图片 2" descr="图片包含 地板, 室内, 墙壁&#10;&#10;已生成极高可信度的说明">
            <a:extLst>
              <a:ext uri="{FF2B5EF4-FFF2-40B4-BE49-F238E27FC236}">
                <a16:creationId xmlns:a16="http://schemas.microsoft.com/office/drawing/2014/main" id="{1AE7C731-40E2-4B1C-8A20-B2381239ED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5" b="22633"/>
          <a:stretch/>
        </p:blipFill>
        <p:spPr>
          <a:xfrm>
            <a:off x="2918702" y="1511874"/>
            <a:ext cx="6696341" cy="2165201"/>
          </a:xfrm>
          <a:prstGeom prst="rect">
            <a:avLst/>
          </a:prstGeom>
        </p:spPr>
      </p:pic>
      <p:sp>
        <p:nvSpPr>
          <p:cNvPr id="10" name="文本框 26"/>
          <p:cNvSpPr txBox="1">
            <a:spLocks noChangeArrowheads="1"/>
          </p:cNvSpPr>
          <p:nvPr/>
        </p:nvSpPr>
        <p:spPr bwMode="auto">
          <a:xfrm>
            <a:off x="1563736" y="3792415"/>
            <a:ext cx="9735127" cy="22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Khi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phát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hiện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có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cháy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,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cần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bình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tĩnh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tìm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cách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xử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lí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hô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to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cho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mọi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người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trong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nhà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biết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cùng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,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ngay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sau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đó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gọi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điện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thoại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số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114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được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trợ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giúp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</a:t>
            </a:r>
            <a:endParaRPr lang="zh-CN" altLang="en-US" sz="3200" kern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586776-172E-2C23-45A1-9389935FFED7}"/>
              </a:ext>
            </a:extLst>
          </p:cNvPr>
          <p:cNvSpPr/>
          <p:nvPr/>
        </p:nvSpPr>
        <p:spPr>
          <a:xfrm>
            <a:off x="1514764" y="3860759"/>
            <a:ext cx="9762836" cy="2210852"/>
          </a:xfrm>
          <a:prstGeom prst="roundRect">
            <a:avLst/>
          </a:prstGeom>
          <a:noFill/>
          <a:ln w="57150">
            <a:solidFill>
              <a:srgbClr val="E5001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0BB73BD1-27AB-4739-8E0D-A9CB9CFD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: 圆角 3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D38767D-8442-45D9-9B8D-DA9AF8D024F7}"/>
              </a:ext>
            </a:extLst>
          </p:cNvPr>
          <p:cNvSpPr/>
          <p:nvPr/>
        </p:nvSpPr>
        <p:spPr>
          <a:xfrm>
            <a:off x="228827" y="399472"/>
            <a:ext cx="11734344" cy="6059055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9796942-21D7-C89F-AED3-99D727C6D95F}"/>
              </a:ext>
            </a:extLst>
          </p:cNvPr>
          <p:cNvSpPr/>
          <p:nvPr/>
        </p:nvSpPr>
        <p:spPr>
          <a:xfrm>
            <a:off x="776465" y="566052"/>
            <a:ext cx="5755308" cy="2116645"/>
          </a:xfrm>
          <a:prstGeom prst="cloud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UTM Cookies" panose="02040603050506020204" pitchFamily="18" charset="0"/>
              </a:rPr>
              <a:t>Hoạt động 3: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82A9E-E676-6533-F2B8-38466FD65B82}"/>
              </a:ext>
            </a:extLst>
          </p:cNvPr>
          <p:cNvSpPr txBox="1"/>
          <p:nvPr/>
        </p:nvSpPr>
        <p:spPr>
          <a:xfrm>
            <a:off x="5938371" y="2351124"/>
            <a:ext cx="5477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iCiel Crocante" panose="02000000000000000000" pitchFamily="50" charset="0"/>
              </a:rPr>
              <a:t>THỰC HÀNH MỘT SỐ KĨ NĂNG XỬ LÍ TÌNH HUỐNG KHI XẢY RA HỎA HOẠN</a:t>
            </a:r>
          </a:p>
        </p:txBody>
      </p:sp>
      <p:pic>
        <p:nvPicPr>
          <p:cNvPr id="21" name="图片 41">
            <a:extLst>
              <a:ext uri="{FF2B5EF4-FFF2-40B4-BE49-F238E27FC236}">
                <a16:creationId xmlns:a16="http://schemas.microsoft.com/office/drawing/2014/main" id="{72556C13-2EDC-E674-80F1-1155A727B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8351" y="0"/>
            <a:ext cx="2131305" cy="2131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E920F5-653F-416C-B039-8BD78315BA05}"/>
              </a:ext>
            </a:extLst>
          </p:cNvPr>
          <p:cNvGrpSpPr/>
          <p:nvPr/>
        </p:nvGrpSpPr>
        <p:grpSpPr>
          <a:xfrm>
            <a:off x="1803101" y="2793389"/>
            <a:ext cx="3702035" cy="3702035"/>
            <a:chOff x="1803101" y="2793389"/>
            <a:chExt cx="3702035" cy="3702035"/>
          </a:xfrm>
        </p:grpSpPr>
        <p:pic>
          <p:nvPicPr>
            <p:cNvPr id="20" name="图片 3" descr="图片包含 餐桌, 蛋糕, LEGO&#10;&#10;已生成高可信度的说明">
              <a:extLst>
                <a:ext uri="{FF2B5EF4-FFF2-40B4-BE49-F238E27FC236}">
                  <a16:creationId xmlns:a16="http://schemas.microsoft.com/office/drawing/2014/main" id="{8E13E842-A31F-55B5-55A0-683070291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3101" y="2793389"/>
              <a:ext cx="3702035" cy="3702035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AEA986-A111-40F6-8BA1-4389A8C6B707}"/>
                </a:ext>
              </a:extLst>
            </p:cNvPr>
            <p:cNvSpPr/>
            <p:nvPr/>
          </p:nvSpPr>
          <p:spPr>
            <a:xfrm rot="20929343">
              <a:off x="3182502" y="3596727"/>
              <a:ext cx="603069" cy="418461"/>
            </a:xfrm>
            <a:prstGeom prst="ellipse">
              <a:avLst/>
            </a:prstGeom>
            <a:solidFill>
              <a:srgbClr val="E0D8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68D8D48-6657-B3D3-143A-8371C818467A}"/>
              </a:ext>
            </a:extLst>
          </p:cNvPr>
          <p:cNvGrpSpPr/>
          <p:nvPr/>
        </p:nvGrpSpPr>
        <p:grpSpPr>
          <a:xfrm>
            <a:off x="1450109" y="142779"/>
            <a:ext cx="10104581" cy="6572442"/>
            <a:chOff x="1450109" y="142779"/>
            <a:chExt cx="10104581" cy="65724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1C6504-C275-17CA-2734-C43DE333BED2}"/>
                </a:ext>
              </a:extLst>
            </p:cNvPr>
            <p:cNvSpPr/>
            <p:nvPr/>
          </p:nvSpPr>
          <p:spPr>
            <a:xfrm>
              <a:off x="1450109" y="142779"/>
              <a:ext cx="10104581" cy="6572442"/>
            </a:xfrm>
            <a:prstGeom prst="rect">
              <a:avLst/>
            </a:prstGeom>
            <a:noFill/>
          </p:spPr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278108-D5E9-36F8-D9A2-56A8CCCC8707}"/>
                </a:ext>
              </a:extLst>
            </p:cNvPr>
            <p:cNvSpPr/>
            <p:nvPr/>
          </p:nvSpPr>
          <p:spPr>
            <a:xfrm rot="5400000">
              <a:off x="2116493" y="1663474"/>
              <a:ext cx="2297889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ECB668-F385-D2A0-CB85-41DCCF942C7D}"/>
                </a:ext>
              </a:extLst>
            </p:cNvPr>
            <p:cNvSpPr/>
            <p:nvPr/>
          </p:nvSpPr>
          <p:spPr>
            <a:xfrm>
              <a:off x="2386782" y="147886"/>
              <a:ext cx="3611241" cy="1953947"/>
            </a:xfrm>
            <a:custGeom>
              <a:avLst/>
              <a:gdLst>
                <a:gd name="connsiteX0" fmla="*/ 0 w 3611241"/>
                <a:gd name="connsiteY0" fmla="*/ 195395 h 1953947"/>
                <a:gd name="connsiteX1" fmla="*/ 195395 w 3611241"/>
                <a:gd name="connsiteY1" fmla="*/ 0 h 1953947"/>
                <a:gd name="connsiteX2" fmla="*/ 3415846 w 3611241"/>
                <a:gd name="connsiteY2" fmla="*/ 0 h 1953947"/>
                <a:gd name="connsiteX3" fmla="*/ 3611241 w 3611241"/>
                <a:gd name="connsiteY3" fmla="*/ 195395 h 1953947"/>
                <a:gd name="connsiteX4" fmla="*/ 3611241 w 3611241"/>
                <a:gd name="connsiteY4" fmla="*/ 1758552 h 1953947"/>
                <a:gd name="connsiteX5" fmla="*/ 3415846 w 3611241"/>
                <a:gd name="connsiteY5" fmla="*/ 1953947 h 1953947"/>
                <a:gd name="connsiteX6" fmla="*/ 195395 w 3611241"/>
                <a:gd name="connsiteY6" fmla="*/ 1953947 h 1953947"/>
                <a:gd name="connsiteX7" fmla="*/ 0 w 3611241"/>
                <a:gd name="connsiteY7" fmla="*/ 1758552 h 1953947"/>
                <a:gd name="connsiteX8" fmla="*/ 0 w 3611241"/>
                <a:gd name="connsiteY8" fmla="*/ 195395 h 195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1241" h="1953947">
                  <a:moveTo>
                    <a:pt x="0" y="195395"/>
                  </a:moveTo>
                  <a:cubicBezTo>
                    <a:pt x="0" y="87481"/>
                    <a:pt x="87481" y="0"/>
                    <a:pt x="195395" y="0"/>
                  </a:cubicBezTo>
                  <a:lnTo>
                    <a:pt x="3415846" y="0"/>
                  </a:lnTo>
                  <a:cubicBezTo>
                    <a:pt x="3523760" y="0"/>
                    <a:pt x="3611241" y="87481"/>
                    <a:pt x="3611241" y="195395"/>
                  </a:cubicBezTo>
                  <a:lnTo>
                    <a:pt x="3611241" y="1758552"/>
                  </a:lnTo>
                  <a:cubicBezTo>
                    <a:pt x="3611241" y="1866466"/>
                    <a:pt x="3523760" y="1953947"/>
                    <a:pt x="3415846" y="1953947"/>
                  </a:cubicBezTo>
                  <a:lnTo>
                    <a:pt x="195395" y="1953947"/>
                  </a:lnTo>
                  <a:cubicBezTo>
                    <a:pt x="87481" y="1953947"/>
                    <a:pt x="0" y="1866466"/>
                    <a:pt x="0" y="1758552"/>
                  </a:cubicBezTo>
                  <a:lnTo>
                    <a:pt x="0" y="19539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29" tIns="171529" rIns="171529" bIns="171529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>
                  <a:latin typeface="Calibri" panose="020F0502020204030204" pitchFamily="34" charset="0"/>
                  <a:cs typeface="Calibri" panose="020F0502020204030204" pitchFamily="34" charset="0"/>
                </a:rPr>
                <a:t>Khi phát hiện đám cháy, cần bình tĩnh, tìm lối thoát hiểm và hô to: “Cháy, cháy”</a:t>
              </a:r>
              <a:endParaRPr lang="en-US" sz="3000" kern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F09361-894C-2A18-8736-EF2C4B993EE0}"/>
                </a:ext>
              </a:extLst>
            </p:cNvPr>
            <p:cNvSpPr/>
            <p:nvPr/>
          </p:nvSpPr>
          <p:spPr>
            <a:xfrm rot="5400000">
              <a:off x="2118824" y="3969312"/>
              <a:ext cx="2293226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E2787D-466C-AB43-E257-F2494FF6A2F2}"/>
                </a:ext>
              </a:extLst>
            </p:cNvPr>
            <p:cNvSpPr/>
            <p:nvPr/>
          </p:nvSpPr>
          <p:spPr>
            <a:xfrm>
              <a:off x="2396573" y="2568085"/>
              <a:ext cx="3591659" cy="1731210"/>
            </a:xfrm>
            <a:custGeom>
              <a:avLst/>
              <a:gdLst>
                <a:gd name="connsiteX0" fmla="*/ 0 w 3591659"/>
                <a:gd name="connsiteY0" fmla="*/ 173121 h 1731210"/>
                <a:gd name="connsiteX1" fmla="*/ 173121 w 3591659"/>
                <a:gd name="connsiteY1" fmla="*/ 0 h 1731210"/>
                <a:gd name="connsiteX2" fmla="*/ 3418538 w 3591659"/>
                <a:gd name="connsiteY2" fmla="*/ 0 h 1731210"/>
                <a:gd name="connsiteX3" fmla="*/ 3591659 w 3591659"/>
                <a:gd name="connsiteY3" fmla="*/ 173121 h 1731210"/>
                <a:gd name="connsiteX4" fmla="*/ 3591659 w 3591659"/>
                <a:gd name="connsiteY4" fmla="*/ 1558089 h 1731210"/>
                <a:gd name="connsiteX5" fmla="*/ 3418538 w 3591659"/>
                <a:gd name="connsiteY5" fmla="*/ 1731210 h 1731210"/>
                <a:gd name="connsiteX6" fmla="*/ 173121 w 3591659"/>
                <a:gd name="connsiteY6" fmla="*/ 1731210 h 1731210"/>
                <a:gd name="connsiteX7" fmla="*/ 0 w 3591659"/>
                <a:gd name="connsiteY7" fmla="*/ 1558089 h 1731210"/>
                <a:gd name="connsiteX8" fmla="*/ 0 w 3591659"/>
                <a:gd name="connsiteY8" fmla="*/ 173121 h 17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1659" h="1731210">
                  <a:moveTo>
                    <a:pt x="0" y="173121"/>
                  </a:moveTo>
                  <a:cubicBezTo>
                    <a:pt x="0" y="77509"/>
                    <a:pt x="77509" y="0"/>
                    <a:pt x="173121" y="0"/>
                  </a:cubicBezTo>
                  <a:lnTo>
                    <a:pt x="3418538" y="0"/>
                  </a:lnTo>
                  <a:cubicBezTo>
                    <a:pt x="3514150" y="0"/>
                    <a:pt x="3591659" y="77509"/>
                    <a:pt x="3591659" y="173121"/>
                  </a:cubicBezTo>
                  <a:lnTo>
                    <a:pt x="3591659" y="1558089"/>
                  </a:lnTo>
                  <a:cubicBezTo>
                    <a:pt x="3591659" y="1653701"/>
                    <a:pt x="3514150" y="1731210"/>
                    <a:pt x="3418538" y="1731210"/>
                  </a:cubicBezTo>
                  <a:lnTo>
                    <a:pt x="173121" y="1731210"/>
                  </a:lnTo>
                  <a:cubicBezTo>
                    <a:pt x="77509" y="1731210"/>
                    <a:pt x="0" y="1653701"/>
                    <a:pt x="0" y="1558089"/>
                  </a:cubicBezTo>
                  <a:lnTo>
                    <a:pt x="0" y="1731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625" tIns="172625" rIns="172625" bIns="172625" numCol="1" spcCol="1270" anchor="ctr" anchorCtr="0">
              <a:noAutofit/>
            </a:bodyPr>
            <a:lstStyle/>
            <a:p>
              <a:pPr marL="0" lvl="0" indent="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114</a:t>
              </a:r>
              <a:endParaRPr lang="en-US" sz="3200" kern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5EFB6B-DAFC-5886-53D2-18B1FBA83117}"/>
                </a:ext>
              </a:extLst>
            </p:cNvPr>
            <p:cNvSpPr/>
            <p:nvPr/>
          </p:nvSpPr>
          <p:spPr>
            <a:xfrm rot="21596020">
              <a:off x="3271796" y="5119027"/>
              <a:ext cx="4615768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0D9F1FB-9537-D373-460A-16BD6E0C018C}"/>
                </a:ext>
              </a:extLst>
            </p:cNvPr>
            <p:cNvSpPr/>
            <p:nvPr/>
          </p:nvSpPr>
          <p:spPr>
            <a:xfrm>
              <a:off x="2407282" y="4765546"/>
              <a:ext cx="3570242" cy="1944566"/>
            </a:xfrm>
            <a:custGeom>
              <a:avLst/>
              <a:gdLst>
                <a:gd name="connsiteX0" fmla="*/ 0 w 3570242"/>
                <a:gd name="connsiteY0" fmla="*/ 194457 h 1944566"/>
                <a:gd name="connsiteX1" fmla="*/ 194457 w 3570242"/>
                <a:gd name="connsiteY1" fmla="*/ 0 h 1944566"/>
                <a:gd name="connsiteX2" fmla="*/ 3375785 w 3570242"/>
                <a:gd name="connsiteY2" fmla="*/ 0 h 1944566"/>
                <a:gd name="connsiteX3" fmla="*/ 3570242 w 3570242"/>
                <a:gd name="connsiteY3" fmla="*/ 194457 h 1944566"/>
                <a:gd name="connsiteX4" fmla="*/ 3570242 w 3570242"/>
                <a:gd name="connsiteY4" fmla="*/ 1750109 h 1944566"/>
                <a:gd name="connsiteX5" fmla="*/ 3375785 w 3570242"/>
                <a:gd name="connsiteY5" fmla="*/ 1944566 h 1944566"/>
                <a:gd name="connsiteX6" fmla="*/ 194457 w 3570242"/>
                <a:gd name="connsiteY6" fmla="*/ 1944566 h 1944566"/>
                <a:gd name="connsiteX7" fmla="*/ 0 w 3570242"/>
                <a:gd name="connsiteY7" fmla="*/ 1750109 h 1944566"/>
                <a:gd name="connsiteX8" fmla="*/ 0 w 3570242"/>
                <a:gd name="connsiteY8" fmla="*/ 194457 h 194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0242" h="1944566">
                  <a:moveTo>
                    <a:pt x="0" y="194457"/>
                  </a:moveTo>
                  <a:cubicBezTo>
                    <a:pt x="0" y="87061"/>
                    <a:pt x="87061" y="0"/>
                    <a:pt x="194457" y="0"/>
                  </a:cubicBezTo>
                  <a:lnTo>
                    <a:pt x="3375785" y="0"/>
                  </a:lnTo>
                  <a:cubicBezTo>
                    <a:pt x="3483181" y="0"/>
                    <a:pt x="3570242" y="87061"/>
                    <a:pt x="3570242" y="194457"/>
                  </a:cubicBezTo>
                  <a:lnTo>
                    <a:pt x="3570242" y="1750109"/>
                  </a:lnTo>
                  <a:cubicBezTo>
                    <a:pt x="3570242" y="1857505"/>
                    <a:pt x="3483181" y="1944566"/>
                    <a:pt x="3375785" y="1944566"/>
                  </a:cubicBezTo>
                  <a:lnTo>
                    <a:pt x="194457" y="1944566"/>
                  </a:lnTo>
                  <a:cubicBezTo>
                    <a:pt x="87061" y="1944566"/>
                    <a:pt x="0" y="1857505"/>
                    <a:pt x="0" y="1750109"/>
                  </a:cubicBezTo>
                  <a:lnTo>
                    <a:pt x="0" y="1944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874" tIns="178874" rIns="178874" bIns="178874" numCol="1" spcCol="1270" anchor="ctr" anchorCtr="0">
              <a:noAutofit/>
            </a:bodyPr>
            <a:lstStyle/>
            <a:p>
              <a:pPr marL="0" lvl="0" indent="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vải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ướt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mũi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endParaRPr lang="en-US" sz="3200" kern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D9894A-C3D3-6221-45DF-D2A1A3FCB9AF}"/>
                </a:ext>
              </a:extLst>
            </p:cNvPr>
            <p:cNvSpPr/>
            <p:nvPr/>
          </p:nvSpPr>
          <p:spPr>
            <a:xfrm rot="16200000">
              <a:off x="6698142" y="3914761"/>
              <a:ext cx="2391577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C16CEF-80CE-D022-D1B3-DD9BDC7892FB}"/>
                </a:ext>
              </a:extLst>
            </p:cNvPr>
            <p:cNvSpPr/>
            <p:nvPr/>
          </p:nvSpPr>
          <p:spPr>
            <a:xfrm>
              <a:off x="7033568" y="4754860"/>
              <a:ext cx="3574656" cy="1955253"/>
            </a:xfrm>
            <a:custGeom>
              <a:avLst/>
              <a:gdLst>
                <a:gd name="connsiteX0" fmla="*/ 0 w 3574656"/>
                <a:gd name="connsiteY0" fmla="*/ 195525 h 1955253"/>
                <a:gd name="connsiteX1" fmla="*/ 195525 w 3574656"/>
                <a:gd name="connsiteY1" fmla="*/ 0 h 1955253"/>
                <a:gd name="connsiteX2" fmla="*/ 3379131 w 3574656"/>
                <a:gd name="connsiteY2" fmla="*/ 0 h 1955253"/>
                <a:gd name="connsiteX3" fmla="*/ 3574656 w 3574656"/>
                <a:gd name="connsiteY3" fmla="*/ 195525 h 1955253"/>
                <a:gd name="connsiteX4" fmla="*/ 3574656 w 3574656"/>
                <a:gd name="connsiteY4" fmla="*/ 1759728 h 1955253"/>
                <a:gd name="connsiteX5" fmla="*/ 3379131 w 3574656"/>
                <a:gd name="connsiteY5" fmla="*/ 1955253 h 1955253"/>
                <a:gd name="connsiteX6" fmla="*/ 195525 w 3574656"/>
                <a:gd name="connsiteY6" fmla="*/ 1955253 h 1955253"/>
                <a:gd name="connsiteX7" fmla="*/ 0 w 3574656"/>
                <a:gd name="connsiteY7" fmla="*/ 1759728 h 1955253"/>
                <a:gd name="connsiteX8" fmla="*/ 0 w 3574656"/>
                <a:gd name="connsiteY8" fmla="*/ 195525 h 19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4656" h="1955253">
                  <a:moveTo>
                    <a:pt x="0" y="195525"/>
                  </a:moveTo>
                  <a:cubicBezTo>
                    <a:pt x="0" y="87540"/>
                    <a:pt x="87540" y="0"/>
                    <a:pt x="195525" y="0"/>
                  </a:cubicBezTo>
                  <a:lnTo>
                    <a:pt x="3379131" y="0"/>
                  </a:lnTo>
                  <a:cubicBezTo>
                    <a:pt x="3487116" y="0"/>
                    <a:pt x="3574656" y="87540"/>
                    <a:pt x="3574656" y="195525"/>
                  </a:cubicBezTo>
                  <a:lnTo>
                    <a:pt x="3574656" y="1759728"/>
                  </a:lnTo>
                  <a:cubicBezTo>
                    <a:pt x="3574656" y="1867713"/>
                    <a:pt x="3487116" y="1955253"/>
                    <a:pt x="3379131" y="1955253"/>
                  </a:cubicBezTo>
                  <a:lnTo>
                    <a:pt x="195525" y="1955253"/>
                  </a:lnTo>
                  <a:cubicBezTo>
                    <a:pt x="87540" y="1955253"/>
                    <a:pt x="0" y="1867713"/>
                    <a:pt x="0" y="1759728"/>
                  </a:cubicBezTo>
                  <a:lnTo>
                    <a:pt x="0" y="1955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67" tIns="171567" rIns="171567" bIns="171567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>
                  <a:latin typeface="Calibri" panose="020F0502020204030204" pitchFamily="34" charset="0"/>
                  <a:cs typeface="Calibri" panose="020F0502020204030204" pitchFamily="34" charset="0"/>
                </a:rPr>
                <a:t>Cúi thấp người hoặc bò sát xuống mặt đất để thoát ra khỏi đám cháy</a:t>
              </a:r>
              <a:endParaRPr lang="en-US" sz="3000" kern="12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63A8E5-565E-D970-7E05-F71B27438CB5}"/>
                </a:ext>
              </a:extLst>
            </p:cNvPr>
            <p:cNvSpPr/>
            <p:nvPr/>
          </p:nvSpPr>
          <p:spPr>
            <a:xfrm>
              <a:off x="7023777" y="2370208"/>
              <a:ext cx="3594238" cy="1918400"/>
            </a:xfrm>
            <a:custGeom>
              <a:avLst/>
              <a:gdLst>
                <a:gd name="connsiteX0" fmla="*/ 0 w 3594238"/>
                <a:gd name="connsiteY0" fmla="*/ 191840 h 1918400"/>
                <a:gd name="connsiteX1" fmla="*/ 191840 w 3594238"/>
                <a:gd name="connsiteY1" fmla="*/ 0 h 1918400"/>
                <a:gd name="connsiteX2" fmla="*/ 3402398 w 3594238"/>
                <a:gd name="connsiteY2" fmla="*/ 0 h 1918400"/>
                <a:gd name="connsiteX3" fmla="*/ 3594238 w 3594238"/>
                <a:gd name="connsiteY3" fmla="*/ 191840 h 1918400"/>
                <a:gd name="connsiteX4" fmla="*/ 3594238 w 3594238"/>
                <a:gd name="connsiteY4" fmla="*/ 1726560 h 1918400"/>
                <a:gd name="connsiteX5" fmla="*/ 3402398 w 3594238"/>
                <a:gd name="connsiteY5" fmla="*/ 1918400 h 1918400"/>
                <a:gd name="connsiteX6" fmla="*/ 191840 w 3594238"/>
                <a:gd name="connsiteY6" fmla="*/ 1918400 h 1918400"/>
                <a:gd name="connsiteX7" fmla="*/ 0 w 3594238"/>
                <a:gd name="connsiteY7" fmla="*/ 1726560 h 1918400"/>
                <a:gd name="connsiteX8" fmla="*/ 0 w 3594238"/>
                <a:gd name="connsiteY8" fmla="*/ 191840 h 191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4238" h="1918400">
                  <a:moveTo>
                    <a:pt x="0" y="191840"/>
                  </a:moveTo>
                  <a:cubicBezTo>
                    <a:pt x="0" y="85890"/>
                    <a:pt x="85890" y="0"/>
                    <a:pt x="191840" y="0"/>
                  </a:cubicBezTo>
                  <a:lnTo>
                    <a:pt x="3402398" y="0"/>
                  </a:lnTo>
                  <a:cubicBezTo>
                    <a:pt x="3508348" y="0"/>
                    <a:pt x="3594238" y="85890"/>
                    <a:pt x="3594238" y="191840"/>
                  </a:cubicBezTo>
                  <a:lnTo>
                    <a:pt x="3594238" y="1726560"/>
                  </a:lnTo>
                  <a:cubicBezTo>
                    <a:pt x="3594238" y="1832510"/>
                    <a:pt x="3508348" y="1918400"/>
                    <a:pt x="3402398" y="1918400"/>
                  </a:cubicBezTo>
                  <a:lnTo>
                    <a:pt x="191840" y="1918400"/>
                  </a:lnTo>
                  <a:cubicBezTo>
                    <a:pt x="85890" y="1918400"/>
                    <a:pt x="0" y="1832510"/>
                    <a:pt x="0" y="1726560"/>
                  </a:cubicBezTo>
                  <a:lnTo>
                    <a:pt x="0" y="1918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488" tIns="170488" rIns="170488" bIns="170488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quần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áo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bén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ngay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lăn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lăn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endParaRPr lang="en-US" sz="3000" kern="12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668C4F0-F75C-055A-48A4-B0854668B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66" b="62235" l="4980" r="44922">
                        <a14:foregroundMark x1="28711" y1="42732" x2="28711" y2="42732"/>
                        <a14:foregroundMark x1="28320" y1="41417" x2="28320" y2="41417"/>
                        <a14:foregroundMark x1="28320" y1="40760" x2="28320" y2="40760"/>
                        <a14:foregroundMark x1="28516" y1="44558" x2="28516" y2="44558"/>
                        <a14:foregroundMark x1="28711" y1="46530" x2="28711" y2="46530"/>
                        <a14:foregroundMark x1="28809" y1="47115" x2="28809" y2="47115"/>
                        <a14:foregroundMark x1="28809" y1="47188" x2="28809" y2="47188"/>
                        <a14:foregroundMark x1="28809" y1="47188" x2="28711" y2="54565"/>
                        <a14:foregroundMark x1="16504" y1="46311" x2="16504" y2="45508"/>
                        <a14:foregroundMark x1="23633" y1="62235" x2="23828" y2="62235"/>
                        <a14:foregroundMark x1="44922" y1="51424" x2="44531" y2="51424"/>
                        <a14:backgroundMark x1="38379" y1="57999" x2="38379" y2="57999"/>
                      </a14:backgroundRemoval>
                    </a14:imgEffect>
                  </a14:imgLayer>
                </a14:imgProps>
              </a:ext>
            </a:extLst>
          </a:blip>
          <a:srcRect t="32593" r="50000" b="34545"/>
          <a:stretch/>
        </p:blipFill>
        <p:spPr>
          <a:xfrm>
            <a:off x="5045889" y="-292762"/>
            <a:ext cx="3171353" cy="2786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AD07B9-5E7D-FCA3-AB58-16EEA6BD4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28" b="96713" l="54980" r="95215">
                        <a14:foregroundMark x1="56836" y1="85610" x2="56738" y2="84222"/>
                        <a14:foregroundMark x1="54980" y1="86998" x2="54980" y2="86560"/>
                        <a14:foregroundMark x1="69336" y1="79109" x2="68945" y2="78890"/>
                        <a14:backgroundMark x1="71680" y1="77867" x2="71680" y2="77867"/>
                        <a14:backgroundMark x1="71777" y1="77794" x2="71777" y2="77794"/>
                        <a14:backgroundMark x1="71484" y1="77648" x2="71484" y2="77648"/>
                        <a14:backgroundMark x1="71680" y1="78159" x2="71680" y2="78159"/>
                        <a14:backgroundMark x1="71289" y1="77940" x2="71289" y2="77940"/>
                      </a14:backgroundRemoval>
                    </a14:imgEffect>
                  </a14:imgLayer>
                </a14:imgProps>
              </a:ext>
            </a:extLst>
          </a:blip>
          <a:srcRect l="53061" t="67744"/>
          <a:stretch/>
        </p:blipFill>
        <p:spPr>
          <a:xfrm>
            <a:off x="308575" y="2070044"/>
            <a:ext cx="2935642" cy="2697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15D0C0-D8DA-CC41-B9C6-3039CFE02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3" b="29218" l="56934" r="95215">
                        <a14:foregroundMark x1="69141" y1="6136" x2="70020" y2="6136"/>
                        <a14:foregroundMark x1="70703" y1="5113" x2="70703" y2="5113"/>
                        <a14:foregroundMark x1="70703" y1="5113" x2="70703" y2="5113"/>
                        <a14:foregroundMark x1="75879" y1="24251" x2="75586" y2="23959"/>
                        <a14:backgroundMark x1="66895" y1="26589" x2="66895" y2="26589"/>
                        <a14:backgroundMark x1="75391" y1="24690" x2="75391" y2="24690"/>
                      </a14:backgroundRemoval>
                    </a14:imgEffect>
                  </a14:imgLayer>
                </a14:imgProps>
              </a:ext>
            </a:extLst>
          </a:blip>
          <a:srcRect l="52341" t="3501" b="67812"/>
          <a:stretch/>
        </p:blipFill>
        <p:spPr>
          <a:xfrm>
            <a:off x="10029994" y="4540312"/>
            <a:ext cx="2971972" cy="239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EDF478-CDBB-B362-2C71-483A5322F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42" b="96694" l="5138" r="46246">
                        <a14:backgroundMark x1="38086" y1="83419" x2="38086" y2="83419"/>
                        <a14:backgroundMark x1="37012" y1="92622" x2="37012" y2="92622"/>
                        <a14:backgroundMark x1="37109" y1="92695" x2="37109" y2="92695"/>
                      </a14:backgroundRemoval>
                    </a14:imgEffect>
                  </a14:imgLayer>
                </a14:imgProps>
              </a:ext>
            </a:extLst>
          </a:blip>
          <a:srcRect l="-48615" t="66936" r="48615"/>
          <a:stretch/>
        </p:blipFill>
        <p:spPr>
          <a:xfrm>
            <a:off x="-3965790" y="4054636"/>
            <a:ext cx="7196014" cy="31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8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D93E538A-1909-462B-8525-F2EE21551921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AAB224E-EE13-4C57-9B62-A5E1D8B8054E}"/>
                </a:ext>
              </a:extLst>
            </p:cNvPr>
            <p:cNvGrpSpPr/>
            <p:nvPr/>
          </p:nvGrpSpPr>
          <p:grpSpPr>
            <a:xfrm>
              <a:off x="354636" y="232062"/>
              <a:ext cx="11482729" cy="6607592"/>
              <a:chOff x="254000" y="126477"/>
              <a:chExt cx="11684000" cy="7282430"/>
            </a:xfrm>
          </p:grpSpPr>
          <p:pic>
            <p:nvPicPr>
  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8736F64-B86A-40BE-8E05-0BB390649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24998B76-6521-424A-B1A5-D63F8B73713B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F3BDEA36-8AEB-4CDF-9BE9-9B60586AC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矩形: 圆角 4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C5B06335-74B5-4225-9F11-AAAAD5273CE5}"/>
                  </a:ext>
                </a:extLst>
              </p:cNvPr>
              <p:cNvSpPr/>
              <p:nvPr/>
            </p:nvSpPr>
            <p:spPr>
              <a:xfrm>
                <a:off x="254000" y="126477"/>
                <a:ext cx="11684000" cy="942278"/>
              </a:xfrm>
              <a:prstGeom prst="roundRect">
                <a:avLst>
                  <a:gd name="adj" fmla="val 3291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</p:grpSp>
        <p:sp>
          <p:nvSpPr>
            <p:cNvPr id="43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5E328B5-1063-4F65-BF47-7451630AEBBB}"/>
                </a:ext>
              </a:extLst>
            </p:cNvPr>
            <p:cNvSpPr txBox="1"/>
            <p:nvPr/>
          </p:nvSpPr>
          <p:spPr>
            <a:xfrm>
              <a:off x="1864713" y="89832"/>
              <a:ext cx="627126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tiếp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nối</a:t>
              </a:r>
              <a:endParaRPr lang="en-US" altLang="zh-CN" sz="4800" b="1" spc="600" dirty="0">
                <a:solidFill>
                  <a:srgbClr val="FBB555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373746" y="185381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Chia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sẻ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với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người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thân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và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cùng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thực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hành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tại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nhà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các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bước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khi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xảy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ra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hỏa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hoạn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796E6DC-6439-9837-5FEF-6DBEC7E5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17" y="6303602"/>
            <a:ext cx="11482726" cy="1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27">
            <a:extLst>
              <a:ext uri="{FF2B5EF4-FFF2-40B4-BE49-F238E27FC236}">
                <a16:creationId xmlns:a16="http://schemas.microsoft.com/office/drawing/2014/main" id="{577B05F9-983C-DD40-9891-F92CAB0D01FA}"/>
              </a:ext>
            </a:extLst>
          </p:cNvPr>
          <p:cNvSpPr/>
          <p:nvPr/>
        </p:nvSpPr>
        <p:spPr>
          <a:xfrm>
            <a:off x="22051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id="{594BE426-92C1-449C-8399-BD734552C619}"/>
              </a:ext>
            </a:extLst>
          </p:cNvPr>
          <p:cNvSpPr/>
          <p:nvPr/>
        </p:nvSpPr>
        <p:spPr>
          <a:xfrm>
            <a:off x="42244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2" name="椭圆 33">
            <a:extLst>
              <a:ext uri="{FF2B5EF4-FFF2-40B4-BE49-F238E27FC236}">
                <a16:creationId xmlns:a16="http://schemas.microsoft.com/office/drawing/2014/main" id="{A062FB59-E358-133E-3F08-4004C7D425DD}"/>
              </a:ext>
            </a:extLst>
          </p:cNvPr>
          <p:cNvSpPr/>
          <p:nvPr/>
        </p:nvSpPr>
        <p:spPr>
          <a:xfrm>
            <a:off x="62437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4" name="椭圆 35">
            <a:extLst>
              <a:ext uri="{FF2B5EF4-FFF2-40B4-BE49-F238E27FC236}">
                <a16:creationId xmlns:a16="http://schemas.microsoft.com/office/drawing/2014/main" id="{F8778961-E5DC-501A-DD71-4C11C658764C}"/>
              </a:ext>
            </a:extLst>
          </p:cNvPr>
          <p:cNvSpPr/>
          <p:nvPr/>
        </p:nvSpPr>
        <p:spPr>
          <a:xfrm>
            <a:off x="82630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94711-F596-182E-3E04-055A699D9F74}"/>
              </a:ext>
            </a:extLst>
          </p:cNvPr>
          <p:cNvSpPr txBox="1"/>
          <p:nvPr/>
        </p:nvSpPr>
        <p:spPr>
          <a:xfrm>
            <a:off x="3590089" y="191080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UVN Banh Mi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9B8EFC-34AB-8864-6A7D-0BA0B0EE60FC}"/>
              </a:ext>
            </a:extLst>
          </p:cNvPr>
          <p:cNvSpPr/>
          <p:nvPr/>
        </p:nvSpPr>
        <p:spPr>
          <a:xfrm>
            <a:off x="634937" y="1464520"/>
            <a:ext cx="10867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cháy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hỏa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hoạn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6000" b="1" cap="none" spc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nhà</a:t>
            </a:r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10382-F5C5-2086-46BD-3D75713A4977}"/>
              </a:ext>
            </a:extLst>
          </p:cNvPr>
          <p:cNvSpPr txBox="1"/>
          <p:nvPr/>
        </p:nvSpPr>
        <p:spPr>
          <a:xfrm>
            <a:off x="5424626" y="3253690"/>
            <a:ext cx="163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VN-Hole Hearted" panose="020B0A06020104020203" pitchFamily="34" charset="0"/>
              </a:rPr>
              <a:t>Tiết</a:t>
            </a:r>
            <a:r>
              <a:rPr lang="en-US" sz="4000" dirty="0">
                <a:latin typeface="SVN-Hole Hearted" panose="020B0A06020104020203" pitchFamily="34" charset="0"/>
              </a:rPr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063B5-54EB-61EE-5104-4E1EC597BFEE}"/>
              </a:ext>
            </a:extLst>
          </p:cNvPr>
          <p:cNvSpPr txBox="1"/>
          <p:nvPr/>
        </p:nvSpPr>
        <p:spPr>
          <a:xfrm>
            <a:off x="2115583" y="4048548"/>
            <a:ext cx="7960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Tạm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7" grpId="0"/>
      <p:bldP spid="2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29CEC3A4-EFC0-4CD8-B45C-0225A333F233}"/>
              </a:ext>
            </a:extLst>
          </p:cNvPr>
          <p:cNvGrpSpPr/>
          <p:nvPr/>
        </p:nvGrpSpPr>
        <p:grpSpPr>
          <a:xfrm>
            <a:off x="354635" y="488005"/>
            <a:ext cx="11482729" cy="5881990"/>
            <a:chOff x="254000" y="1265886"/>
            <a:chExt cx="11684000" cy="5814689"/>
          </a:xfrm>
        </p:grpSpPr>
        <p:sp>
          <p:nvSpPr>
            <p:cNvPr id="66" name="矩形: 圆角 6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3AAD9A55-4C68-499F-80C6-83316582B959}"/>
                </a:ext>
              </a:extLst>
            </p:cNvPr>
            <p:cNvSpPr/>
            <p:nvPr/>
          </p:nvSpPr>
          <p:spPr>
            <a:xfrm>
              <a:off x="254000" y="1265886"/>
              <a:ext cx="11684000" cy="5399074"/>
            </a:xfrm>
            <a:prstGeom prst="roundRect">
              <a:avLst>
                <a:gd name="adj" fmla="val 7766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6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D16B6EC-0BC8-4C23-92AD-B460C4D78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657333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 descr="图片包含 户外艺术系列, 消防栓&#10;&#10;已生成极高可信度的说明">
            <a:extLst>
              <a:ext uri="{FF2B5EF4-FFF2-40B4-BE49-F238E27FC236}">
                <a16:creationId xmlns:a16="http://schemas.microsoft.com/office/drawing/2014/main" id="{3CDCF281-8BF3-4438-9B4C-7374C7300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01" y="3802717"/>
            <a:ext cx="3642388" cy="3642388"/>
          </a:xfrm>
          <a:prstGeom prst="rect">
            <a:avLst/>
          </a:prstGeom>
        </p:spPr>
      </p:pic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41033809-6ABB-68BC-89F6-5DD5E1D00271}"/>
              </a:ext>
            </a:extLst>
          </p:cNvPr>
          <p:cNvSpPr txBox="1">
            <a:spLocks/>
          </p:cNvSpPr>
          <p:nvPr/>
        </p:nvSpPr>
        <p:spPr>
          <a:xfrm>
            <a:off x="3057238" y="488005"/>
            <a:ext cx="5741451" cy="914096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>
                <a:latin typeface="UVN Banh Mi" pitchFamily="2" charset="0"/>
              </a:rPr>
              <a:t>Yêu cầu cần đạt:</a:t>
            </a:r>
            <a:endParaRPr lang="zh-CN" altLang="en-US" sz="6600" dirty="0">
              <a:latin typeface="UVN Banh Mi" pitchFamily="2" charset="0"/>
            </a:endParaRPr>
          </a:p>
        </p:txBody>
      </p:sp>
      <p:sp>
        <p:nvSpPr>
          <p:cNvPr id="16" name="文本框 19">
            <a:extLst>
              <a:ext uri="{FF2B5EF4-FFF2-40B4-BE49-F238E27FC236}">
                <a16:creationId xmlns:a16="http://schemas.microsoft.com/office/drawing/2014/main" id="{EF700E65-C10A-610C-C013-2E288601F612}"/>
              </a:ext>
            </a:extLst>
          </p:cNvPr>
          <p:cNvSpPr txBox="1"/>
          <p:nvPr/>
        </p:nvSpPr>
        <p:spPr>
          <a:xfrm>
            <a:off x="2056028" y="1856643"/>
            <a:ext cx="8422224" cy="107721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Đưa ra cách ứng xử phù hợp trong tình huống có cháy xảy ra. Nhận xét về những cách ứng xử đó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420F1-C478-69A4-006C-2B265ACB9F42}"/>
              </a:ext>
            </a:extLst>
          </p:cNvPr>
          <p:cNvGrpSpPr/>
          <p:nvPr/>
        </p:nvGrpSpPr>
        <p:grpSpPr>
          <a:xfrm>
            <a:off x="781294" y="1630132"/>
            <a:ext cx="1291095" cy="1291095"/>
            <a:chOff x="781294" y="1630132"/>
            <a:chExt cx="1291095" cy="1291095"/>
          </a:xfrm>
        </p:grpSpPr>
        <p:pic>
          <p:nvPicPr>
            <p:cNvPr id="20" name="图片 19" descr="图片包含 灯具&#10;&#10;已生成高可信度的说明">
              <a:extLst>
                <a:ext uri="{FF2B5EF4-FFF2-40B4-BE49-F238E27FC236}">
                  <a16:creationId xmlns:a16="http://schemas.microsoft.com/office/drawing/2014/main" id="{99AE3FE6-ECB6-45DC-904C-A20FF28C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94" y="1630132"/>
              <a:ext cx="1291095" cy="129109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5BB726-9181-FFC7-FD79-5729FCA31057}"/>
                </a:ext>
              </a:extLst>
            </p:cNvPr>
            <p:cNvSpPr txBox="1"/>
            <p:nvPr/>
          </p:nvSpPr>
          <p:spPr>
            <a:xfrm>
              <a:off x="1246913" y="2078192"/>
              <a:ext cx="3738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iCiel Crocante" panose="02000000000000000000" pitchFamily="50" charset="0"/>
                </a:rPr>
                <a:t>1</a:t>
              </a:r>
              <a:endParaRPr lang="en-US" sz="2800">
                <a:latin typeface="iCiel Crocante" panose="02000000000000000000" pitchFamily="50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7FB833-832C-6956-B15E-6E6C73BA171A}"/>
              </a:ext>
            </a:extLst>
          </p:cNvPr>
          <p:cNvGrpSpPr/>
          <p:nvPr/>
        </p:nvGrpSpPr>
        <p:grpSpPr>
          <a:xfrm>
            <a:off x="764933" y="3369287"/>
            <a:ext cx="1291095" cy="1291095"/>
            <a:chOff x="781294" y="1630132"/>
            <a:chExt cx="1291095" cy="1291095"/>
          </a:xfrm>
        </p:grpSpPr>
        <p:pic>
          <p:nvPicPr>
            <p:cNvPr id="24" name="图片 19" descr="图片包含 灯具&#10;&#10;已生成高可信度的说明">
              <a:extLst>
                <a:ext uri="{FF2B5EF4-FFF2-40B4-BE49-F238E27FC236}">
                  <a16:creationId xmlns:a16="http://schemas.microsoft.com/office/drawing/2014/main" id="{8EDDA09D-2D69-2725-8B18-69E7A43FF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94" y="1630132"/>
              <a:ext cx="1291095" cy="12910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31B9F0-E28D-F5E3-0C1A-45478F2CB0DC}"/>
                </a:ext>
              </a:extLst>
            </p:cNvPr>
            <p:cNvSpPr txBox="1"/>
            <p:nvPr/>
          </p:nvSpPr>
          <p:spPr>
            <a:xfrm>
              <a:off x="1246913" y="2078192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iCiel Crocante" panose="02000000000000000000" pitchFamily="50" charset="0"/>
                </a:rPr>
                <a:t>2</a:t>
              </a:r>
              <a:endParaRPr lang="en-US" sz="2800">
                <a:latin typeface="iCiel Crocante" panose="02000000000000000000" pitchFamily="50" charset="0"/>
              </a:endParaRPr>
            </a:p>
          </p:txBody>
        </p:sp>
      </p:grpSp>
      <p:sp>
        <p:nvSpPr>
          <p:cNvPr id="26" name="文本框 19">
            <a:extLst>
              <a:ext uri="{FF2B5EF4-FFF2-40B4-BE49-F238E27FC236}">
                <a16:creationId xmlns:a16="http://schemas.microsoft.com/office/drawing/2014/main" id="{89775923-2E76-9715-8E47-567842491EDF}"/>
              </a:ext>
            </a:extLst>
          </p:cNvPr>
          <p:cNvSpPr txBox="1"/>
          <p:nvPr/>
        </p:nvSpPr>
        <p:spPr>
          <a:xfrm>
            <a:off x="2056028" y="3561684"/>
            <a:ext cx="8422224" cy="107721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Thực hành ứng xử các tình huống giả định trong trường hợp có cháy xảy ra.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273CC05-0F93-D2C5-7CC0-393625676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684" y="-123543"/>
            <a:ext cx="2591734" cy="2591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DE2FD24D-0DA7-4AF0-A6BB-8B89F478B198}"/>
              </a:ext>
            </a:extLst>
          </p:cNvPr>
          <p:cNvGrpSpPr/>
          <p:nvPr/>
        </p:nvGrpSpPr>
        <p:grpSpPr>
          <a:xfrm>
            <a:off x="-227527" y="210608"/>
            <a:ext cx="12085183" cy="6156682"/>
            <a:chOff x="254000" y="-1753507"/>
            <a:chExt cx="12297014" cy="6785469"/>
          </a:xfrm>
        </p:grpSpPr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07BD07E-D909-4427-9F51-0E5AA14FC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2F4DAC7-C0CE-4D2F-B759-C0196CA3C389}"/>
                </a:ext>
              </a:extLst>
            </p:cNvPr>
            <p:cNvSpPr/>
            <p:nvPr/>
          </p:nvSpPr>
          <p:spPr>
            <a:xfrm>
              <a:off x="867014" y="-687817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13" name="矩形: 圆角 1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496F91-A20E-4690-BD00-FC48589F757E}"/>
                </a:ext>
              </a:extLst>
            </p:cNvPr>
            <p:cNvSpPr/>
            <p:nvPr/>
          </p:nvSpPr>
          <p:spPr>
            <a:xfrm>
              <a:off x="867013" y="-175350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1" name="文本框 2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3E2C9380-E334-4EE6-9FEE-3779561E8A0C}"/>
              </a:ext>
            </a:extLst>
          </p:cNvPr>
          <p:cNvSpPr txBox="1"/>
          <p:nvPr/>
        </p:nvSpPr>
        <p:spPr>
          <a:xfrm>
            <a:off x="4152886" y="210608"/>
            <a:ext cx="409105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800" spc="600" dirty="0">
                <a:solidFill>
                  <a:srgbClr val="FBB555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KHỞI ĐỘNG</a:t>
            </a:r>
            <a:endParaRPr lang="en-US" altLang="zh-CN" sz="5400" spc="600" dirty="0">
              <a:solidFill>
                <a:srgbClr val="FBB555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35127" y="1441769"/>
            <a:ext cx="253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>
                <a:solidFill>
                  <a:srgbClr val="FF0000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TRÒ CHƠI:</a:t>
            </a:r>
            <a:endParaRPr lang="zh-CN" altLang="en-US" sz="3600" dirty="0">
              <a:solidFill>
                <a:srgbClr val="FF0000"/>
              </a:solidFill>
              <a:latin typeface="SVN-Kitten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7DD728-4E9E-AA34-D833-C6AAC4B8C146}"/>
              </a:ext>
            </a:extLst>
          </p:cNvPr>
          <p:cNvSpPr/>
          <p:nvPr/>
        </p:nvSpPr>
        <p:spPr>
          <a:xfrm>
            <a:off x="4349520" y="1213345"/>
            <a:ext cx="57807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Ai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tinh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mắt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?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VN-Hole Hearted" panose="020B0A06020104020203" pitchFamily="34" charset="0"/>
            </a:endParaRPr>
          </a:p>
        </p:txBody>
      </p:sp>
      <p:pic>
        <p:nvPicPr>
          <p:cNvPr id="16" name="图片 3" descr="图片包含 餐桌, 蛋糕, LEGO&#10;&#10;已生成高可信度的说明">
            <a:extLst>
              <a:ext uri="{FF2B5EF4-FFF2-40B4-BE49-F238E27FC236}">
                <a16:creationId xmlns:a16="http://schemas.microsoft.com/office/drawing/2014/main" id="{35A7B11A-46FC-8A57-EC7D-2C8983ABA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48" y="3174595"/>
            <a:ext cx="3241726" cy="32417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A119D3-4944-2D25-F69F-4F3D98647AFC}"/>
              </a:ext>
            </a:extLst>
          </p:cNvPr>
          <p:cNvSpPr/>
          <p:nvPr/>
        </p:nvSpPr>
        <p:spPr>
          <a:xfrm>
            <a:off x="1206605" y="2461330"/>
            <a:ext cx="6861616" cy="3897628"/>
          </a:xfrm>
          <a:prstGeom prst="roundRect">
            <a:avLst/>
          </a:prstGeom>
          <a:noFill/>
          <a:ln w="57150">
            <a:solidFill>
              <a:srgbClr val="94D7E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图片 17" descr="图片包含 台球&#10;&#10;已生成极高可信度的说明">
            <a:extLst>
              <a:ext uri="{FF2B5EF4-FFF2-40B4-BE49-F238E27FC236}">
                <a16:creationId xmlns:a16="http://schemas.microsoft.com/office/drawing/2014/main" id="{C06AA690-4AB4-FCCE-401A-36B098087C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1" y="602295"/>
            <a:ext cx="1413621" cy="141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0" grpId="0"/>
      <p:bldP spid="60" grpId="1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Cartoon Nhà Bếp Vật Liệu Nền, Bếp, Bếp Nấu, Đồ Dùng Nhà Bếp Vector  để tải xuống miễn phí">
            <a:extLst>
              <a:ext uri="{FF2B5EF4-FFF2-40B4-BE49-F238E27FC236}">
                <a16:creationId xmlns:a16="http://schemas.microsoft.com/office/drawing/2014/main" id="{AFDCB489-BFA9-B583-914A-22A8BD22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2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0D237B-8B05-7ECF-6BF5-30EFE41C8D80}"/>
              </a:ext>
            </a:extLst>
          </p:cNvPr>
          <p:cNvSpPr/>
          <p:nvPr/>
        </p:nvSpPr>
        <p:spPr>
          <a:xfrm>
            <a:off x="4043082" y="2850776"/>
            <a:ext cx="1219200" cy="1129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1DE63B-F808-AB65-72C4-D9F66F814783}"/>
              </a:ext>
            </a:extLst>
          </p:cNvPr>
          <p:cNvSpPr/>
          <p:nvPr/>
        </p:nvSpPr>
        <p:spPr>
          <a:xfrm>
            <a:off x="5262282" y="2850776"/>
            <a:ext cx="1219200" cy="1129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AFE32C-403D-864A-418B-C29B44FEE428}"/>
              </a:ext>
            </a:extLst>
          </p:cNvPr>
          <p:cNvSpPr/>
          <p:nvPr/>
        </p:nvSpPr>
        <p:spPr>
          <a:xfrm>
            <a:off x="7019365" y="2438399"/>
            <a:ext cx="2062877" cy="13357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9AF6E5-296D-28C5-5DD6-A270A35F12D5}"/>
              </a:ext>
            </a:extLst>
          </p:cNvPr>
          <p:cNvSpPr/>
          <p:nvPr/>
        </p:nvSpPr>
        <p:spPr>
          <a:xfrm>
            <a:off x="9170894" y="1272988"/>
            <a:ext cx="2492188" cy="4616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ội Thất Phòng Giặt Ủi Hình minh họa Sẵn có - Tải xuống Hình ảnh Ngay bây  giờ - iStock">
            <a:extLst>
              <a:ext uri="{FF2B5EF4-FFF2-40B4-BE49-F238E27FC236}">
                <a16:creationId xmlns:a16="http://schemas.microsoft.com/office/drawing/2014/main" id="{2ED4953C-198B-46DF-D428-C9DE9F1E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7" y="-5009"/>
            <a:ext cx="8248262" cy="68562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7D629C-D839-4E66-BCA3-6024FA24FD67}"/>
              </a:ext>
            </a:extLst>
          </p:cNvPr>
          <p:cNvSpPr/>
          <p:nvPr/>
        </p:nvSpPr>
        <p:spPr>
          <a:xfrm>
            <a:off x="4473386" y="3312888"/>
            <a:ext cx="1622613" cy="1255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4A7B6A-0D18-E039-49FE-6BACD0336058}"/>
              </a:ext>
            </a:extLst>
          </p:cNvPr>
          <p:cNvSpPr/>
          <p:nvPr/>
        </p:nvSpPr>
        <p:spPr>
          <a:xfrm>
            <a:off x="6793055" y="2492617"/>
            <a:ext cx="3254189" cy="28956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Phích Cắm Ổ Tường - Miễn Phí vector hình ảnh trên Pixabay">
            <a:extLst>
              <a:ext uri="{FF2B5EF4-FFF2-40B4-BE49-F238E27FC236}">
                <a16:creationId xmlns:a16="http://schemas.microsoft.com/office/drawing/2014/main" id="{1F11785C-C3A8-5A67-BAA5-F4782A10B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E897E"/>
              </a:clrFrom>
              <a:clrTo>
                <a:srgbClr val="9E897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2199981" y="1128943"/>
            <a:ext cx="821876" cy="147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B92C037-AC25-E6BE-BCF5-379B7602DFAE}"/>
              </a:ext>
            </a:extLst>
          </p:cNvPr>
          <p:cNvSpPr/>
          <p:nvPr/>
        </p:nvSpPr>
        <p:spPr>
          <a:xfrm>
            <a:off x="2199981" y="1237037"/>
            <a:ext cx="932329" cy="11121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eiling Light Sketch Vector Images (over 160)">
            <a:extLst>
              <a:ext uri="{FF2B5EF4-FFF2-40B4-BE49-F238E27FC236}">
                <a16:creationId xmlns:a16="http://schemas.microsoft.com/office/drawing/2014/main" id="{053562D4-574C-6B87-B11C-D3F9FA4F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13" y="-61682"/>
            <a:ext cx="1561184" cy="16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9B65B02-E650-0504-A1B8-473E4B1FB0E2}"/>
              </a:ext>
            </a:extLst>
          </p:cNvPr>
          <p:cNvSpPr/>
          <p:nvPr/>
        </p:nvSpPr>
        <p:spPr>
          <a:xfrm>
            <a:off x="7342282" y="226786"/>
            <a:ext cx="1622613" cy="1255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713"/>
            <a:ext cx="5030435" cy="44126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829CE9-FDDF-0420-7AC2-85242C0C1894}"/>
              </a:ext>
            </a:extLst>
          </p:cNvPr>
          <p:cNvSpPr txBox="1"/>
          <p:nvPr/>
        </p:nvSpPr>
        <p:spPr>
          <a:xfrm>
            <a:off x="3834881" y="2824370"/>
            <a:ext cx="82561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Ứng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xử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trong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tình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huống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có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cháy</a:t>
            </a:r>
            <a:endParaRPr lang="en-US" altLang="zh-CN" sz="5400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97631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6000" spc="60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 động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vắng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rèm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Theo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33AF94-F05F-6F33-D299-20D802573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7A90F-93A5-C699-FAC2-774548F3F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9" t="34881" r="49695" b="27274"/>
          <a:stretch/>
        </p:blipFill>
        <p:spPr>
          <a:xfrm>
            <a:off x="25848" y="1493695"/>
            <a:ext cx="4137892" cy="259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538EB-CBC5-0524-2EDD-1EE1D30E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27" t="34882" r="14773" b="27138"/>
          <a:stretch/>
        </p:blipFill>
        <p:spPr>
          <a:xfrm>
            <a:off x="4156236" y="1522558"/>
            <a:ext cx="3962400" cy="26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79256-05E6-62F3-E84F-338B41ECF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1" t="36551" r="49394" b="22828"/>
          <a:stretch/>
        </p:blipFill>
        <p:spPr>
          <a:xfrm>
            <a:off x="8111132" y="1563246"/>
            <a:ext cx="3962401" cy="262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C8344-DCAB-5012-1DAB-3025DDA98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12" t="36550" r="14454" b="22918"/>
          <a:stretch/>
        </p:blipFill>
        <p:spPr>
          <a:xfrm>
            <a:off x="44898" y="4041488"/>
            <a:ext cx="4055021" cy="277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1F03E-7DFF-AA81-8890-53ACAB130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73" t="40277" r="49296" b="19445"/>
          <a:stretch/>
        </p:blipFill>
        <p:spPr>
          <a:xfrm>
            <a:off x="4101939" y="4049426"/>
            <a:ext cx="4016697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5B895-938B-B84E-6DB2-BA53F80B0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12" t="40693" r="14376" b="20279"/>
          <a:stretch/>
        </p:blipFill>
        <p:spPr>
          <a:xfrm>
            <a:off x="8073033" y="4106069"/>
            <a:ext cx="4000500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6372" y="342613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spc="800" dirty="0">
                <a:solidFill>
                  <a:srgbClr val="002060"/>
                </a:solidFill>
                <a:latin typeface="#9Slide05 SVNClementine"/>
                <a:cs typeface="Arial"/>
                <a:sym typeface="Arial"/>
              </a:rPr>
              <a:t>THẢO LUẬN NHÓM ĐÔI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638B8F-A956-F6C5-BF85-E0F2E9442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42943" y="2494183"/>
            <a:ext cx="4127045" cy="42220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BDAE845-F261-B458-7F16-3D00A2BDAF4A}"/>
              </a:ext>
            </a:extLst>
          </p:cNvPr>
          <p:cNvGrpSpPr/>
          <p:nvPr/>
        </p:nvGrpSpPr>
        <p:grpSpPr>
          <a:xfrm>
            <a:off x="325660" y="97132"/>
            <a:ext cx="6328638" cy="6677269"/>
            <a:chOff x="325660" y="97132"/>
            <a:chExt cx="6328638" cy="66772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C02288-8900-17D5-D2CA-C9002BC5A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59" t="34881" r="49695" b="27274"/>
            <a:stretch/>
          </p:blipFill>
          <p:spPr>
            <a:xfrm>
              <a:off x="325660" y="102773"/>
              <a:ext cx="3195767" cy="22693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523B13-ABF0-088D-568B-ECCD8BC04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727" t="34882" r="14773" b="27138"/>
            <a:stretch/>
          </p:blipFill>
          <p:spPr>
            <a:xfrm>
              <a:off x="3484985" y="97132"/>
              <a:ext cx="3060231" cy="2277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E4D73A-C462-A4E0-0C1F-3A613A288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61" t="36551" r="49394" b="22828"/>
            <a:stretch/>
          </p:blipFill>
          <p:spPr>
            <a:xfrm>
              <a:off x="390530" y="2318683"/>
              <a:ext cx="3060232" cy="22915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2A9812-C28C-BC13-33B1-577551E9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812" t="36550" r="14454" b="22918"/>
            <a:stretch/>
          </p:blipFill>
          <p:spPr>
            <a:xfrm>
              <a:off x="3473077" y="2372142"/>
              <a:ext cx="3072139" cy="2105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A47435-F7A0-1260-C33F-63FA73D3D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173" t="40277" r="49296" b="19445"/>
            <a:stretch/>
          </p:blipFill>
          <p:spPr>
            <a:xfrm>
              <a:off x="390530" y="4646369"/>
              <a:ext cx="3094455" cy="21280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BC0DF1-330E-DC81-7E25-B8A438E88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2812" t="40693" r="14376" b="20279"/>
            <a:stretch/>
          </p:blipFill>
          <p:spPr>
            <a:xfrm>
              <a:off x="3506617" y="4610271"/>
              <a:ext cx="3147681" cy="2105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695</Words>
  <Application>Microsoft Office PowerPoint</Application>
  <PresentationFormat>Màn hình rộng</PresentationFormat>
  <Paragraphs>86</Paragraphs>
  <Slides>26</Slides>
  <Notes>20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44" baseType="lpstr">
      <vt:lpstr>字魂52号-阿开漫画体</vt:lpstr>
      <vt:lpstr>Arial</vt:lpstr>
      <vt:lpstr>iCiel Crocante</vt:lpstr>
      <vt:lpstr>UTM Cookies</vt:lpstr>
      <vt:lpstr>等线 Light</vt:lpstr>
      <vt:lpstr>iCiel Ciaobella</vt:lpstr>
      <vt:lpstr>UVN Da Lat</vt:lpstr>
      <vt:lpstr>SVN-Kitten</vt:lpstr>
      <vt:lpstr>#9Slide05 SVNClementine</vt:lpstr>
      <vt:lpstr>等线</vt:lpstr>
      <vt:lpstr>Calibri</vt:lpstr>
      <vt:lpstr>SVN-Hole Hearted</vt:lpstr>
      <vt:lpstr>UVN Banh Mi</vt:lpstr>
      <vt:lpstr>SVN-Poky's</vt:lpstr>
      <vt:lpstr>Calibri Light</vt:lpstr>
      <vt:lpstr>千库网</vt:lpstr>
      <vt:lpstr>2_Office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Bố mẹ đi vắng, An đang ngồi đọc sách thì phát hiện rèm cửa trong phòng khách bị cháy. Theo em, An nên chọn cách ứng xử nào ? Vì sao?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HỒNG LOAN</dc:creator>
  <cp:lastModifiedBy>Nguyễn Phú Quốc</cp:lastModifiedBy>
  <cp:revision>105</cp:revision>
  <dcterms:created xsi:type="dcterms:W3CDTF">2018-08-11T02:08:00Z</dcterms:created>
  <dcterms:modified xsi:type="dcterms:W3CDTF">2022-09-18T03:08:59Z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