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412" r:id="rId3"/>
    <p:sldId id="401" r:id="rId4"/>
    <p:sldId id="387" r:id="rId5"/>
    <p:sldId id="386" r:id="rId6"/>
    <p:sldId id="384" r:id="rId7"/>
    <p:sldId id="400" r:id="rId8"/>
    <p:sldId id="404" r:id="rId9"/>
    <p:sldId id="405" r:id="rId10"/>
    <p:sldId id="407" r:id="rId11"/>
    <p:sldId id="406" r:id="rId12"/>
    <p:sldId id="391" r:id="rId13"/>
    <p:sldId id="408" r:id="rId14"/>
    <p:sldId id="410" r:id="rId15"/>
    <p:sldId id="322" r:id="rId16"/>
    <p:sldId id="411" r:id="rId17"/>
    <p:sldId id="393" r:id="rId18"/>
    <p:sldId id="398" r:id="rId19"/>
    <p:sldId id="280" r:id="rId20"/>
    <p:sldId id="385" r:id="rId21"/>
  </p:sldIdLst>
  <p:sldSz cx="9144000" cy="5143500" type="screen16x9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7200"/>
    <a:srgbClr val="EC3730"/>
    <a:srgbClr val="DBE648"/>
    <a:srgbClr val="00B050"/>
    <a:srgbClr val="31ADB9"/>
    <a:srgbClr val="FF9900"/>
    <a:srgbClr val="29304A"/>
    <a:srgbClr val="FF0066"/>
    <a:srgbClr val="227780"/>
    <a:srgbClr val="8D1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>
      <p:cViewPr varScale="1">
        <p:scale>
          <a:sx n="97" d="100"/>
          <a:sy n="97" d="100"/>
        </p:scale>
        <p:origin x="50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F2A2B-EE3B-4C4C-954F-5DDD8C922B77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15933-6C17-4BF6-B779-79D9A909E5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344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E8068-5D1A-4EAE-A19E-8369CDE58039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8E5DE-3264-4330-84DB-16D0AE5DCE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06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723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927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282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78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9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552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183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939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305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81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6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7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6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707" y="0"/>
            <a:ext cx="8179293" cy="4600853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>
          <a:xfrm>
            <a:off x="8122444" y="0"/>
            <a:ext cx="1021556" cy="8251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83134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8122444" y="0"/>
            <a:ext cx="1021556" cy="8251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29063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321151" y="274950"/>
            <a:ext cx="8501700" cy="45936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10900" cy="533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98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8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01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56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1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83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8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2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30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15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>
            <a:extLst>
              <a:ext uri="{FF2B5EF4-FFF2-40B4-BE49-F238E27FC236}">
                <a16:creationId xmlns:a16="http://schemas.microsoft.com/office/drawing/2014/main" id="{5CC00CC7-D20B-6054-BCF9-A79CD4AD9C0F}"/>
              </a:ext>
            </a:extLst>
          </p:cNvPr>
          <p:cNvSpPr txBox="1"/>
          <p:nvPr/>
        </p:nvSpPr>
        <p:spPr>
          <a:xfrm>
            <a:off x="719805" y="561570"/>
            <a:ext cx="783821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TIẾNG VIỆT 3</a:t>
            </a:r>
          </a:p>
          <a:p>
            <a:pPr algn="ctr"/>
            <a:endParaRPr lang="en-US" sz="4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7DDD42F-B258-7E14-93C6-8EBA7F03FC44}"/>
              </a:ext>
            </a:extLst>
          </p:cNvPr>
          <p:cNvSpPr txBox="1"/>
          <p:nvPr/>
        </p:nvSpPr>
        <p:spPr>
          <a:xfrm>
            <a:off x="251520" y="1910903"/>
            <a:ext cx="88924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ÔN TẬP GIỮA HỌC KÌ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1+2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BA5A4CE-80C5-6EB4-7BCF-35E81A01FFDC}"/>
              </a:ext>
            </a:extLst>
          </p:cNvPr>
          <p:cNvSpPr txBox="1"/>
          <p:nvPr/>
        </p:nvSpPr>
        <p:spPr>
          <a:xfrm>
            <a:off x="467544" y="3034287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 : Nguyễn Thị Hiền</a:t>
            </a:r>
          </a:p>
          <a:p>
            <a:pPr algn="ctr"/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5" name="Picture 4">
            <a:extLst>
              <a:ext uri="{FF2B5EF4-FFF2-40B4-BE49-F238E27FC236}">
                <a16:creationId xmlns:a16="http://schemas.microsoft.com/office/drawing/2014/main" id="{27D4760E-C55D-FCA9-598B-5E652EC4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6849"/>
            <a:ext cx="1907704" cy="1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9322C808-512B-48C3-ACB8-687C149BE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05475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5E06977-185E-480A-9C3B-84E7D5E33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8" y="1203598"/>
            <a:ext cx="7918824" cy="3600400"/>
          </a:xfrm>
          <a:prstGeom prst="rect">
            <a:avLst/>
          </a:prstGeom>
          <a:ln>
            <a:solidFill>
              <a:srgbClr val="C072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EA592-3341-477D-B5E5-610643289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989" y="163428"/>
            <a:ext cx="7429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09D42C99-01CA-4827-B864-2A9AE9F977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1"/>
          <a:stretch/>
        </p:blipFill>
        <p:spPr bwMode="auto">
          <a:xfrm>
            <a:off x="4562" y="0"/>
            <a:ext cx="91394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7AE444A-2F9E-4582-883C-CCDB252DD2FB}"/>
              </a:ext>
            </a:extLst>
          </p:cNvPr>
          <p:cNvSpPr txBox="1"/>
          <p:nvPr/>
        </p:nvSpPr>
        <p:spPr>
          <a:xfrm>
            <a:off x="1691680" y="-8344"/>
            <a:ext cx="3491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UTM Cabaret" panose="02040603050506020204" pitchFamily="18" charset="0"/>
              </a:rPr>
              <a:t>3. TRÒ CHƠI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3068A0-4817-4560-B7FF-F6465E6A2D52}"/>
              </a:ext>
            </a:extLst>
          </p:cNvPr>
          <p:cNvSpPr txBox="1"/>
          <p:nvPr/>
        </p:nvSpPr>
        <p:spPr>
          <a:xfrm>
            <a:off x="1477259" y="749180"/>
            <a:ext cx="408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UTM Colossalis" panose="02040603050506020204" pitchFamily="18" charset="0"/>
              </a:rPr>
              <a:t>Vượt</a:t>
            </a:r>
            <a:r>
              <a:rPr lang="en-US" sz="3000" dirty="0">
                <a:solidFill>
                  <a:srgbClr val="FF0000"/>
                </a:solidFill>
                <a:latin typeface="UTM Colossalis" panose="0204060305050602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Colossalis" panose="02040603050506020204" pitchFamily="18" charset="0"/>
              </a:rPr>
              <a:t>chướng</a:t>
            </a:r>
            <a:r>
              <a:rPr lang="en-US" sz="3000" dirty="0">
                <a:solidFill>
                  <a:srgbClr val="FF0000"/>
                </a:solidFill>
                <a:latin typeface="UTM Colossalis" panose="0204060305050602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Colossalis" panose="02040603050506020204" pitchFamily="18" charset="0"/>
              </a:rPr>
              <a:t>ngại</a:t>
            </a:r>
            <a:r>
              <a:rPr lang="en-US" sz="3000" dirty="0">
                <a:solidFill>
                  <a:srgbClr val="FF0000"/>
                </a:solidFill>
                <a:latin typeface="UTM Colossalis" panose="0204060305050602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Colossalis" panose="02040603050506020204" pitchFamily="18" charset="0"/>
              </a:rPr>
              <a:t>vật</a:t>
            </a:r>
            <a:endParaRPr lang="en-US" sz="3000" dirty="0">
              <a:solidFill>
                <a:srgbClr val="FF0000"/>
              </a:solidFill>
              <a:latin typeface="UTM Colossalis" panose="02040603050506020204" pitchFamily="18" charset="0"/>
            </a:endParaRPr>
          </a:p>
        </p:txBody>
      </p:sp>
      <p:sp>
        <p:nvSpPr>
          <p:cNvPr id="23" name="Text Box 26">
            <a:extLst>
              <a:ext uri="{FF2B5EF4-FFF2-40B4-BE49-F238E27FC236}">
                <a16:creationId xmlns:a16="http://schemas.microsoft.com/office/drawing/2014/main" id="{3931251D-9E94-4DEA-9A78-EC1BA0426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560" y="1448722"/>
            <a:ext cx="6338307" cy="195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3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227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5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13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09D42C99-01CA-4827-B864-2A9AE9F977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1"/>
          <a:stretch/>
        </p:blipFill>
        <p:spPr bwMode="auto">
          <a:xfrm>
            <a:off x="4562" y="0"/>
            <a:ext cx="91394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7AE444A-2F9E-4582-883C-CCDB252DD2FB}"/>
              </a:ext>
            </a:extLst>
          </p:cNvPr>
          <p:cNvSpPr txBox="1"/>
          <p:nvPr/>
        </p:nvSpPr>
        <p:spPr>
          <a:xfrm>
            <a:off x="1691680" y="-8344"/>
            <a:ext cx="3491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UTM Cabaret" panose="02040603050506020204" pitchFamily="18" charset="0"/>
              </a:rPr>
              <a:t>3. TRÒ CHƠI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3068A0-4817-4560-B7FF-F6465E6A2D52}"/>
              </a:ext>
            </a:extLst>
          </p:cNvPr>
          <p:cNvSpPr txBox="1"/>
          <p:nvPr/>
        </p:nvSpPr>
        <p:spPr>
          <a:xfrm>
            <a:off x="1477259" y="749180"/>
            <a:ext cx="408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UTM Colossalis" panose="02040603050506020204" pitchFamily="18" charset="0"/>
              </a:rPr>
              <a:t>Vượt</a:t>
            </a:r>
            <a:r>
              <a:rPr lang="en-US" sz="3000" dirty="0">
                <a:solidFill>
                  <a:srgbClr val="FF0000"/>
                </a:solidFill>
                <a:latin typeface="UTM Colossalis" panose="0204060305050602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Colossalis" panose="02040603050506020204" pitchFamily="18" charset="0"/>
              </a:rPr>
              <a:t>chướng</a:t>
            </a:r>
            <a:r>
              <a:rPr lang="en-US" sz="3000" dirty="0">
                <a:solidFill>
                  <a:srgbClr val="FF0000"/>
                </a:solidFill>
                <a:latin typeface="UTM Colossalis" panose="0204060305050602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Colossalis" panose="02040603050506020204" pitchFamily="18" charset="0"/>
              </a:rPr>
              <a:t>ngại</a:t>
            </a:r>
            <a:r>
              <a:rPr lang="en-US" sz="3000" dirty="0">
                <a:solidFill>
                  <a:srgbClr val="FF0000"/>
                </a:solidFill>
                <a:latin typeface="UTM Colossalis" panose="0204060305050602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Colossalis" panose="02040603050506020204" pitchFamily="18" charset="0"/>
              </a:rPr>
              <a:t>vật</a:t>
            </a:r>
            <a:endParaRPr lang="en-US" sz="3000" dirty="0">
              <a:solidFill>
                <a:srgbClr val="FF0000"/>
              </a:solidFill>
              <a:latin typeface="UTM Colossalis" panose="02040603050506020204" pitchFamily="18" charset="0"/>
            </a:endParaRPr>
          </a:p>
        </p:txBody>
      </p:sp>
      <p:pic>
        <p:nvPicPr>
          <p:cNvPr id="6" name="docshape231">
            <a:extLst>
              <a:ext uri="{FF2B5EF4-FFF2-40B4-BE49-F238E27FC236}">
                <a16:creationId xmlns:a16="http://schemas.microsoft.com/office/drawing/2014/main" id="{B3F4A3DD-9254-4874-8534-CAA1CFA11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t="12849" r="6704" b="47753"/>
          <a:stretch/>
        </p:blipFill>
        <p:spPr bwMode="auto">
          <a:xfrm>
            <a:off x="1259633" y="1131590"/>
            <a:ext cx="6552728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2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34B389-74CB-4E00-8E9B-48903F81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670" y="179675"/>
            <a:ext cx="646980" cy="476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31AD81-1565-4C34-971D-5D7D19026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25" y="504056"/>
            <a:ext cx="8757826" cy="4659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3BA7D30-DB56-4557-B9B1-EEEA524C979C}"/>
              </a:ext>
            </a:extLst>
          </p:cNvPr>
          <p:cNvGrpSpPr/>
          <p:nvPr/>
        </p:nvGrpSpPr>
        <p:grpSpPr>
          <a:xfrm>
            <a:off x="155804" y="33065"/>
            <a:ext cx="646980" cy="666477"/>
            <a:chOff x="4435840" y="829130"/>
            <a:chExt cx="406131" cy="58386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511112F-AF87-49C8-8894-02633DDD1306}"/>
                </a:ext>
              </a:extLst>
            </p:cNvPr>
            <p:cNvSpPr/>
            <p:nvPr/>
          </p:nvSpPr>
          <p:spPr>
            <a:xfrm>
              <a:off x="4435840" y="829130"/>
              <a:ext cx="406131" cy="5838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B869B89-8CCD-4279-9525-3115385C8E08}"/>
                </a:ext>
              </a:extLst>
            </p:cNvPr>
            <p:cNvSpPr/>
            <p:nvPr/>
          </p:nvSpPr>
          <p:spPr>
            <a:xfrm>
              <a:off x="4467765" y="882460"/>
              <a:ext cx="342955" cy="45836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E752E5C-3A0A-40AD-970C-0CBBC5B79180}"/>
              </a:ext>
            </a:extLst>
          </p:cNvPr>
          <p:cNvSpPr txBox="1"/>
          <p:nvPr/>
        </p:nvSpPr>
        <p:spPr>
          <a:xfrm>
            <a:off x="402530" y="134008"/>
            <a:ext cx="7553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dấu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thay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ô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7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00D7749-942C-2426-5D86-A1F65D78BE51}"/>
              </a:ext>
            </a:extLst>
          </p:cNvPr>
          <p:cNvSpPr txBox="1"/>
          <p:nvPr/>
        </p:nvSpPr>
        <p:spPr>
          <a:xfrm>
            <a:off x="1115616" y="1462223"/>
            <a:ext cx="7235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50"/>
                </a:solidFill>
                <a:latin typeface="UTM Cookies" panose="02040603050506020204" pitchFamily="18" charset="0"/>
              </a:rPr>
              <a:t>THẢO LUẬN NHÓM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8ADB1-1329-4C21-B3B0-A758C15D0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0"/>
            <a:ext cx="1043608" cy="843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08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6">
                <a:lumMod val="20000"/>
                <a:lumOff val="80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C80C86C2-5BC3-46C1-B512-F053F2F40480}"/>
              </a:ext>
            </a:extLst>
          </p:cNvPr>
          <p:cNvSpPr/>
          <p:nvPr/>
        </p:nvSpPr>
        <p:spPr>
          <a:xfrm>
            <a:off x="400158" y="882481"/>
            <a:ext cx="8743842" cy="4241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2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2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chuông</a:t>
            </a:r>
            <a:r>
              <a:rPr lang="en-US" sz="2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gọi</a:t>
            </a:r>
            <a:r>
              <a:rPr lang="en-US" sz="2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cửa</a:t>
            </a:r>
            <a:endParaRPr lang="en-US" sz="2200" b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thanh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niên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gọi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điện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thợ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điện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phàn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nàn</a:t>
            </a:r>
            <a:endParaRPr lang="en-US" sz="22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Sáng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hôm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qua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tôi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gọi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sửa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chuông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tôi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. Sao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giờ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vẫn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chưa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thấy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?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thật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chậm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quá</a:t>
            </a:r>
            <a:endParaRPr lang="en-US" sz="22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thợ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điện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trần</a:t>
            </a:r>
            <a:endParaRPr lang="en-US" sz="22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Hôm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qua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tôi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tới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   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bấm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chuông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nhưng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thấy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ai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mở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cửa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Tôi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đoán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mọi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vắng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rồi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nên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tôi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(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Trung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Nguyên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sưu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</a:rPr>
              <a:t>tầm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)</a:t>
            </a:r>
          </a:p>
          <a:p>
            <a:pPr eaLnBrk="1" hangingPunct="1">
              <a:defRPr/>
            </a:pPr>
            <a:endParaRPr lang="en-US" sz="2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0D113C-E63B-4CCA-BFD0-EAADC312C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130213"/>
            <a:ext cx="1038225" cy="495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160AD38-B659-4321-9957-854BB46725E2}"/>
              </a:ext>
            </a:extLst>
          </p:cNvPr>
          <p:cNvSpPr txBox="1"/>
          <p:nvPr/>
        </p:nvSpPr>
        <p:spPr>
          <a:xfrm>
            <a:off x="3847412" y="3466623"/>
            <a:ext cx="36004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5E05FA-E5E3-416C-8C49-9CB7A6A6E8AF}"/>
              </a:ext>
            </a:extLst>
          </p:cNvPr>
          <p:cNvSpPr txBox="1"/>
          <p:nvPr/>
        </p:nvSpPr>
        <p:spPr>
          <a:xfrm>
            <a:off x="7164288" y="1131590"/>
            <a:ext cx="36004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C22561-F06B-4A2A-A2EB-2883531906CB}"/>
              </a:ext>
            </a:extLst>
          </p:cNvPr>
          <p:cNvSpPr txBox="1"/>
          <p:nvPr/>
        </p:nvSpPr>
        <p:spPr>
          <a:xfrm>
            <a:off x="4592059" y="2491507"/>
            <a:ext cx="36004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38D574-0A3C-44CF-9F55-DF2E32A5A5D7}"/>
              </a:ext>
            </a:extLst>
          </p:cNvPr>
          <p:cNvSpPr txBox="1"/>
          <p:nvPr/>
        </p:nvSpPr>
        <p:spPr>
          <a:xfrm>
            <a:off x="3491880" y="2981072"/>
            <a:ext cx="57606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vi-VN" dirty="0">
              <a:solidFill>
                <a:srgbClr val="FF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58F3FD-D455-4359-A4F5-C68985FA7B24}"/>
              </a:ext>
            </a:extLst>
          </p:cNvPr>
          <p:cNvGrpSpPr/>
          <p:nvPr/>
        </p:nvGrpSpPr>
        <p:grpSpPr>
          <a:xfrm>
            <a:off x="155804" y="33065"/>
            <a:ext cx="646980" cy="666477"/>
            <a:chOff x="4435840" y="829130"/>
            <a:chExt cx="406131" cy="58386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4472221-724B-4949-B487-C65E20C518EB}"/>
                </a:ext>
              </a:extLst>
            </p:cNvPr>
            <p:cNvSpPr/>
            <p:nvPr/>
          </p:nvSpPr>
          <p:spPr>
            <a:xfrm>
              <a:off x="4435840" y="829130"/>
              <a:ext cx="406131" cy="5838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0900629-079F-43E8-9153-B864DA191D22}"/>
                </a:ext>
              </a:extLst>
            </p:cNvPr>
            <p:cNvSpPr/>
            <p:nvPr/>
          </p:nvSpPr>
          <p:spPr>
            <a:xfrm>
              <a:off x="4467765" y="882460"/>
              <a:ext cx="342955" cy="45836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C0579DC-3FDB-4FE9-B279-5C74BE81DBDE}"/>
              </a:ext>
            </a:extLst>
          </p:cNvPr>
          <p:cNvSpPr txBox="1"/>
          <p:nvPr/>
        </p:nvSpPr>
        <p:spPr>
          <a:xfrm>
            <a:off x="402530" y="134008"/>
            <a:ext cx="7553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dấu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thay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ô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D2D364-1A33-4349-9A65-87F4F0702FDA}"/>
              </a:ext>
            </a:extLst>
          </p:cNvPr>
          <p:cNvSpPr txBox="1"/>
          <p:nvPr/>
        </p:nvSpPr>
        <p:spPr>
          <a:xfrm>
            <a:off x="7077938" y="1139828"/>
            <a:ext cx="36004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0DFB0E-3B6E-46F1-8AE8-F4D5CDC8E9E1}"/>
              </a:ext>
            </a:extLst>
          </p:cNvPr>
          <p:cNvSpPr txBox="1"/>
          <p:nvPr/>
        </p:nvSpPr>
        <p:spPr>
          <a:xfrm>
            <a:off x="4592059" y="2427734"/>
            <a:ext cx="36004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10E030-8B4B-4DB8-8D3C-9B7BA2B21FCD}"/>
              </a:ext>
            </a:extLst>
          </p:cNvPr>
          <p:cNvSpPr txBox="1"/>
          <p:nvPr/>
        </p:nvSpPr>
        <p:spPr>
          <a:xfrm>
            <a:off x="3765921" y="2932370"/>
            <a:ext cx="36004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1D4A38-103B-4D19-9758-2DBE3205C6D9}"/>
              </a:ext>
            </a:extLst>
          </p:cNvPr>
          <p:cNvSpPr txBox="1"/>
          <p:nvPr/>
        </p:nvSpPr>
        <p:spPr>
          <a:xfrm>
            <a:off x="3887924" y="3435846"/>
            <a:ext cx="36004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32" grpId="0" animBg="1"/>
      <p:bldP spid="37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C32E4F-78B6-0106-2441-C26AC6EBFC1B}"/>
              </a:ext>
            </a:extLst>
          </p:cNvPr>
          <p:cNvSpPr txBox="1"/>
          <p:nvPr/>
        </p:nvSpPr>
        <p:spPr>
          <a:xfrm>
            <a:off x="2051720" y="1059582"/>
            <a:ext cx="5472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baret" panose="02040603050506020204" pitchFamily="18" charset="0"/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12D38-F16C-473C-A3F6-7FF2E18AF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00" y="0"/>
            <a:ext cx="971600" cy="728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506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3F003-B330-4FC6-BB84-5B85AE54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37082"/>
            <a:ext cx="899592" cy="73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73E4E5-4583-48F6-8A61-27487E531FA8}"/>
              </a:ext>
            </a:extLst>
          </p:cNvPr>
          <p:cNvSpPr txBox="1"/>
          <p:nvPr/>
        </p:nvSpPr>
        <p:spPr>
          <a:xfrm>
            <a:off x="179512" y="263719"/>
            <a:ext cx="856895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7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Hãy tìm từ chỉ sự vật trong bức tranh sau:</a:t>
            </a:r>
            <a:endParaRPr lang="vi-VN" sz="27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GHS102A - BHS102A | GHS102B - BHS102B | Bàn ghế học sinh cấp 2">
            <a:extLst>
              <a:ext uri="{FF2B5EF4-FFF2-40B4-BE49-F238E27FC236}">
                <a16:creationId xmlns:a16="http://schemas.microsoft.com/office/drawing/2014/main" id="{6029DA89-0C9F-4528-B49E-BAA4AE23A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8264"/>
            <a:ext cx="2160240" cy="1749550"/>
          </a:xfrm>
          <a:prstGeom prst="roundRect">
            <a:avLst>
              <a:gd name="adj" fmla="val 16667"/>
            </a:avLst>
          </a:prstGeom>
          <a:ln>
            <a:solidFill>
              <a:srgbClr val="C072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HS102A - BHS102A | GHS102B - BHS102B | Bàn ghế học sinh cấp 2">
            <a:extLst>
              <a:ext uri="{FF2B5EF4-FFF2-40B4-BE49-F238E27FC236}">
                <a16:creationId xmlns:a16="http://schemas.microsoft.com/office/drawing/2014/main" id="{F43CB732-4FD3-482B-83DB-DD355A8E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1398264"/>
            <a:ext cx="2160240" cy="1749550"/>
          </a:xfrm>
          <a:prstGeom prst="roundRect">
            <a:avLst>
              <a:gd name="adj" fmla="val 16667"/>
            </a:avLst>
          </a:prstGeom>
          <a:ln>
            <a:solidFill>
              <a:srgbClr val="C072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HS102A - BHS102A | GHS102B - BHS102B | Bàn ghế học sinh cấp 2">
            <a:extLst>
              <a:ext uri="{FF2B5EF4-FFF2-40B4-BE49-F238E27FC236}">
                <a16:creationId xmlns:a16="http://schemas.microsoft.com/office/drawing/2014/main" id="{C34EDDD7-D45B-45F2-9EF6-4DFF6105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05999"/>
            <a:ext cx="2160240" cy="1749550"/>
          </a:xfrm>
          <a:prstGeom prst="roundRect">
            <a:avLst>
              <a:gd name="adj" fmla="val 16667"/>
            </a:avLst>
          </a:prstGeom>
          <a:ln>
            <a:solidFill>
              <a:srgbClr val="C072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015EE0-E6A9-4B52-806B-BF4A41483D15}"/>
              </a:ext>
            </a:extLst>
          </p:cNvPr>
          <p:cNvSpPr txBox="1"/>
          <p:nvPr/>
        </p:nvSpPr>
        <p:spPr>
          <a:xfrm>
            <a:off x="377280" y="271028"/>
            <a:ext cx="856895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7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Hãy tìm từ chỉ đặc điểm trong bức tranh sau:</a:t>
            </a:r>
            <a:endParaRPr lang="vi-VN" sz="2700" b="1" dirty="0">
              <a:solidFill>
                <a:srgbClr val="0070C0"/>
              </a:solidFill>
            </a:endParaRPr>
          </a:p>
        </p:txBody>
      </p:sp>
      <p:pic>
        <p:nvPicPr>
          <p:cNvPr id="2052" name="Picture 4" descr="Tả về cây phượng trong sân trường em">
            <a:extLst>
              <a:ext uri="{FF2B5EF4-FFF2-40B4-BE49-F238E27FC236}">
                <a16:creationId xmlns:a16="http://schemas.microsoft.com/office/drawing/2014/main" id="{DF196887-987E-49A8-A907-0AC6FBD21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80964"/>
            <a:ext cx="4674096" cy="3229747"/>
          </a:xfrm>
          <a:prstGeom prst="ellipse">
            <a:avLst/>
          </a:prstGeom>
          <a:ln>
            <a:solidFill>
              <a:srgbClr val="C072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4484B5-56EE-4437-9631-ABEF632E2592}"/>
              </a:ext>
            </a:extLst>
          </p:cNvPr>
          <p:cNvSpPr txBox="1"/>
          <p:nvPr/>
        </p:nvSpPr>
        <p:spPr>
          <a:xfrm>
            <a:off x="467544" y="271027"/>
            <a:ext cx="856895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7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Hãy tìm từ chỉ hoạt động trong bức tranh sau:</a:t>
            </a:r>
            <a:endParaRPr lang="vi-VN" sz="2700" b="1" dirty="0">
              <a:solidFill>
                <a:srgbClr val="0070C0"/>
              </a:solidFill>
            </a:endParaRPr>
          </a:p>
        </p:txBody>
      </p:sp>
      <p:pic>
        <p:nvPicPr>
          <p:cNvPr id="2054" name="Picture 6" descr="Hoạt động tập thể dục giữa giờ của học sinh khối 1.">
            <a:extLst>
              <a:ext uri="{FF2B5EF4-FFF2-40B4-BE49-F238E27FC236}">
                <a16:creationId xmlns:a16="http://schemas.microsoft.com/office/drawing/2014/main" id="{376821E9-B723-41B1-992E-2C2708AB9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234" y="871054"/>
            <a:ext cx="5587044" cy="3049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72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725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8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8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3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6D62958-DCF0-46CC-9D67-239336BCC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58" y="1017270"/>
            <a:ext cx="7351945" cy="3276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1876764" y="2332039"/>
            <a:ext cx="52692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50" dirty="0">
                <a:solidFill>
                  <a:srgbClr val="FF00FF"/>
                </a:solidFill>
                <a:latin typeface="HP-087" panose="020B0803050302020204" pitchFamily="34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201923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Google Shape;416;p36"/>
          <p:cNvSpPr/>
          <p:nvPr/>
        </p:nvSpPr>
        <p:spPr>
          <a:xfrm>
            <a:off x="5301771" y="1985392"/>
            <a:ext cx="2592089" cy="2458566"/>
          </a:xfrm>
          <a:prstGeom prst="ellips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 sz="1600"/>
          </a:p>
        </p:txBody>
      </p:sp>
      <p:sp>
        <p:nvSpPr>
          <p:cNvPr id="8" name="Google Shape;418;p36"/>
          <p:cNvSpPr/>
          <p:nvPr/>
        </p:nvSpPr>
        <p:spPr>
          <a:xfrm>
            <a:off x="971600" y="1985392"/>
            <a:ext cx="2592089" cy="2458566"/>
          </a:xfrm>
          <a:prstGeom prst="ellipse">
            <a:avLst/>
          </a:prstGeom>
          <a:solidFill>
            <a:srgbClr val="EC3730"/>
          </a:solidFill>
          <a:ln>
            <a:solidFill>
              <a:schemeClr val="accent1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 sz="1600"/>
          </a:p>
        </p:txBody>
      </p:sp>
      <p:sp>
        <p:nvSpPr>
          <p:cNvPr id="9" name="Google Shape;419;p36"/>
          <p:cNvSpPr/>
          <p:nvPr/>
        </p:nvSpPr>
        <p:spPr>
          <a:xfrm>
            <a:off x="3163448" y="1357858"/>
            <a:ext cx="2592089" cy="2458566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 sz="1600"/>
          </a:p>
        </p:txBody>
      </p:sp>
      <p:sp>
        <p:nvSpPr>
          <p:cNvPr id="10" name="Google Shape;426;p36"/>
          <p:cNvSpPr txBox="1">
            <a:spLocks/>
          </p:cNvSpPr>
          <p:nvPr/>
        </p:nvSpPr>
        <p:spPr>
          <a:xfrm>
            <a:off x="3219096" y="2264376"/>
            <a:ext cx="2426227" cy="591471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Google Shape;423;p36"/>
          <p:cNvSpPr txBox="1">
            <a:spLocks/>
          </p:cNvSpPr>
          <p:nvPr/>
        </p:nvSpPr>
        <p:spPr>
          <a:xfrm>
            <a:off x="1045903" y="2926809"/>
            <a:ext cx="2376082" cy="546041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Xem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lại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2" name="Google Shape;417;p36"/>
          <p:cNvSpPr txBox="1">
            <a:spLocks/>
          </p:cNvSpPr>
          <p:nvPr/>
        </p:nvSpPr>
        <p:spPr>
          <a:xfrm>
            <a:off x="5508244" y="2922708"/>
            <a:ext cx="2179144" cy="59269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Chuẩn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endParaRPr lang="vi-VN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545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 này là của chúng mình- Ca nhạc thiếu nhi Trái đất này- Lyric trái đất này là của chúng mình (2)">
            <a:hlinkClick r:id="" action="ppaction://media"/>
            <a:extLst>
              <a:ext uri="{FF2B5EF4-FFF2-40B4-BE49-F238E27FC236}">
                <a16:creationId xmlns:a16="http://schemas.microsoft.com/office/drawing/2014/main" id="{579BF0EA-DC13-4D6C-BD7C-70E3C3281D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E278BC-D41B-4954-BE0C-963B0B090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384" y="66754"/>
            <a:ext cx="1085850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971821-AFDF-4A28-B0D7-C3D12F694F54}"/>
              </a:ext>
            </a:extLst>
          </p:cNvPr>
          <p:cNvSpPr txBox="1"/>
          <p:nvPr/>
        </p:nvSpPr>
        <p:spPr>
          <a:xfrm>
            <a:off x="44634" y="-7764"/>
            <a:ext cx="344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baret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40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61510" y="1131590"/>
            <a:ext cx="8820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baret" panose="02040603050506020204" pitchFamily="18" charset="0"/>
              </a:rPr>
              <a:t>LUYỆN TẬP – THỰC HÀNH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085041-0233-410E-ADB2-D8973705A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337" y="2381250"/>
            <a:ext cx="695325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9A033A-A9CE-4FA7-9676-6D68F0452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490" y="-58836"/>
            <a:ext cx="923510" cy="8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35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FFC000"/>
            </a:gs>
            <a:gs pos="38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C176DC2-1D9C-4B36-B074-36E4A9E3E134}"/>
              </a:ext>
            </a:extLst>
          </p:cNvPr>
          <p:cNvSpPr txBox="1"/>
          <p:nvPr/>
        </p:nvSpPr>
        <p:spPr>
          <a:xfrm>
            <a:off x="0" y="12347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Đoán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3B79A6-814A-4C93-9225-93E36AC34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828694"/>
            <a:ext cx="5328592" cy="3240360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FEAE8A9-ACF0-4F71-8BC2-38A79E542CD8}"/>
              </a:ext>
            </a:extLst>
          </p:cNvPr>
          <p:cNvSpPr txBox="1"/>
          <p:nvPr/>
        </p:nvSpPr>
        <p:spPr>
          <a:xfrm>
            <a:off x="107504" y="4404440"/>
            <a:ext cx="9096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Mùa</a:t>
            </a:r>
            <a:r>
              <a:rPr lang="en-US" sz="2800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hè</a:t>
            </a:r>
            <a:r>
              <a:rPr lang="en-US" sz="2800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2800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sung </a:t>
            </a:r>
            <a:r>
              <a:rPr lang="en-US" sz="2800" dirty="0" err="1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sướng</a:t>
            </a:r>
            <a:r>
              <a:rPr lang="en-US" sz="2800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nắng</a:t>
            </a:r>
            <a:r>
              <a:rPr lang="en-US" sz="2800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kem</a:t>
            </a:r>
            <a:endParaRPr lang="en-US" sz="2800" dirty="0"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EB75C3-58C8-4639-8765-B9423CE04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215840"/>
            <a:ext cx="1038225" cy="4000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C56178E-A3DC-4D22-B526-B3AEE876DF64}"/>
              </a:ext>
            </a:extLst>
          </p:cNvPr>
          <p:cNvSpPr txBox="1"/>
          <p:nvPr/>
        </p:nvSpPr>
        <p:spPr>
          <a:xfrm>
            <a:off x="1907704" y="4342885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a.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hè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lấp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lánh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65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801793-1FBA-43EA-A741-52EF4EB667EF}"/>
              </a:ext>
            </a:extLst>
          </p:cNvPr>
          <p:cNvSpPr txBox="1"/>
          <p:nvPr/>
        </p:nvSpPr>
        <p:spPr>
          <a:xfrm>
            <a:off x="0" y="39664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Đoán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80596A87-673D-4797-B8F6-FFA610C3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4047106"/>
            <a:ext cx="86836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altLang="vi-VN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món</a:t>
            </a:r>
            <a:r>
              <a:rPr lang="en-US" altLang="vi-VN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vi-VN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đúc</a:t>
            </a:r>
            <a:r>
              <a:rPr lang="en-US" altLang="vi-VN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vi-VN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6">
            <a:extLst>
              <a:ext uri="{FF2B5EF4-FFF2-40B4-BE49-F238E27FC236}">
                <a16:creationId xmlns:a16="http://schemas.microsoft.com/office/drawing/2014/main" id="{B306CFDA-850C-4AAD-882B-11C8E4B62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114" y="4053691"/>
            <a:ext cx="3698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28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nấu</a:t>
            </a:r>
            <a:r>
              <a:rPr lang="en-US" altLang="vi-VN" sz="28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endParaRPr lang="en-US" altLang="vi-VN" sz="2800" b="1" dirty="0">
              <a:solidFill>
                <a:schemeClr val="accent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F98750-CCD9-4FD9-803B-6E307C17B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230" y="1194887"/>
            <a:ext cx="4506451" cy="2638753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61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9231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A1B735-9F2D-4503-972E-FC4FA1B10921}"/>
              </a:ext>
            </a:extLst>
          </p:cNvPr>
          <p:cNvSpPr txBox="1"/>
          <p:nvPr/>
        </p:nvSpPr>
        <p:spPr>
          <a:xfrm>
            <a:off x="0" y="12347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Đoán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D3256DE9-930A-40CE-884A-91DDD9581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76750"/>
            <a:ext cx="845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latin typeface="UTM Avo" panose="02040603050506020204" pitchFamily="18" charset="0"/>
                <a:cs typeface="Times New Roman" panose="02020603050405020304" pitchFamily="18" charset="0"/>
              </a:rPr>
              <a:t>c. Các bạn nhỏ đến trường sau kì nghỉ hè.</a:t>
            </a:r>
          </a:p>
        </p:txBody>
      </p:sp>
      <p:sp>
        <p:nvSpPr>
          <p:cNvPr id="6" name="Text Box 26">
            <a:extLst>
              <a:ext uri="{FF2B5EF4-FFF2-40B4-BE49-F238E27FC236}">
                <a16:creationId xmlns:a16="http://schemas.microsoft.com/office/drawing/2014/main" id="{84E4B626-631A-4D3A-939B-22930B023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25" y="4260875"/>
            <a:ext cx="3698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28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2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viện</a:t>
            </a:r>
            <a:endParaRPr lang="en-US" altLang="vi-VN" sz="28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B3AB4-3B37-4EAE-BE59-2A523C91E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00"/>
          <a:stretch/>
        </p:blipFill>
        <p:spPr>
          <a:xfrm>
            <a:off x="1828800" y="771550"/>
            <a:ext cx="5410200" cy="3200400"/>
          </a:xfrm>
          <a:prstGeom prst="roundRect">
            <a:avLst>
              <a:gd name="adj" fmla="val 16667"/>
            </a:avLst>
          </a:prstGeom>
          <a:ln>
            <a:solidFill>
              <a:srgbClr val="C072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4D87CD-1DC1-480D-B6E1-0B4FC2290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123478"/>
            <a:ext cx="7429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9231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A1B735-9F2D-4503-972E-FC4FA1B10921}"/>
              </a:ext>
            </a:extLst>
          </p:cNvPr>
          <p:cNvSpPr txBox="1"/>
          <p:nvPr/>
        </p:nvSpPr>
        <p:spPr>
          <a:xfrm>
            <a:off x="0" y="12347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Đoán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20D7E73C-EED4-4E9C-BD97-473983EBF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345979"/>
            <a:ext cx="845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toán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6">
            <a:extLst>
              <a:ext uri="{FF2B5EF4-FFF2-40B4-BE49-F238E27FC236}">
                <a16:creationId xmlns:a16="http://schemas.microsoft.com/office/drawing/2014/main" id="{E659741E-F150-4FAA-B708-44F68F314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299942"/>
            <a:ext cx="5432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28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vi-VN" sz="2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toán</a:t>
            </a:r>
            <a:r>
              <a:rPr lang="en-US" altLang="vi-VN" sz="2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2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endParaRPr lang="en-US" altLang="vi-VN" sz="28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D7BF42-B3FC-45C3-A4E2-9FE62A63D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43558"/>
            <a:ext cx="6019800" cy="3200400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62228A-8C30-4476-BCE5-357BAD01F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966" y="206315"/>
            <a:ext cx="7429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3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9231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A1B735-9F2D-4503-972E-FC4FA1B10921}"/>
              </a:ext>
            </a:extLst>
          </p:cNvPr>
          <p:cNvSpPr txBox="1"/>
          <p:nvPr/>
        </p:nvSpPr>
        <p:spPr>
          <a:xfrm>
            <a:off x="0" y="12347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Đoán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4D75F3A0-FB32-4035-968D-7C379E24E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73971"/>
            <a:ext cx="845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e.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khéo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léo</a:t>
            </a:r>
            <a:endParaRPr lang="en-US" altLang="vi-VN" sz="2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6">
            <a:extLst>
              <a:ext uri="{FF2B5EF4-FFF2-40B4-BE49-F238E27FC236}">
                <a16:creationId xmlns:a16="http://schemas.microsoft.com/office/drawing/2014/main" id="{F7E73C64-1CFD-40AC-9B1A-0A6DBC6B0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75" y="4227934"/>
            <a:ext cx="5432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e. </a:t>
            </a:r>
            <a:r>
              <a:rPr lang="en-US" altLang="vi-VN" sz="28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2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giáo</a:t>
            </a:r>
            <a:endParaRPr lang="en-US" altLang="vi-VN" sz="28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EBA9CB-0138-4C7B-9BD2-F11FFCB07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787" y="843558"/>
            <a:ext cx="5432426" cy="3225939"/>
          </a:xfrm>
          <a:prstGeom prst="roundRect">
            <a:avLst>
              <a:gd name="adj" fmla="val 16667"/>
            </a:avLst>
          </a:prstGeom>
          <a:ln>
            <a:solidFill>
              <a:srgbClr val="C072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BA9E6A-7016-4AE7-B35A-FA10592C5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206315"/>
            <a:ext cx="7429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9231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A1B735-9F2D-4503-972E-FC4FA1B10921}"/>
              </a:ext>
            </a:extLst>
          </p:cNvPr>
          <p:cNvSpPr txBox="1"/>
          <p:nvPr/>
        </p:nvSpPr>
        <p:spPr>
          <a:xfrm>
            <a:off x="0" y="12347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Đoán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C65D15C0-015E-49AF-BE87-4BFC0FDC6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01963"/>
            <a:ext cx="8458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g.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6">
            <a:extLst>
              <a:ext uri="{FF2B5EF4-FFF2-40B4-BE49-F238E27FC236}">
                <a16:creationId xmlns:a16="http://schemas.microsoft.com/office/drawing/2014/main" id="{0A9FC4D6-21DB-4AC2-81AE-9DD9DB50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75" y="4155926"/>
            <a:ext cx="5432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g.Cuộc họp của chữ viết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253EEC-CCD1-4B40-9C99-992AA541A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43558"/>
            <a:ext cx="5562600" cy="3200400"/>
          </a:xfrm>
          <a:prstGeom prst="roundRect">
            <a:avLst>
              <a:gd name="adj" fmla="val 16667"/>
            </a:avLst>
          </a:prstGeom>
          <a:ln>
            <a:solidFill>
              <a:srgbClr val="C072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950482-144D-4A27-89C3-9800AD76B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707" y="116785"/>
            <a:ext cx="7429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5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9231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0000"/>
  <p:tag name="GENSWF_OUTPUT_FILE_NAME" val="8701"/>
  <p:tag name="ISPRING_RESOURCE_PATHS_HASH_2" val="ea938b51eb40c54240a7b0e27a8e31ff9a4061eb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</TotalTime>
  <Words>405</Words>
  <Application>Microsoft Office PowerPoint</Application>
  <PresentationFormat>On-screen Show (16:9)</PresentationFormat>
  <Paragraphs>64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宋体</vt:lpstr>
      <vt:lpstr>Arial</vt:lpstr>
      <vt:lpstr>AvantGarde</vt:lpstr>
      <vt:lpstr>Calibri</vt:lpstr>
      <vt:lpstr>Calibri Light</vt:lpstr>
      <vt:lpstr>HP-087</vt:lpstr>
      <vt:lpstr>Impact</vt:lpstr>
      <vt:lpstr>Times New Roman</vt:lpstr>
      <vt:lpstr>UTM Avo</vt:lpstr>
      <vt:lpstr>UTM Cabaret</vt:lpstr>
      <vt:lpstr>UTM Colossalis</vt:lpstr>
      <vt:lpstr>UTM Cookies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Windows User</cp:lastModifiedBy>
  <cp:revision>102</cp:revision>
  <dcterms:created xsi:type="dcterms:W3CDTF">2015-02-26T08:23:36Z</dcterms:created>
  <dcterms:modified xsi:type="dcterms:W3CDTF">2024-11-01T14:50:30Z</dcterms:modified>
</cp:coreProperties>
</file>