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0" r:id="rId1"/>
    <p:sldMasterId id="2147483702" r:id="rId2"/>
    <p:sldMasterId id="2147483714" r:id="rId3"/>
  </p:sldMasterIdLst>
  <p:notesMasterIdLst>
    <p:notesMasterId r:id="rId24"/>
  </p:notesMasterIdLst>
  <p:sldIdLst>
    <p:sldId id="4338" r:id="rId4"/>
    <p:sldId id="4322" r:id="rId5"/>
    <p:sldId id="4316" r:id="rId6"/>
    <p:sldId id="4318" r:id="rId7"/>
    <p:sldId id="4319" r:id="rId8"/>
    <p:sldId id="4326" r:id="rId9"/>
    <p:sldId id="4314" r:id="rId10"/>
    <p:sldId id="4328" r:id="rId11"/>
    <p:sldId id="4327" r:id="rId12"/>
    <p:sldId id="4330" r:id="rId13"/>
    <p:sldId id="4331" r:id="rId14"/>
    <p:sldId id="4286" r:id="rId15"/>
    <p:sldId id="4287" r:id="rId16"/>
    <p:sldId id="4288" r:id="rId17"/>
    <p:sldId id="4294" r:id="rId18"/>
    <p:sldId id="4334" r:id="rId19"/>
    <p:sldId id="4329" r:id="rId20"/>
    <p:sldId id="4337" r:id="rId21"/>
    <p:sldId id="4290" r:id="rId22"/>
    <p:sldId id="4292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Roboto Black" panose="020B0604020202020204" charset="0"/>
      <p:bold r:id="rId35"/>
      <p:boldItalic r:id="rId3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9D6B"/>
    <a:srgbClr val="B5EFF7"/>
    <a:srgbClr val="EE8944"/>
    <a:srgbClr val="F4AA02"/>
    <a:srgbClr val="EB5C10"/>
    <a:srgbClr val="545C63"/>
    <a:srgbClr val="585F65"/>
    <a:srgbClr val="616870"/>
    <a:srgbClr val="596065"/>
    <a:srgbClr val="E45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4291" autoAdjust="0"/>
  </p:normalViewPr>
  <p:slideViewPr>
    <p:cSldViewPr snapToGrid="0">
      <p:cViewPr varScale="1">
        <p:scale>
          <a:sx n="73" d="100"/>
          <a:sy n="73" d="100"/>
        </p:scale>
        <p:origin x="786" y="78"/>
      </p:cViewPr>
      <p:guideLst/>
    </p:cSldViewPr>
  </p:slideViewPr>
  <p:outlineViewPr>
    <p:cViewPr>
      <p:scale>
        <a:sx n="100" d="100"/>
        <a:sy n="100" d="100"/>
      </p:scale>
      <p:origin x="0" y="-75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518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02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540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75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658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163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270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709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875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119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373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8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684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935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600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653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043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624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đưa ra 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tưởng. </a:t>
            </a:r>
            <a:r>
              <a:rPr lang="en-US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gợi ý để HS tưởng tượng ra sản phẩm của nhóm, các ý tưởng để làm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</a:t>
            </a: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các tiêu chí đề ra nhưng lại thể hiện được phong cách, sự thông minh và cá tính riêng của nhóm. Gợi ý để HS có những sáng tạo khi lựa chọn vật liệu cho phù hợp với điều kiện cụ thể của nhóm mình: giấy trắng, giấy màu, bìa, giấy xốp, đĩa giấy...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521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44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76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684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133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632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581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03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256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6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1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092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04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02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03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E125-8AAE-7D79-7FC6-C2E1D55A1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E8965-DF0F-6574-D026-E882535E9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4E5EF-8C57-5055-3DA8-B47F3532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4377-79F8-C72B-6C0B-A0F0DEB8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A0C10-E00C-CF1C-061E-EE5A3912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548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7D89-B9E1-FAE0-36F9-F043F19D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C3C26-409B-8A34-566A-6F45BE5DF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D183F-BF53-0F0D-A59D-E077B0722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EE0B9-73EA-8186-267E-548AB31E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6A398-7A4E-D0F2-44F0-F61CE6BB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13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C2DB-579E-A19F-8987-F60F4BB58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F5A5F-914F-A8B3-9B83-C06B113CB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2B112-3508-4EDA-7EF1-252674DE6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1A199-04CF-8B61-A3BC-5AE90A80C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E356B-8E7D-6D7A-3FD3-4D0329A5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82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17E5-AB8E-EEB3-C3C3-E0737742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3DAA8-B7BE-9A30-678C-0D1718578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854B2-022E-F6C4-8022-C0C5225F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458A8-7322-2E3E-A516-80E976CC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C485F-6D2B-C260-73B0-4782C447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17B2B-FA6C-8612-B4A5-3ABE74DB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24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83980-4333-7826-795E-1CCF540F8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DA8EF-8C75-70E1-C219-5A7BB5042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37339-50BD-EF10-2128-76C8CE94B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14F4B-F9C7-A272-4416-2340716A4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F30AFC-7E8C-D2CD-867C-25D95F08E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D5FCB-8627-C06C-38F5-5D3EDD40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3A7FC1-FEC4-3545-D658-7BC39CC2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BFFFD2-6156-B087-2235-9B1697DC9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894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190D-5D16-9D7D-9D8F-ADFFAC03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6B1EA-6957-6A3D-94C9-4AFECAD0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7CFC1-E706-AD74-4317-2EBD860CD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44279-6F01-5AF9-6C3E-1E93FE4B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94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5188B-6F0A-5E55-C94B-4C547F310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A5AC2-D02C-7914-8BC0-0DEDAE63F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9CF85-6187-8E93-9C11-FEA9BECF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2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344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ECFE-41E8-C11C-22AB-A9C48DD2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1896B-92AD-B5DB-F019-69ADEEDB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CABA8-3499-1DDA-F27C-2930E3FC3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17BC6-D321-6E34-84B5-62D8A7D6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92463-5CE7-74F8-56B7-DDBCFD9B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B42BE-CBAD-5C09-E227-32AA8848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26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EF946-EE6E-68D6-BCD2-56FFC1AE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17AE2-74B1-6F7E-3C3B-CE2A868E1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50B18-4225-ECAC-055A-3FF4BCEF9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F39C2-4536-978F-8A1F-BC73FE745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B7C0A-E410-4BFF-A848-E08412B26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C1237-D3D9-50B2-6FDA-285CA3D2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33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1230C-6E06-1D27-D9F5-1507FEF5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24471-A5F8-8C7D-3FE0-C9255990E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467F3-D1FE-C82C-5AFF-9EC1AC43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70216-C340-34DF-B512-B7808C1E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832BA-9723-7E7E-AB6A-B26C45D8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64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DBC793-B78C-DE37-DE8A-FCBB6EEF8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45F69-41ED-DBF8-85E4-CF1048EB8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0EAEB-E199-2574-EA63-E1030690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28464-11AE-04AC-0582-E3B28653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25AE3-5B68-7DCE-454D-6BB1A464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4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0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26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62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88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7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8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50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4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47EC70-BA6F-12E8-0291-4240ACBF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5D953-902E-0282-A3C4-2F08B30CC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FA383-BA64-B72E-69E3-7BAD52B98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DA85D-25C0-91CC-416F-135F3C738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0CA6F-0830-55A3-4B40-922952408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30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00E11AFC-1E5E-4319-BD30-4F18BDFB8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9426" y="584201"/>
            <a:ext cx="60074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PHÒNG GIÁO DỤC VÀ ĐÀO TẠO HUYỆN AN LÃO</a:t>
            </a:r>
          </a:p>
          <a:p>
            <a:pPr algn="ctr" eaLnBrk="1" hangingPunct="1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MỸ ĐỨC 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B2818-45E9-4161-A951-7CCC81842694}"/>
              </a:ext>
            </a:extLst>
          </p:cNvPr>
          <p:cNvSpPr/>
          <p:nvPr/>
        </p:nvSpPr>
        <p:spPr>
          <a:xfrm>
            <a:off x="3705808" y="1792216"/>
            <a:ext cx="4831184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A2819D-D5DF-4948-B80A-3BBE6F87F5B3}"/>
              </a:ext>
            </a:extLst>
          </p:cNvPr>
          <p:cNvSpPr/>
          <p:nvPr/>
        </p:nvSpPr>
        <p:spPr>
          <a:xfrm>
            <a:off x="278210" y="3032957"/>
            <a:ext cx="1150366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905"/>
                <a:solidFill>
                  <a:srgbClr val="66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ln w="1905"/>
                <a:solidFill>
                  <a:srgbClr val="66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47 : BÀI HỌC STEM : ĐỒNG HỒ CHỮ SỐ LA </a:t>
            </a:r>
            <a:r>
              <a:rPr lang="en-US" sz="3600" b="1" dirty="0" smtClean="0">
                <a:ln w="1905"/>
                <a:solidFill>
                  <a:srgbClr val="66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MÃ</a:t>
            </a:r>
          </a:p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66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3600" b="1" dirty="0">
              <a:ln w="1905"/>
              <a:solidFill>
                <a:srgbClr val="66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B4BC73-9FD3-4AEA-BE1E-00723BADB2AB}"/>
              </a:ext>
            </a:extLst>
          </p:cNvPr>
          <p:cNvSpPr/>
          <p:nvPr/>
        </p:nvSpPr>
        <p:spPr>
          <a:xfrm>
            <a:off x="5361833" y="4165328"/>
            <a:ext cx="151913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LỚP: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3A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B3FA5-B8C7-4489-8EEF-3A095850A838}"/>
              </a:ext>
            </a:extLst>
          </p:cNvPr>
          <p:cNvSpPr txBox="1"/>
          <p:nvPr/>
        </p:nvSpPr>
        <p:spPr>
          <a:xfrm>
            <a:off x="1637105" y="4958196"/>
            <a:ext cx="841163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thực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hiện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:        </a:t>
            </a:r>
            <a:r>
              <a:rPr lang="en-US" sz="2400" b="1" dirty="0">
                <a:solidFill>
                  <a:srgbClr val="FF0000"/>
                </a:solidFill>
              </a:rPr>
              <a:t>NGUYỄN THỊ  HIỀN</a:t>
            </a:r>
          </a:p>
        </p:txBody>
      </p:sp>
    </p:spTree>
    <p:extLst>
      <p:ext uri="{BB962C8B-B14F-4D97-AF65-F5344CB8AC3E}">
        <p14:creationId xmlns:p14="http://schemas.microsoft.com/office/powerpoint/2010/main" val="156440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FBB60D-9DF8-96A8-BB1C-43E80D4A9DB1}"/>
              </a:ext>
            </a:extLst>
          </p:cNvPr>
          <p:cNvSpPr txBox="1"/>
          <p:nvPr/>
        </p:nvSpPr>
        <p:spPr>
          <a:xfrm>
            <a:off x="3808471" y="1406823"/>
            <a:ext cx="6707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i="1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Một</a:t>
            </a:r>
            <a:r>
              <a:rPr lang="en-US" altLang="zh-CN" sz="3600" b="1" i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số</a:t>
            </a:r>
            <a:r>
              <a:rPr lang="en-US" altLang="zh-CN" sz="3600" b="1" i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lưu</a:t>
            </a:r>
            <a:r>
              <a:rPr lang="en-US" altLang="zh-CN" sz="3600" b="1" i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ý </a:t>
            </a:r>
            <a:r>
              <a:rPr lang="en-US" altLang="zh-CN" sz="3600" b="1" i="1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khi</a:t>
            </a:r>
            <a:r>
              <a:rPr lang="en-US" altLang="zh-CN" sz="3600" b="1" i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thực</a:t>
            </a:r>
            <a:r>
              <a:rPr lang="en-US" altLang="zh-CN" sz="3600" b="1" i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hành</a:t>
            </a:r>
            <a:r>
              <a:rPr lang="en-US" altLang="zh-CN" sz="3600" b="1" i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vi-VN" altLang="zh-CN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BFB89DD-30C9-E2B5-FC45-5D9915324C1F}"/>
              </a:ext>
            </a:extLst>
          </p:cNvPr>
          <p:cNvSpPr/>
          <p:nvPr/>
        </p:nvSpPr>
        <p:spPr>
          <a:xfrm>
            <a:off x="211831" y="2133600"/>
            <a:ext cx="11644889" cy="36799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https://i.ebayimg.com/thumbs/images/g/2SkAAOSwb~9ZbH8K/s-l1200.jpg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9A7FD-4344-10A8-49BD-C81DF4364356}"/>
              </a:ext>
            </a:extLst>
          </p:cNvPr>
          <p:cNvSpPr txBox="1"/>
          <p:nvPr/>
        </p:nvSpPr>
        <p:spPr>
          <a:xfrm>
            <a:off x="435578" y="2162085"/>
            <a:ext cx="11375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1.Lựa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chọn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liệu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,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kích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thước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phù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.</a:t>
            </a:r>
            <a:r>
              <a:rPr lang="vi-VN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2.Ghi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,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chỉnh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3.Cần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cẩn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thận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32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32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liệu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kéo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,com pa, </a:t>
            </a:r>
            <a:r>
              <a:rPr lang="en-US" sz="32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nến</a:t>
            </a:r>
            <a:r>
              <a:rPr lang="en-US" sz="32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súng</a:t>
            </a:r>
            <a:r>
              <a:rPr lang="en-US" sz="32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bắn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keo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..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4.</a:t>
            </a:r>
            <a:r>
              <a:rPr lang="vi-VN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Giữ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.</a:t>
            </a:r>
            <a:r>
              <a:rPr lang="vi-VN" sz="32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1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FBB60D-9DF8-96A8-BB1C-43E80D4A9DB1}"/>
              </a:ext>
            </a:extLst>
          </p:cNvPr>
          <p:cNvSpPr txBox="1"/>
          <p:nvPr/>
        </p:nvSpPr>
        <p:spPr>
          <a:xfrm>
            <a:off x="2103120" y="1056303"/>
            <a:ext cx="912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i="1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</a:t>
            </a:r>
            <a:r>
              <a:rPr lang="en-US" altLang="zh-CN" sz="3600" b="1" i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bước</a:t>
            </a:r>
            <a:r>
              <a:rPr lang="en-US" altLang="zh-CN" sz="3600" b="1" i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</a:t>
            </a:r>
            <a:r>
              <a:rPr lang="en-US" altLang="zh-CN" sz="3600" b="1" i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</a:t>
            </a:r>
            <a:r>
              <a:rPr lang="en-US" altLang="zh-CN" sz="3600" b="1" i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</a:t>
            </a:r>
            <a:r>
              <a:rPr lang="en-US" altLang="zh-CN" sz="3600" b="1" i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số</a:t>
            </a:r>
            <a:r>
              <a:rPr lang="en-US" altLang="zh-CN" sz="3600" b="1" i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La </a:t>
            </a:r>
            <a:r>
              <a:rPr lang="en-US" altLang="zh-CN" sz="3600" b="1" i="1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Mã</a:t>
            </a:r>
            <a:r>
              <a:rPr lang="en-US" altLang="zh-CN" sz="3600" b="1" i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vi-VN" altLang="zh-CN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BFB89DD-30C9-E2B5-FC45-5D9915324C1F}"/>
              </a:ext>
            </a:extLst>
          </p:cNvPr>
          <p:cNvSpPr/>
          <p:nvPr/>
        </p:nvSpPr>
        <p:spPr>
          <a:xfrm>
            <a:off x="211831" y="2133600"/>
            <a:ext cx="11644889" cy="36799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https://i.ebayimg.com/thumbs/images/g/2SkAAOSwb~9ZbH8K/s-l1200.jpg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9A7FD-4344-10A8-49BD-C81DF4364356}"/>
              </a:ext>
            </a:extLst>
          </p:cNvPr>
          <p:cNvSpPr txBox="1"/>
          <p:nvPr/>
        </p:nvSpPr>
        <p:spPr>
          <a:xfrm>
            <a:off x="1833303" y="2632351"/>
            <a:ext cx="1137542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Bước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1 :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Tạo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các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bộ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phận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của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đồng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hồ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.</a:t>
            </a:r>
            <a:r>
              <a:rPr lang="vi-VN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vi-VN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Bước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 :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Gắn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hoặc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Mã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mặt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.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Bước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3 :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Trang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trí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mặt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đồng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hồ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.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Bước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4 :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Gắn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kim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giờ</a:t>
            </a:r>
            <a:r>
              <a:rPr lang="en-US" sz="2800" b="1" dirty="0" smtClean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,</a:t>
            </a:r>
            <a:r>
              <a:rPr lang="vi-VN" sz="2800" b="1" dirty="0" smtClean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kim</a:t>
            </a:r>
            <a:r>
              <a:rPr lang="en-US" sz="2800" b="1" dirty="0" smtClean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phút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lên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mặt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đồng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hồ</a:t>
            </a:r>
            <a:r>
              <a:rPr lang="en-US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.</a:t>
            </a:r>
          </a:p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8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073063" y="1749571"/>
            <a:ext cx="455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các bộ phận của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3761362" y="1346647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31491" y="235278"/>
            <a:ext cx="6793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AE364-7727-097B-6741-51547DFD1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05" y="3048421"/>
            <a:ext cx="4341513" cy="34653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8A713-B73F-E558-BF76-AE5108DC5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658" y="3048420"/>
            <a:ext cx="4486553" cy="34653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54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312327" y="4097905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/viết số La Mã lên mặt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9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2325155" y="251822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9373E-DF7B-7973-8285-38AC58FF0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692" y="1657178"/>
            <a:ext cx="5200650" cy="421957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006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29696" y="399267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mặt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8180256" y="245239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B39C7-4081-C167-EB00-7CF5B6DE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69" y="3992675"/>
            <a:ext cx="3362021" cy="272779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19097-2824-D5FA-DD82-37A6C0A8F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412" y="1316628"/>
            <a:ext cx="3334765" cy="267604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51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743921" y="4011725"/>
            <a:ext cx="39448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kim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7694481" y="247144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21456-CEA8-EFDD-90D7-F20439916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777" y="1518262"/>
            <a:ext cx="4915637" cy="3930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AFB081-0E84-9927-5FE1-662697120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07" y="3887451"/>
            <a:ext cx="2995595" cy="24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ThayCoLaTatCa-VA-52632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377" y="6128657"/>
            <a:ext cx="609600" cy="60960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758423" y="1883528"/>
            <a:ext cx="9982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en-US" sz="80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ực</a:t>
            </a:r>
            <a:r>
              <a:rPr lang="en-US" sz="8000" noProof="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hành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4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8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FBB60D-9DF8-96A8-BB1C-43E80D4A9DB1}"/>
              </a:ext>
            </a:extLst>
          </p:cNvPr>
          <p:cNvSpPr txBox="1"/>
          <p:nvPr/>
        </p:nvSpPr>
        <p:spPr>
          <a:xfrm>
            <a:off x="1859281" y="538143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Tiêu chí </a:t>
            </a:r>
            <a:r>
              <a:rPr kumimoji="0" lang="vi-VN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đánh giá sản </a:t>
            </a: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phẩm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BFB89DD-30C9-E2B5-FC45-5D9915324C1F}"/>
              </a:ext>
            </a:extLst>
          </p:cNvPr>
          <p:cNvSpPr/>
          <p:nvPr/>
        </p:nvSpPr>
        <p:spPr>
          <a:xfrm>
            <a:off x="547111" y="1541418"/>
            <a:ext cx="11644889" cy="40843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https://i.ebayimg.com/thumbs/images/g/2SkAAOSwb~9ZbH8K/s-l1200.jpg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9A7FD-4344-10A8-49BD-C81DF4364356}"/>
              </a:ext>
            </a:extLst>
          </p:cNvPr>
          <p:cNvSpPr txBox="1"/>
          <p:nvPr/>
        </p:nvSpPr>
        <p:spPr>
          <a:xfrm>
            <a:off x="1336915" y="2149025"/>
            <a:ext cx="113754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1.</a:t>
            </a:r>
            <a:r>
              <a:rPr lang="vi-VN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Đồng hồ sử dụng số La Mã từ I đến XII.</a:t>
            </a:r>
          </a:p>
          <a:p>
            <a:pPr lvl="0">
              <a:defRPr/>
            </a:pPr>
            <a:r>
              <a:rPr lang="vi-VN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2.Kích thước giữa các bộ phận cân đối phù hợp.</a:t>
            </a:r>
            <a:br>
              <a:rPr lang="vi-VN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vi-VN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.K</a:t>
            </a:r>
            <a:r>
              <a:rPr lang="vi-VN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im giờ và kim phút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quay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.</a:t>
            </a:r>
          </a:p>
          <a:p>
            <a:pPr lvl="0">
              <a:defRPr/>
            </a:pPr>
            <a:r>
              <a:rPr lang="vi-VN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vi-VN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Vật liệu dễ kiếm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vi-VN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5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vi-VN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.</a:t>
            </a:r>
          </a:p>
          <a:p>
            <a:pPr>
              <a:defRPr/>
            </a:pPr>
            <a:r>
              <a:rPr lang="vi-VN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6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 An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toàn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>
              <a:defRPr/>
            </a:pPr>
            <a:r>
              <a:rPr lang="en-US" sz="2800" dirty="0" smtClean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Wingdings" panose="05000000000000000000" pitchFamily="2" charset="2"/>
            </a:endParaRPr>
          </a:p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6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79663" y="169817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270688"/>
              </p:ext>
            </p:extLst>
          </p:nvPr>
        </p:nvGraphicFramePr>
        <p:xfrm>
          <a:off x="339634" y="746684"/>
          <a:ext cx="11390811" cy="5888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3853">
                  <a:extLst>
                    <a:ext uri="{9D8B030D-6E8A-4147-A177-3AD203B41FA5}">
                      <a16:colId xmlns:a16="http://schemas.microsoft.com/office/drawing/2014/main" val="3074282586"/>
                    </a:ext>
                  </a:extLst>
                </a:gridCol>
                <a:gridCol w="4311306">
                  <a:extLst>
                    <a:ext uri="{9D8B030D-6E8A-4147-A177-3AD203B41FA5}">
                      <a16:colId xmlns:a16="http://schemas.microsoft.com/office/drawing/2014/main" val="1769425462"/>
                    </a:ext>
                  </a:extLst>
                </a:gridCol>
                <a:gridCol w="706959">
                  <a:extLst>
                    <a:ext uri="{9D8B030D-6E8A-4147-A177-3AD203B41FA5}">
                      <a16:colId xmlns:a16="http://schemas.microsoft.com/office/drawing/2014/main" val="37404246"/>
                    </a:ext>
                  </a:extLst>
                </a:gridCol>
                <a:gridCol w="731766">
                  <a:extLst>
                    <a:ext uri="{9D8B030D-6E8A-4147-A177-3AD203B41FA5}">
                      <a16:colId xmlns:a16="http://schemas.microsoft.com/office/drawing/2014/main" val="2714546531"/>
                    </a:ext>
                  </a:extLst>
                </a:gridCol>
                <a:gridCol w="977062">
                  <a:extLst>
                    <a:ext uri="{9D8B030D-6E8A-4147-A177-3AD203B41FA5}">
                      <a16:colId xmlns:a16="http://schemas.microsoft.com/office/drawing/2014/main" val="3968121325"/>
                    </a:ext>
                  </a:extLst>
                </a:gridCol>
                <a:gridCol w="892548">
                  <a:extLst>
                    <a:ext uri="{9D8B030D-6E8A-4147-A177-3AD203B41FA5}">
                      <a16:colId xmlns:a16="http://schemas.microsoft.com/office/drawing/2014/main" val="3457291946"/>
                    </a:ext>
                  </a:extLst>
                </a:gridCol>
                <a:gridCol w="832770">
                  <a:extLst>
                    <a:ext uri="{9D8B030D-6E8A-4147-A177-3AD203B41FA5}">
                      <a16:colId xmlns:a16="http://schemas.microsoft.com/office/drawing/2014/main" val="826437718"/>
                    </a:ext>
                  </a:extLst>
                </a:gridCol>
                <a:gridCol w="880180">
                  <a:extLst>
                    <a:ext uri="{9D8B030D-6E8A-4147-A177-3AD203B41FA5}">
                      <a16:colId xmlns:a16="http://schemas.microsoft.com/office/drawing/2014/main" val="1524855777"/>
                    </a:ext>
                  </a:extLst>
                </a:gridCol>
                <a:gridCol w="784330">
                  <a:extLst>
                    <a:ext uri="{9D8B030D-6E8A-4147-A177-3AD203B41FA5}">
                      <a16:colId xmlns:a16="http://schemas.microsoft.com/office/drawing/2014/main" val="3329676562"/>
                    </a:ext>
                  </a:extLst>
                </a:gridCol>
                <a:gridCol w="640037">
                  <a:extLst>
                    <a:ext uri="{9D8B030D-6E8A-4147-A177-3AD203B41FA5}">
                      <a16:colId xmlns:a16="http://schemas.microsoft.com/office/drawing/2014/main" val="12165884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</a:t>
                      </a: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hóm </a:t>
                      </a:r>
                      <a:r>
                        <a:rPr lang="vi-V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đánh giá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188560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Khéo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léo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480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 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 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 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 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 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 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 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 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55312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hồ sử dụng số La Mã từ I đến XII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2893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 thước giữa các bộ phận cân đối, phù hợp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6436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 giờ và kim phút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6705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liệu dễ tìm kiếm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345391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7999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0338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7738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26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E86707EB-FEE3-DFEC-760E-F69721884F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1733" y="33150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BÀI NGÀY GIỜ PHÚT HÁT VUI CÙNG CHIẾC ĐỒNG HỒ">
            <a:hlinkClick r:id="" action="ppaction://media"/>
            <a:extLst>
              <a:ext uri="{FF2B5EF4-FFF2-40B4-BE49-F238E27FC236}">
                <a16:creationId xmlns:a16="http://schemas.microsoft.com/office/drawing/2014/main" id="{232530F9-2498-48A0-9AEA-DF1D47EC70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088" t="18349" r="2088" b="1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538606"/>
            <a:ext cx="8740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 CHƠI : “GỌI TÊN”</a:t>
            </a:r>
          </a:p>
        </p:txBody>
      </p:sp>
    </p:spTree>
    <p:extLst>
      <p:ext uri="{BB962C8B-B14F-4D97-AF65-F5344CB8AC3E}">
        <p14:creationId xmlns:p14="http://schemas.microsoft.com/office/powerpoint/2010/main" val="339101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769754" y="317028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152" y="2858060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73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81481E-6 L 1.041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403">
              <a:off x="2488314" y="3284106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5611268">
              <a:off x="2926116" y="3582685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611888" cy="566738"/>
              <a:chOff x="2455863" y="2411803"/>
              <a:chExt cx="61188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6815" y="2587286"/>
                <a:ext cx="61093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XII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709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25487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IV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32220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</a:t>
                </a: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VI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17152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X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78660" cy="568325"/>
              <a:chOff x="1162050" y="4580328"/>
              <a:chExt cx="578660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41197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VIII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7854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23564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III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7633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V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333425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VII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25006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IX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25006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XI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298982" y="311024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Roboto Black" panose="02000000000000000000" pitchFamily="2" charset="0"/>
              </a:rPr>
              <a:t>GỌI TÊN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+mn-ea"/>
              <a:cs typeface="+mn-cs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63AA86-557B-D428-A06B-323E9716D1DA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AF609-F1DC-264B-CBD0-A34602F2C35D}"/>
              </a:ext>
            </a:extLst>
          </p:cNvPr>
          <p:cNvSpPr txBox="1"/>
          <p:nvPr/>
        </p:nvSpPr>
        <p:spPr>
          <a:xfrm>
            <a:off x="8614160" y="1009090"/>
            <a:ext cx="262398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12:15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FD64CF-84B5-2DA2-AC98-1B46DE2435BB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54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  <p:bldP spid="190" grpId="0"/>
      <p:bldP spid="2" grpId="0" animBg="1"/>
      <p:bldP spid="3" grpId="0"/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78843">
              <a:off x="2741506" y="3427590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5480114">
              <a:off x="2964212" y="3578265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28212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XII</a:t>
                </a: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709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25487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IV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32220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VI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73086"/>
                <a:ext cx="33915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X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78660" cy="568325"/>
              <a:chOff x="1162050" y="4580328"/>
              <a:chExt cx="578660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41197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VIII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7854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23564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III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7633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V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333425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VII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25006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IX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25006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XI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Roboto Black" panose="02000000000000000000" pitchFamily="2" charset="0"/>
              </a:rPr>
              <a:t>GỌI TÊN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+mn-ea"/>
              <a:cs typeface="+mn-cs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675997" y="924770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998490" y="1019410"/>
            <a:ext cx="19597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4:30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 Black" panose="02000000000000000000" pitchFamily="2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B63303-D386-80B9-ABA0-190888F1825D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85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20273">
              <a:off x="2219700" y="3653033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10800000">
              <a:off x="2441434" y="4118393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2861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XII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709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25487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IV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32220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VI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17152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X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78660" cy="568325"/>
              <a:chOff x="1162050" y="4580328"/>
              <a:chExt cx="578660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41197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VIII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7854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23564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III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7633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V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333425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VII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25006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IX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7391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100" b="1" noProof="0" dirty="0">
                    <a:solidFill>
                      <a:srgbClr val="ED7D31">
                        <a:lumMod val="50000"/>
                      </a:srgbClr>
                    </a:solidFill>
                    <a:latin typeface="Roboto" panose="02000000000000000000" pitchFamily="2" charset="0"/>
                  </a:rPr>
                  <a:t>XI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Roboto Black" panose="02000000000000000000" pitchFamily="2" charset="0"/>
              </a:rPr>
              <a:t>GỌI TÊN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+mn-ea"/>
              <a:cs typeface="+mn-cs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998490" y="1019410"/>
            <a:ext cx="19597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3:00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3BD1199-1E08-6033-CEB4-FC0093CB6260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5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534321" y="503815"/>
            <a:ext cx="8330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BÀI HỌC STEM : </a:t>
            </a:r>
            <a:r>
              <a:rPr lang="en-US" sz="32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en-US" sz="3200" b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</a:t>
            </a:r>
            <a:r>
              <a:rPr lang="vi-VN" sz="32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SỐ LA MÃ </a:t>
            </a:r>
            <a:endParaRPr lang="en-US" sz="3200" b="1" dirty="0" smtClean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(TIẾT 2)</a:t>
            </a:r>
            <a:r>
              <a:rPr lang="en-US" sz="3200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080" y="1829500"/>
            <a:ext cx="3703319" cy="3001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6D1A4B-46E8-B26D-84C4-D1B211F4B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1" y="2366963"/>
            <a:ext cx="228623" cy="829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439CD-A4B1-441D-7F1C-5A883D77A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261" y="3262818"/>
            <a:ext cx="152377" cy="33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7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487763" y="195440"/>
            <a:ext cx="5244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6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529382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418924" y="1839592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11" y="3172101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2602936" y="2391840"/>
            <a:ext cx="862241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A4,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đĩa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hút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Bìa</a:t>
            </a:r>
            <a:r>
              <a:rPr lang="en-US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,</a:t>
            </a:r>
            <a:r>
              <a:rPr lang="en-US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liệu</a:t>
            </a:r>
            <a:r>
              <a:rPr lang="en-US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cũ</a:t>
            </a:r>
            <a:r>
              <a:rPr lang="en-US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57" l="0" r="95954">
                        <a14:foregroundMark x1="31214" y1="23585" x2="32948" y2="34906"/>
                        <a14:foregroundMark x1="36994" y1="37736" x2="44509" y2="44340"/>
                        <a14:foregroundMark x1="16763" y1="4717" x2="7514" y2="16038"/>
                        <a14:foregroundMark x1="47399" y1="54717" x2="31214" y2="71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38" y="3506301"/>
            <a:ext cx="1534400" cy="1534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2081" y="3507412"/>
            <a:ext cx="1116989" cy="9478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17" b="94931" l="1919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77" y="4329124"/>
            <a:ext cx="1628150" cy="7533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C291FB-87CC-676C-0B57-6E159532A0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16" b="96317" l="6044" r="95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7156" y="2867236"/>
            <a:ext cx="1827964" cy="1772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699C8E-3587-EADB-12D6-3807B3D46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12" b="98088" l="9589" r="89726">
                        <a14:foregroundMark x1="53881" y1="26004" x2="52055" y2="76673"/>
                        <a14:foregroundMark x1="66210" y1="27725" x2="62557" y2="79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71596">
            <a:off x="5408034" y="4004370"/>
            <a:ext cx="1609352" cy="20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BFB89DD-30C9-E2B5-FC45-5D9915324C1F}"/>
              </a:ext>
            </a:extLst>
          </p:cNvPr>
          <p:cNvSpPr/>
          <p:nvPr/>
        </p:nvSpPr>
        <p:spPr>
          <a:xfrm>
            <a:off x="0" y="1269532"/>
            <a:ext cx="11644889" cy="36799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https://i.ebayimg.com/thumbs/images/g/2SkAAOSwb~9ZbH8K/s-l1200.jpg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9A7FD-4344-10A8-49BD-C81DF4364356}"/>
              </a:ext>
            </a:extLst>
          </p:cNvPr>
          <p:cNvSpPr txBox="1"/>
          <p:nvPr/>
        </p:nvSpPr>
        <p:spPr>
          <a:xfrm>
            <a:off x="1066438" y="1575028"/>
            <a:ext cx="1137542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1.</a:t>
            </a:r>
            <a:r>
              <a:rPr lang="vi-VN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Đồng hồ sử dụng số La Mã từ I đến XII.</a:t>
            </a:r>
          </a:p>
          <a:p>
            <a:pPr lvl="0">
              <a:defRPr/>
            </a:pPr>
            <a:r>
              <a:rPr lang="vi-VN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2.Kích thước giữa các bộ phận cân đối phù hợp.</a:t>
            </a:r>
            <a:br>
              <a:rPr lang="vi-VN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.K</a:t>
            </a:r>
            <a:r>
              <a:rPr lang="vi-VN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im giờ và kim phút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.</a:t>
            </a:r>
          </a:p>
          <a:p>
            <a:pPr lvl="0">
              <a:defRPr/>
            </a:pPr>
            <a:r>
              <a:rPr lang="vi-VN" sz="32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4.Vật </a:t>
            </a:r>
            <a:r>
              <a:rPr lang="vi-VN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liệu dễ kiếm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vi-VN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5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vi-VN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.</a:t>
            </a:r>
          </a:p>
          <a:p>
            <a:pPr>
              <a:defRPr/>
            </a:pPr>
            <a:r>
              <a:rPr lang="vi-VN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6</a:t>
            </a:r>
            <a:r>
              <a:rPr lang="en-US" sz="32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.An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toàn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BB60D-9DF8-96A8-BB1C-43E80D4A9DB1}"/>
              </a:ext>
            </a:extLst>
          </p:cNvPr>
          <p:cNvSpPr txBox="1"/>
          <p:nvPr/>
        </p:nvSpPr>
        <p:spPr>
          <a:xfrm>
            <a:off x="2486298" y="172383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Tiêu chí sản phẩm</a:t>
            </a:r>
          </a:p>
        </p:txBody>
      </p:sp>
    </p:spTree>
    <p:extLst>
      <p:ext uri="{BB962C8B-B14F-4D97-AF65-F5344CB8AC3E}">
        <p14:creationId xmlns:p14="http://schemas.microsoft.com/office/powerpoint/2010/main" val="22372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470272" y="1769037"/>
            <a:ext cx="9982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hia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sẻ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 thiết kế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La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01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6307</TotalTime>
  <Words>637</Words>
  <Application>Microsoft Office PowerPoint</Application>
  <PresentationFormat>Widescreen</PresentationFormat>
  <Paragraphs>224</Paragraphs>
  <Slides>20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SegoeuiPc</vt:lpstr>
      <vt:lpstr>Calibri Light</vt:lpstr>
      <vt:lpstr>Calibri</vt:lpstr>
      <vt:lpstr>Wingdings</vt:lpstr>
      <vt:lpstr>Roboto</vt:lpstr>
      <vt:lpstr>Times New Roman</vt:lpstr>
      <vt:lpstr>Roboto Black</vt:lpstr>
      <vt:lpstr>Arial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344</cp:revision>
  <dcterms:created xsi:type="dcterms:W3CDTF">2023-04-01T23:44:56Z</dcterms:created>
  <dcterms:modified xsi:type="dcterms:W3CDTF">2024-11-14T02:13:59Z</dcterms:modified>
</cp:coreProperties>
</file>