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2"/>
  </p:notesMasterIdLst>
  <p:handoutMasterIdLst>
    <p:handoutMasterId r:id="rId33"/>
  </p:handoutMasterIdLst>
  <p:sldIdLst>
    <p:sldId id="325" r:id="rId3"/>
    <p:sldId id="348" r:id="rId4"/>
    <p:sldId id="387" r:id="rId5"/>
    <p:sldId id="321" r:id="rId6"/>
    <p:sldId id="346" r:id="rId7"/>
    <p:sldId id="389" r:id="rId8"/>
    <p:sldId id="329" r:id="rId9"/>
    <p:sldId id="326" r:id="rId10"/>
    <p:sldId id="391" r:id="rId11"/>
    <p:sldId id="392" r:id="rId12"/>
    <p:sldId id="324" r:id="rId13"/>
    <p:sldId id="394" r:id="rId14"/>
    <p:sldId id="331" r:id="rId15"/>
    <p:sldId id="322" r:id="rId16"/>
    <p:sldId id="316" r:id="rId17"/>
    <p:sldId id="396" r:id="rId18"/>
    <p:sldId id="328" r:id="rId19"/>
    <p:sldId id="352" r:id="rId20"/>
    <p:sldId id="354" r:id="rId21"/>
    <p:sldId id="355" r:id="rId22"/>
    <p:sldId id="359" r:id="rId23"/>
    <p:sldId id="278" r:id="rId24"/>
    <p:sldId id="362" r:id="rId25"/>
    <p:sldId id="363" r:id="rId26"/>
    <p:sldId id="400" r:id="rId27"/>
    <p:sldId id="364" r:id="rId28"/>
    <p:sldId id="398" r:id="rId29"/>
    <p:sldId id="280" r:id="rId30"/>
    <p:sldId id="385" r:id="rId31"/>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730"/>
    <a:srgbClr val="DBE648"/>
    <a:srgbClr val="00B050"/>
    <a:srgbClr val="31ADB9"/>
    <a:srgbClr val="FF9900"/>
    <a:srgbClr val="29304A"/>
    <a:srgbClr val="FF0066"/>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7" autoAdjust="0"/>
    <p:restoredTop sz="94712" autoAdjust="0"/>
  </p:normalViewPr>
  <p:slideViewPr>
    <p:cSldViewPr>
      <p:cViewPr varScale="1">
        <p:scale>
          <a:sx n="92" d="100"/>
          <a:sy n="92" d="100"/>
        </p:scale>
        <p:origin x="540"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92"/>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2024/11/30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2024/11/30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308827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226999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14</a:t>
            </a:fld>
            <a:endParaRPr lang="zh-CN" altLang="en-US"/>
          </a:p>
        </p:txBody>
      </p:sp>
    </p:spTree>
    <p:extLst>
      <p:ext uri="{BB962C8B-B14F-4D97-AF65-F5344CB8AC3E}">
        <p14:creationId xmlns:p14="http://schemas.microsoft.com/office/powerpoint/2010/main" val="282692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268430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42275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17</a:t>
            </a:fld>
            <a:endParaRPr lang="zh-CN" altLang="en-US"/>
          </a:p>
        </p:txBody>
      </p:sp>
    </p:spTree>
    <p:extLst>
      <p:ext uri="{BB962C8B-B14F-4D97-AF65-F5344CB8AC3E}">
        <p14:creationId xmlns:p14="http://schemas.microsoft.com/office/powerpoint/2010/main" val="222766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68E5DE-3264-4330-84DB-16D0AE5DCE31}" type="slidenum">
              <a:rPr lang="zh-CN" altLang="en-US" smtClean="0"/>
              <a:t>25</a:t>
            </a:fld>
            <a:endParaRPr lang="zh-CN" altLang="en-US"/>
          </a:p>
        </p:txBody>
      </p:sp>
    </p:spTree>
    <p:extLst>
      <p:ext uri="{BB962C8B-B14F-4D97-AF65-F5344CB8AC3E}">
        <p14:creationId xmlns:p14="http://schemas.microsoft.com/office/powerpoint/2010/main" val="376229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46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805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331098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313955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414607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58712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120770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8915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99920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2024/11/30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2024/11/30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2024/11/30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2353569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2024/11/30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2024/11/30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2024/11/30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2024/11/30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2024/11/30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2024/11/30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2024/11/30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2024/11/30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719805" y="561570"/>
            <a:ext cx="7838219" cy="1446550"/>
          </a:xfrm>
          <a:prstGeom prst="rect">
            <a:avLst/>
          </a:prstGeom>
          <a:noFill/>
          <a:ln>
            <a:noFill/>
          </a:ln>
        </p:spPr>
        <p:txBody>
          <a:bodyPr wrap="square" rtlCol="0">
            <a:spAutoFit/>
          </a:bodyPr>
          <a:lstStyle/>
          <a:p>
            <a:pPr algn="ctr"/>
            <a:r>
              <a:rPr lang="en-US" sz="4400" b="1" dirty="0">
                <a:solidFill>
                  <a:srgbClr val="00B050"/>
                </a:solidFill>
                <a:latin typeface="UTM Avo" panose="02040603050506020204" pitchFamily="18" charset="0"/>
              </a:rPr>
              <a:t>TIẾNG VIỆT 3</a:t>
            </a:r>
          </a:p>
          <a:p>
            <a:pPr algn="ctr"/>
            <a:r>
              <a:rPr lang="en-US" sz="4400" b="1" dirty="0" err="1">
                <a:solidFill>
                  <a:srgbClr val="00B050"/>
                </a:solidFill>
                <a:latin typeface="UTM Avo" panose="02040603050506020204" pitchFamily="18" charset="0"/>
              </a:rPr>
              <a:t>Tuần</a:t>
            </a:r>
            <a:r>
              <a:rPr lang="en-US" sz="4400" b="1" dirty="0">
                <a:solidFill>
                  <a:srgbClr val="00B050"/>
                </a:solidFill>
                <a:latin typeface="UTM Avo" panose="02040603050506020204" pitchFamily="18" charset="0"/>
              </a:rPr>
              <a:t> </a:t>
            </a:r>
            <a:r>
              <a:rPr lang="en-US" sz="4400" b="1" dirty="0" smtClean="0">
                <a:solidFill>
                  <a:srgbClr val="00B050"/>
                </a:solidFill>
                <a:latin typeface="UTM Avo" panose="02040603050506020204" pitchFamily="18" charset="0"/>
              </a:rPr>
              <a:t>13</a:t>
            </a:r>
            <a:endParaRPr lang="en-US" sz="4400" b="1" dirty="0">
              <a:solidFill>
                <a:srgbClr val="00B050"/>
              </a:solidFill>
              <a:latin typeface="UTM Avo" panose="02040603050506020204" pitchFamily="18" charset="0"/>
            </a:endParaRPr>
          </a:p>
        </p:txBody>
      </p:sp>
      <p:sp>
        <p:nvSpPr>
          <p:cNvPr id="113" name="TextBox 112">
            <a:extLst>
              <a:ext uri="{FF2B5EF4-FFF2-40B4-BE49-F238E27FC236}">
                <a16:creationId xmlns:a16="http://schemas.microsoft.com/office/drawing/2014/main" id="{D7DDD42F-B258-7E14-93C6-8EBA7F03FC44}"/>
              </a:ext>
            </a:extLst>
          </p:cNvPr>
          <p:cNvSpPr txBox="1"/>
          <p:nvPr/>
        </p:nvSpPr>
        <p:spPr>
          <a:xfrm>
            <a:off x="107504" y="1910903"/>
            <a:ext cx="8928992" cy="830997"/>
          </a:xfrm>
          <a:prstGeom prst="rect">
            <a:avLst/>
          </a:prstGeom>
          <a:noFill/>
        </p:spPr>
        <p:txBody>
          <a:bodyPr wrap="square" rtlCol="0">
            <a:spAutoFit/>
          </a:bodyPr>
          <a:lstStyle/>
          <a:p>
            <a:pPr algn="ctr"/>
            <a:r>
              <a:rPr lang="en-US" sz="4800" dirty="0" smtClean="0">
                <a:solidFill>
                  <a:srgbClr val="FF0000"/>
                </a:solidFill>
                <a:latin typeface="UTM Avo" panose="02040603050506020204" pitchFamily="18" charset="0"/>
              </a:rPr>
              <a:t>BÀI 24: BẠN NHỎ TRONG NHÀ </a:t>
            </a:r>
            <a:endParaRPr lang="en-US" sz="4800" dirty="0">
              <a:solidFill>
                <a:srgbClr val="FF0000"/>
              </a:solidFill>
              <a:latin typeface="UTM Avo" panose="02040603050506020204" pitchFamily="18" charset="0"/>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539552" y="3034287"/>
            <a:ext cx="7776864" cy="1200329"/>
          </a:xfrm>
          <a:prstGeom prst="rect">
            <a:avLst/>
          </a:prstGeom>
          <a:noFill/>
        </p:spPr>
        <p:txBody>
          <a:bodyPr wrap="square" rtlCol="0">
            <a:spAutoFit/>
          </a:bodyPr>
          <a:lstStyle/>
          <a:p>
            <a:pPr algn="ctr"/>
            <a:endParaRPr lang="en-US" sz="3600" dirty="0" smtClean="0">
              <a:solidFill>
                <a:srgbClr val="00B050"/>
              </a:solidFill>
              <a:latin typeface="UTM Avo" panose="02040603050506020204" pitchFamily="18" charset="0"/>
              <a:cs typeface="#9Slide03 Cousine Bold" panose="02070709020205020404" pitchFamily="49" charset="0"/>
            </a:endParaRPr>
          </a:p>
          <a:p>
            <a:pPr algn="ctr"/>
            <a:r>
              <a:rPr lang="en-US" sz="3600" dirty="0" smtClean="0">
                <a:solidFill>
                  <a:srgbClr val="0070C0"/>
                </a:solidFill>
                <a:latin typeface="UTM Avo" panose="02040603050506020204" pitchFamily="18" charset="0"/>
                <a:cs typeface="#9Slide03 Cousine Bold" panose="02070709020205020404" pitchFamily="49" charset="0"/>
              </a:rPr>
              <a:t>GV: NGUYỄN THỊ HIỀN </a:t>
            </a:r>
            <a:endParaRPr lang="en-US" sz="3600" dirty="0">
              <a:solidFill>
                <a:srgbClr val="0070C0"/>
              </a:solidFill>
              <a:latin typeface="UTM Avo" panose="02040603050506020204" pitchFamily="18" charset="0"/>
              <a:cs typeface="#9Slide03 Cousine Bold" panose="02070709020205020404" pitchFamily="49" charset="0"/>
            </a:endParaRP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t>10</a:t>
            </a:fld>
            <a:endParaRPr lang="zh-CN"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843558"/>
            <a:ext cx="4005808" cy="2376264"/>
          </a:xfrm>
          <a:prstGeom prst="rect">
            <a:avLst/>
          </a:prstGeom>
        </p:spPr>
      </p:pic>
      <p:sp>
        <p:nvSpPr>
          <p:cNvPr id="4" name="TextBox 3"/>
          <p:cNvSpPr txBox="1"/>
          <p:nvPr/>
        </p:nvSpPr>
        <p:spPr>
          <a:xfrm>
            <a:off x="539552" y="987574"/>
            <a:ext cx="4680520" cy="1200329"/>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Khoanh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6AFF073-59E4-7F77-0BD1-6705251E6DD1}"/>
              </a:ext>
            </a:extLst>
          </p:cNvPr>
          <p:cNvSpPr txBox="1"/>
          <p:nvPr/>
        </p:nvSpPr>
        <p:spPr>
          <a:xfrm>
            <a:off x="842247" y="267494"/>
            <a:ext cx="2532792" cy="400110"/>
          </a:xfrm>
          <a:prstGeom prst="rect">
            <a:avLst/>
          </a:prstGeom>
          <a:noFill/>
          <a:ln>
            <a:noFill/>
          </a:ln>
        </p:spPr>
        <p:txBody>
          <a:bodyPr wrap="square">
            <a:spAutoFit/>
          </a:bodyPr>
          <a:lstStyle/>
          <a:p>
            <a:pPr lvl="1"/>
            <a:r>
              <a:rPr lang="en-US" sz="20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Giải</a:t>
            </a:r>
            <a:r>
              <a:rPr lang="en-US" sz="20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0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nghĩa</a:t>
            </a:r>
            <a:r>
              <a:rPr lang="en-US" sz="20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0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từ</a:t>
            </a:r>
            <a:r>
              <a:rPr lang="en-US" sz="20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a:t>
            </a:r>
            <a:endParaRPr lang="en-US" sz="20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766508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CA82FF51-30D9-6B0F-7ECB-FC63D44EC3EC}"/>
              </a:ext>
            </a:extLst>
          </p:cNvPr>
          <p:cNvGrpSpPr/>
          <p:nvPr/>
        </p:nvGrpSpPr>
        <p:grpSpPr>
          <a:xfrm>
            <a:off x="381003" y="1203598"/>
            <a:ext cx="590597" cy="707923"/>
            <a:chOff x="8003458" y="943897"/>
            <a:chExt cx="793713" cy="707923"/>
          </a:xfrm>
        </p:grpSpPr>
        <p:sp>
          <p:nvSpPr>
            <p:cNvPr id="48" name="Oval 47">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49" name="Oval 48">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UTM Avo" panose="02040603050506020204" pitchFamily="18" charset="0"/>
                  <a:ea typeface="AvantGarde" panose="00000400000000000000" pitchFamily="2" charset="0"/>
                  <a:cs typeface="AvantGarde" panose="00000400000000000000" pitchFamily="2" charset="0"/>
                </a:rPr>
                <a:t>3</a:t>
              </a:r>
            </a:p>
          </p:txBody>
        </p:sp>
      </p:grpSp>
      <p:sp>
        <p:nvSpPr>
          <p:cNvPr id="50" name="Wave 49">
            <a:extLst>
              <a:ext uri="{FF2B5EF4-FFF2-40B4-BE49-F238E27FC236}">
                <a16:creationId xmlns:a16="http://schemas.microsoft.com/office/drawing/2014/main" id="{93FE627E-DB70-C93E-2B1F-FD3DE04271F8}"/>
              </a:ext>
            </a:extLst>
          </p:cNvPr>
          <p:cNvSpPr/>
          <p:nvPr/>
        </p:nvSpPr>
        <p:spPr>
          <a:xfrm>
            <a:off x="892276" y="56398"/>
            <a:ext cx="3031652" cy="1003184"/>
          </a:xfrm>
          <a:custGeom>
            <a:avLst/>
            <a:gdLst>
              <a:gd name="connsiteX0" fmla="*/ 301055 w 2455588"/>
              <a:gd name="connsiteY0" fmla="*/ 143400 h 1147200"/>
              <a:gd name="connsiteX1" fmla="*/ 2455588 w 2455588"/>
              <a:gd name="connsiteY1" fmla="*/ 143400 h 1147200"/>
              <a:gd name="connsiteX2" fmla="*/ 2154533 w 2455588"/>
              <a:gd name="connsiteY2" fmla="*/ 1003800 h 1147200"/>
              <a:gd name="connsiteX3" fmla="*/ 0 w 2455588"/>
              <a:gd name="connsiteY3" fmla="*/ 1003800 h 1147200"/>
              <a:gd name="connsiteX4" fmla="*/ 301055 w 2455588"/>
              <a:gd name="connsiteY4" fmla="*/ 143400 h 11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88" h="1147200" fill="none" extrusionOk="0">
                <a:moveTo>
                  <a:pt x="301055" y="143400"/>
                </a:moveTo>
                <a:cubicBezTo>
                  <a:pt x="919542" y="-296662"/>
                  <a:pt x="1717976" y="610307"/>
                  <a:pt x="2455588" y="143400"/>
                </a:cubicBezTo>
                <a:cubicBezTo>
                  <a:pt x="2416926" y="442376"/>
                  <a:pt x="2348241" y="680286"/>
                  <a:pt x="2154533" y="1003800"/>
                </a:cubicBezTo>
                <a:cubicBezTo>
                  <a:pt x="1520404" y="1431469"/>
                  <a:pt x="603148" y="555729"/>
                  <a:pt x="0" y="1003800"/>
                </a:cubicBezTo>
                <a:cubicBezTo>
                  <a:pt x="51354" y="709811"/>
                  <a:pt x="282259" y="329459"/>
                  <a:pt x="301055" y="143400"/>
                </a:cubicBezTo>
                <a:close/>
              </a:path>
              <a:path w="2455588" h="1147200" stroke="0" extrusionOk="0">
                <a:moveTo>
                  <a:pt x="301055" y="143400"/>
                </a:moveTo>
                <a:cubicBezTo>
                  <a:pt x="1097220" y="-466928"/>
                  <a:pt x="1727191" y="548037"/>
                  <a:pt x="2455588" y="143400"/>
                </a:cubicBezTo>
                <a:cubicBezTo>
                  <a:pt x="2292616" y="524088"/>
                  <a:pt x="2300586" y="797180"/>
                  <a:pt x="2154533" y="1003800"/>
                </a:cubicBezTo>
                <a:cubicBezTo>
                  <a:pt x="1477785" y="1421646"/>
                  <a:pt x="714066" y="539196"/>
                  <a:pt x="0" y="1003800"/>
                </a:cubicBezTo>
                <a:cubicBezTo>
                  <a:pt x="63471" y="781979"/>
                  <a:pt x="182135" y="281510"/>
                  <a:pt x="301055" y="143400"/>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 name="Rectangle 1"/>
          <p:cNvSpPr/>
          <p:nvPr/>
        </p:nvSpPr>
        <p:spPr>
          <a:xfrm>
            <a:off x="1259632" y="1648421"/>
            <a:ext cx="7128792" cy="2246769"/>
          </a:xfrm>
          <a:prstGeom prst="rect">
            <a:avLst/>
          </a:prstGeom>
        </p:spPr>
        <p:txBody>
          <a:bodyPr wrap="square">
            <a:spAutoFit/>
          </a:bodyPr>
          <a:lstStyle/>
          <a:p>
            <a:pPr marL="0" lvl="1" algn="just"/>
            <a:r>
              <a:rPr lang="vi-VN" sz="2800" dirty="0">
                <a:solidFill>
                  <a:srgbClr val="000000"/>
                </a:solidFill>
                <a:latin typeface="+mj-lt"/>
              </a:rPr>
              <a:t>Tôi và Cúp ngày ngày quấn quýt bên nhau. Mỗi khi tôi đi học về, Cúp chạy vọt ra, chồm hai chân trước lên mừng rỡ. Tôi cúi xuống vỗ về Cúp. Nó âu yếm dụi cái mõm ươn ướt, mềm mềm vào chân tôi.</a:t>
            </a:r>
          </a:p>
        </p:txBody>
      </p:sp>
    </p:spTree>
    <p:extLst>
      <p:ext uri="{BB962C8B-B14F-4D97-AF65-F5344CB8AC3E}">
        <p14:creationId xmlns:p14="http://schemas.microsoft.com/office/powerpoint/2010/main" val="1704894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3391692" cy="89587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670D8E3D-FBEE-18F9-2F59-7EDFBC0EE8D5}"/>
              </a:ext>
            </a:extLst>
          </p:cNvPr>
          <p:cNvCxnSpPr/>
          <p:nvPr/>
        </p:nvCxnSpPr>
        <p:spPr>
          <a:xfrm flipH="1">
            <a:off x="4019317" y="2004612"/>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C925C4-4AE6-77C2-1417-50128BE8D9CB}"/>
              </a:ext>
            </a:extLst>
          </p:cNvPr>
          <p:cNvGrpSpPr/>
          <p:nvPr/>
        </p:nvGrpSpPr>
        <p:grpSpPr>
          <a:xfrm>
            <a:off x="4354928" y="2664955"/>
            <a:ext cx="219339" cy="574220"/>
            <a:chOff x="4750193" y="5915370"/>
            <a:chExt cx="219339" cy="574220"/>
          </a:xfrm>
        </p:grpSpPr>
        <p:cxnSp>
          <p:nvCxnSpPr>
            <p:cNvPr id="74" name="Straight Connector 73">
              <a:extLst>
                <a:ext uri="{FF2B5EF4-FFF2-40B4-BE49-F238E27FC236}">
                  <a16:creationId xmlns:a16="http://schemas.microsoft.com/office/drawing/2014/main" id="{48CC09A5-4974-0A33-98FB-F0CCA25D206B}"/>
                </a:ext>
              </a:extLst>
            </p:cNvPr>
            <p:cNvCxnSpPr/>
            <p:nvPr/>
          </p:nvCxnSpPr>
          <p:spPr>
            <a:xfrm flipH="1">
              <a:off x="4750193" y="5915370"/>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1F4F65-95F3-A871-8D8C-3922D249CD37}"/>
                </a:ext>
              </a:extLst>
            </p:cNvPr>
            <p:cNvCxnSpPr/>
            <p:nvPr/>
          </p:nvCxnSpPr>
          <p:spPr>
            <a:xfrm flipH="1">
              <a:off x="4795912" y="5915370"/>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670DA32C-0382-4BEB-2359-824E91001094}"/>
              </a:ext>
            </a:extLst>
          </p:cNvPr>
          <p:cNvGrpSpPr/>
          <p:nvPr/>
        </p:nvGrpSpPr>
        <p:grpSpPr>
          <a:xfrm>
            <a:off x="112224" y="952274"/>
            <a:ext cx="707923" cy="707923"/>
            <a:chOff x="8079657" y="1342173"/>
            <a:chExt cx="707923" cy="707923"/>
          </a:xfrm>
        </p:grpSpPr>
        <p:sp>
          <p:nvSpPr>
            <p:cNvPr id="80" name="Oval 79">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81" name="Oval 80">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UTM Avo" panose="02040603050506020204" pitchFamily="18" charset="0"/>
                  <a:ea typeface="AvantGarde" panose="00000400000000000000" pitchFamily="2" charset="0"/>
                  <a:cs typeface="AvantGarde" panose="00000400000000000000" pitchFamily="2" charset="0"/>
                </a:rPr>
                <a:t>3</a:t>
              </a:r>
              <a:endParaRPr lang="en-US" sz="1600" b="1" dirty="0">
                <a:latin typeface="UTM Avo" panose="02040603050506020204" pitchFamily="18" charset="0"/>
                <a:ea typeface="AvantGarde" panose="00000400000000000000" pitchFamily="2" charset="0"/>
                <a:cs typeface="AvantGarde" panose="00000400000000000000" pitchFamily="2" charset="0"/>
              </a:endParaRPr>
            </a:p>
          </p:txBody>
        </p:sp>
      </p:grpSp>
      <p:cxnSp>
        <p:nvCxnSpPr>
          <p:cNvPr id="15" name="Straight Connector 14">
            <a:extLst>
              <a:ext uri="{FF2B5EF4-FFF2-40B4-BE49-F238E27FC236}">
                <a16:creationId xmlns:a16="http://schemas.microsoft.com/office/drawing/2014/main" id="{670D8E3D-FBEE-18F9-2F59-7EDFBC0EE8D5}"/>
              </a:ext>
            </a:extLst>
          </p:cNvPr>
          <p:cNvCxnSpPr/>
          <p:nvPr/>
        </p:nvCxnSpPr>
        <p:spPr>
          <a:xfrm flipH="1">
            <a:off x="6476482" y="2004612"/>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0D8E3D-FBEE-18F9-2F59-7EDFBC0EE8D5}"/>
              </a:ext>
            </a:extLst>
          </p:cNvPr>
          <p:cNvCxnSpPr/>
          <p:nvPr/>
        </p:nvCxnSpPr>
        <p:spPr>
          <a:xfrm flipH="1">
            <a:off x="2987824" y="2647998"/>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35696" y="952274"/>
            <a:ext cx="288032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a:t>
            </a:r>
            <a:r>
              <a:rPr lang="en-US" sz="3200" dirty="0" err="1" smtClean="0">
                <a:solidFill>
                  <a:srgbClr val="FF0000"/>
                </a:solidFill>
                <a:latin typeface="Times New Roman" panose="02020603050405020304" pitchFamily="18" charset="0"/>
                <a:cs typeface="Times New Roman" panose="02020603050405020304" pitchFamily="18" charset="0"/>
              </a:rPr>
              <a:t>uấn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quýt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892276" y="1920895"/>
            <a:ext cx="7144644" cy="1315873"/>
          </a:xfrm>
          <a:prstGeom prst="rect">
            <a:avLst/>
          </a:prstGeom>
        </p:spPr>
        <p:txBody>
          <a:bodyPr wrap="square">
            <a:spAutoFit/>
          </a:bodyPr>
          <a:lstStyle/>
          <a:p>
            <a:pPr>
              <a:lnSpc>
                <a:spcPct val="150000"/>
              </a:lnSpc>
            </a:pPr>
            <a:r>
              <a:rPr lang="vi-VN" sz="2800" dirty="0">
                <a:solidFill>
                  <a:srgbClr val="000000"/>
                </a:solidFill>
                <a:latin typeface="+mj-lt"/>
              </a:rPr>
              <a:t>Mỗi khi tôi đi học về, Cúp chạy vọt ra, chồm hai chân trước lên mừng rỡ.</a:t>
            </a:r>
            <a:endParaRPr lang="en-US" sz="2800" dirty="0">
              <a:latin typeface="+mj-lt"/>
            </a:endParaRPr>
          </a:p>
        </p:txBody>
      </p:sp>
    </p:spTree>
    <p:extLst>
      <p:ext uri="{BB962C8B-B14F-4D97-AF65-F5344CB8AC3E}">
        <p14:creationId xmlns:p14="http://schemas.microsoft.com/office/powerpoint/2010/main" val="3622227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up)">
                                      <p:cBhvr>
                                        <p:cTn id="5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C4F2C5D-6672-5BB6-323A-BABC41E41E64}"/>
              </a:ext>
            </a:extLst>
          </p:cNvPr>
          <p:cNvGrpSpPr/>
          <p:nvPr/>
        </p:nvGrpSpPr>
        <p:grpSpPr>
          <a:xfrm>
            <a:off x="539552" y="699542"/>
            <a:ext cx="8352928" cy="1729949"/>
            <a:chOff x="-218628" y="1576098"/>
            <a:chExt cx="4968552" cy="1729949"/>
          </a:xfrm>
        </p:grpSpPr>
        <p:sp>
          <p:nvSpPr>
            <p:cNvPr id="42" name="TextBox 41">
              <a:extLst>
                <a:ext uri="{FF2B5EF4-FFF2-40B4-BE49-F238E27FC236}">
                  <a16:creationId xmlns:a16="http://schemas.microsoft.com/office/drawing/2014/main" id="{EA8B0F51-B79E-7F12-647D-25CAD9D1D624}"/>
                </a:ext>
              </a:extLst>
            </p:cNvPr>
            <p:cNvSpPr txBox="1"/>
            <p:nvPr/>
          </p:nvSpPr>
          <p:spPr>
            <a:xfrm>
              <a:off x="69404" y="1576098"/>
              <a:ext cx="3805559" cy="461665"/>
            </a:xfrm>
            <a:prstGeom prst="rect">
              <a:avLst/>
            </a:prstGeom>
            <a:noFill/>
            <a:ln>
              <a:noFill/>
            </a:ln>
          </p:spPr>
          <p:txBody>
            <a:bodyPr wrap="square">
              <a:spAutoFit/>
            </a:bodyPr>
            <a:lstStyle/>
            <a:p>
              <a:pPr lvl="1"/>
              <a:r>
                <a:rPr lang="en-US" sz="24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Giải</a:t>
              </a:r>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4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nghĩa</a:t>
              </a:r>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4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từ</a:t>
              </a:r>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a:t>
              </a:r>
              <a:endParaRPr lang="en-US" sz="24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43" name="TextBox 42">
              <a:extLst>
                <a:ext uri="{FF2B5EF4-FFF2-40B4-BE49-F238E27FC236}">
                  <a16:creationId xmlns:a16="http://schemas.microsoft.com/office/drawing/2014/main" id="{0DCE5D3C-7D5B-9A8A-54DA-24EF51F8DE83}"/>
                </a:ext>
              </a:extLst>
            </p:cNvPr>
            <p:cNvSpPr txBox="1"/>
            <p:nvPr/>
          </p:nvSpPr>
          <p:spPr>
            <a:xfrm>
              <a:off x="-218628" y="2475050"/>
              <a:ext cx="4968552" cy="830997"/>
            </a:xfrm>
            <a:prstGeom prst="rect">
              <a:avLst/>
            </a:prstGeom>
            <a:noFill/>
            <a:ln>
              <a:noFill/>
            </a:ln>
          </p:spPr>
          <p:txBody>
            <a:bodyPr wrap="square">
              <a:spAutoFit/>
            </a:bodyPr>
            <a:lstStyle/>
            <a:p>
              <a:pPr lvl="1" algn="just"/>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Quấn</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quýt</a:t>
              </a:r>
              <a:r>
                <a:rPr lang="en-US" sz="2400" dirty="0" smtClean="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l</a:t>
              </a:r>
              <a:r>
                <a:rPr lang="vi-VN" sz="2400" dirty="0" smtClean="0">
                  <a:latin typeface="Times New Roman" panose="02020603050405020304" pitchFamily="18" charset="0"/>
                  <a:cs typeface="Times New Roman" panose="02020603050405020304" pitchFamily="18" charset="0"/>
                </a:rPr>
                <a:t>uôn </a:t>
              </a:r>
              <a:r>
                <a:rPr lang="vi-VN" sz="2400" dirty="0">
                  <a:latin typeface="Times New Roman" panose="02020603050405020304" pitchFamily="18" charset="0"/>
                  <a:cs typeface="Times New Roman" panose="02020603050405020304" pitchFamily="18" charset="0"/>
                </a:rPr>
                <a:t>luôn ở bên nhau như không thể rời ra, vì yêu mến, quyến </a:t>
              </a:r>
              <a:r>
                <a:rPr lang="vi-VN" sz="2400" dirty="0" smtClean="0">
                  <a:latin typeface="Times New Roman" panose="02020603050405020304" pitchFamily="18" charset="0"/>
                  <a:cs typeface="Times New Roman" panose="02020603050405020304" pitchFamily="18" charset="0"/>
                </a:rPr>
                <a:t>luyế</a:t>
              </a:r>
              <a:r>
                <a:rPr lang="en-US" sz="2400" dirty="0" smtClean="0">
                  <a:latin typeface="Times New Roman" panose="02020603050405020304" pitchFamily="18" charset="0"/>
                  <a:cs typeface="Times New Roman" panose="02020603050405020304" pitchFamily="18" charset="0"/>
                </a:rPr>
                <a:t>n.</a:t>
              </a:r>
              <a:endParaRPr lang="vi-VN"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902124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123658"/>
          </a:xfrm>
          <a:prstGeom prst="rect">
            <a:avLst/>
          </a:prstGeom>
          <a:noFill/>
        </p:spPr>
        <p:txBody>
          <a:bodyPr wrap="square" rtlCol="0">
            <a:spAutoFit/>
          </a:bodyPr>
          <a:lstStyle/>
          <a:p>
            <a:pPr algn="ctr"/>
            <a:r>
              <a:rPr lang="en-US" sz="6600" b="1" dirty="0">
                <a:solidFill>
                  <a:srgbClr val="00B050"/>
                </a:solidFill>
                <a:latin typeface="UTM Cookies" panose="02040603050506020204" pitchFamily="18" charset="0"/>
              </a:rPr>
              <a:t>LUYỆN ĐỌC NHÓM</a:t>
            </a:r>
          </a:p>
        </p:txBody>
      </p:sp>
    </p:spTree>
    <p:extLst>
      <p:ext uri="{BB962C8B-B14F-4D97-AF65-F5344CB8AC3E}">
        <p14:creationId xmlns:p14="http://schemas.microsoft.com/office/powerpoint/2010/main" val="1510865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6FAA9D3F-AB00-76E0-90CE-74EE8D780195}"/>
              </a:ext>
            </a:extLst>
          </p:cNvPr>
          <p:cNvSpPr txBox="1"/>
          <p:nvPr/>
        </p:nvSpPr>
        <p:spPr>
          <a:xfrm>
            <a:off x="1619672" y="1131590"/>
            <a:ext cx="6080891" cy="1107996"/>
          </a:xfrm>
          <a:prstGeom prst="rect">
            <a:avLst/>
          </a:prstGeom>
          <a:noFill/>
        </p:spPr>
        <p:txBody>
          <a:bodyPr wrap="square" rtlCol="0">
            <a:spAutoFit/>
          </a:bodyPr>
          <a:lstStyle/>
          <a:p>
            <a:pPr algn="ctr"/>
            <a:r>
              <a:rPr lang="en-US" sz="6600" b="1" dirty="0">
                <a:solidFill>
                  <a:srgbClr val="00B050"/>
                </a:solidFill>
                <a:latin typeface="UTM Cookies" panose="02040603050506020204" pitchFamily="18" charset="0"/>
              </a:rPr>
              <a:t>AI HAY HƠN</a:t>
            </a:r>
          </a:p>
        </p:txBody>
      </p:sp>
    </p:spTree>
    <p:extLst>
      <p:ext uri="{BB962C8B-B14F-4D97-AF65-F5344CB8AC3E}">
        <p14:creationId xmlns:p14="http://schemas.microsoft.com/office/powerpoint/2010/main" val="334168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3563888" y="160340"/>
            <a:ext cx="2880320" cy="547278"/>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Bạn</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nhỏ</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trong</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nhà</a:t>
            </a: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0" y="838835"/>
            <a:ext cx="9144000" cy="4144325"/>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dirty="0" smtClean="0">
                <a:solidFill>
                  <a:schemeClr val="tx1">
                    <a:lumMod val="95000"/>
                    <a:lumOff val="5000"/>
                  </a:schemeClr>
                </a:solidFill>
                <a:latin typeface="UTM Avo" panose="02040603050506020204" pitchFamily="18" charset="0"/>
              </a:rPr>
              <a:t>	</a:t>
            </a:r>
            <a:r>
              <a:rPr lang="vi-VN" sz="1900" dirty="0" smtClean="0">
                <a:solidFill>
                  <a:srgbClr val="000000"/>
                </a:solidFill>
                <a:latin typeface="+mj-lt"/>
              </a:rPr>
              <a:t>Tôi </a:t>
            </a:r>
            <a:r>
              <a:rPr lang="vi-VN" sz="1900" dirty="0">
                <a:solidFill>
                  <a:srgbClr val="000000"/>
                </a:solidFill>
                <a:latin typeface="+mj-lt"/>
              </a:rPr>
              <a:t>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algn="just"/>
            <a:r>
              <a:rPr lang="en-US" sz="1900" dirty="0" smtClean="0">
                <a:solidFill>
                  <a:srgbClr val="000000"/>
                </a:solidFill>
                <a:latin typeface="+mj-lt"/>
              </a:rPr>
              <a:t>	</a:t>
            </a:r>
            <a:r>
              <a:rPr lang="vi-VN" sz="1900" dirty="0" smtClean="0">
                <a:solidFill>
                  <a:srgbClr val="000000"/>
                </a:solidFill>
                <a:latin typeface="+mj-lt"/>
              </a:rPr>
              <a:t>Tôi </a:t>
            </a:r>
            <a:r>
              <a:rPr lang="vi-VN" sz="1900" dirty="0">
                <a:solidFill>
                  <a:srgbClr val="000000"/>
                </a:solidFill>
                <a:latin typeface="+mj-lt"/>
              </a:rPr>
              <a:t>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algn="just"/>
            <a:r>
              <a:rPr lang="en-US" sz="1900" dirty="0" smtClean="0">
                <a:solidFill>
                  <a:srgbClr val="000000"/>
                </a:solidFill>
                <a:latin typeface="+mj-lt"/>
              </a:rPr>
              <a:t>	</a:t>
            </a:r>
            <a:r>
              <a:rPr lang="vi-VN" sz="1900" dirty="0" smtClean="0">
                <a:solidFill>
                  <a:srgbClr val="000000"/>
                </a:solidFill>
                <a:latin typeface="+mj-lt"/>
              </a:rPr>
              <a:t>Tôi </a:t>
            </a:r>
            <a:r>
              <a:rPr lang="vi-VN" sz="1900" dirty="0">
                <a:solidFill>
                  <a:srgbClr val="000000"/>
                </a:solidFill>
                <a:latin typeface="+mj-lt"/>
              </a:rPr>
              <a:t>và Cúp ngày ngày quấn quýt bên nhau. Mỗi khi tôi đi học về, Cúp chạy vọt ra, chồm hai chân trước lên mừng rỡ. Tôi cúi xuống vỗ về Cúp. Nó âu yếm dụi cái mõm ươn ướt, mềm mềm vào chân tôi.</a:t>
            </a:r>
          </a:p>
          <a:p>
            <a:pPr algn="just"/>
            <a:r>
              <a:rPr lang="en-US" sz="1900" dirty="0" smtClean="0">
                <a:solidFill>
                  <a:srgbClr val="000000"/>
                </a:solidFill>
                <a:latin typeface="+mj-lt"/>
              </a:rPr>
              <a:t>                                                                                                                              </a:t>
            </a:r>
            <a:r>
              <a:rPr lang="vi-VN" sz="1900" dirty="0" smtClean="0">
                <a:solidFill>
                  <a:srgbClr val="000000"/>
                </a:solidFill>
                <a:latin typeface="+mj-lt"/>
              </a:rPr>
              <a:t>(</a:t>
            </a:r>
            <a:r>
              <a:rPr lang="vi-VN" sz="1900" dirty="0">
                <a:solidFill>
                  <a:srgbClr val="000000"/>
                </a:solidFill>
                <a:latin typeface="+mj-lt"/>
              </a:rPr>
              <a:t>Theo Trần Đức Tiến)</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r>
              <a:rPr lang="vi-VN" dirty="0" smtClean="0"/>
              <a:t>bình </a:t>
            </a:r>
            <a:r>
              <a:rPr lang="vi-VN" dirty="0"/>
              <a:t>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r>
              <a:rPr lang="vi-VN" dirty="0"/>
              <a:t>Tôi và Cúp ngày ngày quấn quýt bên nhau. Mỗi khi tôi đi học về, Cúp chạy vọt ra, chồm hai chân trước lên mừng rỡ. Tôi cúi xuống vỗ về Cúp. Nó âu yếm dụi cái mõm ươn ướt, mềm mềm vào chân tôi.</a:t>
            </a:r>
          </a:p>
          <a:p>
            <a:r>
              <a:rPr lang="vi-VN" dirty="0"/>
              <a:t>(Theo Trần Đức Tiến)</a:t>
            </a:r>
          </a:p>
          <a:p>
            <a:r>
              <a:rPr lang="vi-VN" sz="2000" dirty="0"/>
              <a:t/>
            </a:r>
            <a:br>
              <a:rPr lang="vi-VN" sz="2000" dirty="0"/>
            </a:br>
            <a:r>
              <a:rPr lang="vi-VN" sz="2000" dirty="0"/>
              <a:t/>
            </a:r>
            <a:br>
              <a:rPr lang="vi-VN" sz="2000" dirty="0"/>
            </a:br>
            <a:r>
              <a:rPr lang="vi-VN" sz="2000" dirty="0"/>
              <a:t>Xem thêm </a:t>
            </a:r>
            <a:r>
              <a:rPr lang="vi-VN" sz="2000" dirty="0" smtClean="0"/>
              <a:t>tại:</a:t>
            </a:r>
            <a:r>
              <a:rPr lang="vi-VN" dirty="0" smtClean="0"/>
              <a:t>vẫn </a:t>
            </a:r>
            <a:r>
              <a:rPr lang="vi-VN" dirty="0"/>
              <a:t>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a:t>
            </a:r>
            <a:r>
              <a:rPr lang="vi-VN" dirty="0" smtClean="0"/>
              <a:t>bé </a:t>
            </a:r>
            <a:r>
              <a:rPr lang="vi-VN" dirty="0"/>
              <a:t>xíu ngoáy tít, hệt như một đứa trẻ làm nũng mẹ.</a:t>
            </a:r>
            <a:br>
              <a:rPr lang="vi-VN" dirty="0"/>
            </a:br>
            <a:r>
              <a:rPr lang="vi-VN" dirty="0"/>
              <a:t/>
            </a:r>
            <a:br>
              <a:rPr lang="vi-VN" dirty="0"/>
            </a:br>
            <a:r>
              <a:rPr lang="vi-VN" dirty="0"/>
              <a:t>Xem thêm tại</a:t>
            </a:r>
            <a:r>
              <a:rPr lang="vi-VN" dirty="0" smtClean="0"/>
              <a:t>:</a:t>
            </a:r>
            <a:endParaRPr lang="en-US"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28" name="Wave 27">
            <a:extLst>
              <a:ext uri="{FF2B5EF4-FFF2-40B4-BE49-F238E27FC236}">
                <a16:creationId xmlns:a16="http://schemas.microsoft.com/office/drawing/2014/main" id="{DB8B1574-7ADC-C659-873F-9C2C9CB303E1}"/>
              </a:ext>
            </a:extLst>
          </p:cNvPr>
          <p:cNvSpPr/>
          <p:nvPr/>
        </p:nvSpPr>
        <p:spPr>
          <a:xfrm>
            <a:off x="899592" y="160340"/>
            <a:ext cx="2160240"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toàn</a:t>
            </a:r>
            <a:r>
              <a:rPr lang="en-US" sz="24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bài</a:t>
            </a: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3966081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635896" y="1563638"/>
            <a:ext cx="2357000" cy="923330"/>
          </a:xfrm>
          <a:prstGeom prst="rect">
            <a:avLst/>
          </a:prstGeom>
          <a:noFill/>
        </p:spPr>
        <p:txBody>
          <a:bodyPr wrap="square" rtlCol="0">
            <a:spAutoFit/>
          </a:bodyPr>
          <a:lstStyle/>
          <a:p>
            <a:r>
              <a:rPr lang="en-US" sz="5400" dirty="0">
                <a:ln w="38100">
                  <a:solidFill>
                    <a:srgbClr val="00B0F0"/>
                  </a:solidFill>
                </a:ln>
                <a:solidFill>
                  <a:schemeClr val="bg1"/>
                </a:solidFill>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31249003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algn="ctr"/>
            <a:r>
              <a:rPr lang="en-US" sz="6600" b="1" dirty="0" err="1">
                <a:solidFill>
                  <a:srgbClr val="00B050"/>
                </a:solidFill>
                <a:latin typeface="UTM Avo" panose="02040603050506020204" pitchFamily="18" charset="0"/>
              </a:rPr>
              <a:t>Tìm</a:t>
            </a:r>
            <a:r>
              <a:rPr lang="en-US" sz="6600" b="1" dirty="0">
                <a:solidFill>
                  <a:srgbClr val="00B050"/>
                </a:solidFill>
                <a:latin typeface="UTM Avo" panose="02040603050506020204" pitchFamily="18" charset="0"/>
              </a:rPr>
              <a:t> </a:t>
            </a:r>
            <a:r>
              <a:rPr lang="en-US" sz="6600" b="1" dirty="0" err="1">
                <a:solidFill>
                  <a:srgbClr val="00B050"/>
                </a:solidFill>
                <a:latin typeface="UTM Avo" panose="02040603050506020204" pitchFamily="18" charset="0"/>
              </a:rPr>
              <a:t>hiểu</a:t>
            </a:r>
            <a:r>
              <a:rPr lang="en-US" sz="6600" b="1" dirty="0">
                <a:solidFill>
                  <a:srgbClr val="00B050"/>
                </a:solidFill>
                <a:latin typeface="UTM Avo" panose="02040603050506020204" pitchFamily="18" charset="0"/>
              </a:rPr>
              <a:t> </a:t>
            </a:r>
            <a:r>
              <a:rPr lang="en-US" sz="6600" b="1" dirty="0" err="1">
                <a:solidFill>
                  <a:srgbClr val="00B050"/>
                </a:solidFill>
                <a:latin typeface="UTM Avo" panose="02040603050506020204" pitchFamily="18" charset="0"/>
              </a:rPr>
              <a:t>bài</a:t>
            </a:r>
            <a:endParaRPr lang="en-US" sz="6600" b="1" dirty="0">
              <a:solidFill>
                <a:srgbClr val="00B050"/>
              </a:solidFill>
              <a:latin typeface="UTM Avo" panose="02040603050506020204" pitchFamily="18" charset="0"/>
            </a:endParaRPr>
          </a:p>
        </p:txBody>
      </p:sp>
    </p:spTree>
    <p:extLst>
      <p:ext uri="{BB962C8B-B14F-4D97-AF65-F5344CB8AC3E}">
        <p14:creationId xmlns:p14="http://schemas.microsoft.com/office/powerpoint/2010/main" val="5616994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218260" y="326675"/>
            <a:ext cx="7066191" cy="954107"/>
            <a:chOff x="1889996" y="335364"/>
            <a:chExt cx="9272078" cy="954107"/>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lvl="1"/>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Chú</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chó</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trông</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nào</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ngày</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đầu</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tiên</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về</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nhà</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bạn</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nhỏ</a:t>
              </a:r>
              <a:r>
                <a:rPr lang="en-US" sz="28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6" y="378898"/>
              <a:ext cx="953784" cy="774494"/>
              <a:chOff x="4292117" y="769678"/>
              <a:chExt cx="644279" cy="523169"/>
            </a:xfrm>
          </p:grpSpPr>
          <p:sp>
            <p:nvSpPr>
              <p:cNvPr id="6" name="Oval 5">
                <a:extLst>
                  <a:ext uri="{FF2B5EF4-FFF2-40B4-BE49-F238E27FC236}">
                    <a16:creationId xmlns:a16="http://schemas.microsoft.com/office/drawing/2014/main" id="{F1D70973-92BB-710B-39C2-4B52960DCD0B}"/>
                  </a:ext>
                </a:extLst>
              </p:cNvPr>
              <p:cNvSpPr/>
              <p:nvPr/>
            </p:nvSpPr>
            <p:spPr>
              <a:xfrm>
                <a:off x="4292117" y="769678"/>
                <a:ext cx="644279" cy="52316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28788" y="833916"/>
                <a:ext cx="580690" cy="41028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UTM Avo" panose="02040603050506020204" pitchFamily="18" charset="0"/>
                    <a:ea typeface="AvantGarde" panose="00000400000000000000" pitchFamily="2" charset="0"/>
                    <a:cs typeface="AvantGarde" panose="00000400000000000000" pitchFamily="2"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954107"/>
          </a:xfrm>
          <a:prstGeom prst="rect">
            <a:avLst/>
          </a:prstGeom>
          <a:noFill/>
        </p:spPr>
        <p:txBody>
          <a:bodyPr wrap="square" rtlCol="0">
            <a:spAutoFit/>
          </a:bodyPr>
          <a:lstStyle/>
          <a:p>
            <a:r>
              <a:rPr lang="nl-NL" sz="2800" dirty="0">
                <a:solidFill>
                  <a:srgbClr val="FF0000"/>
                </a:solidFill>
                <a:latin typeface="Times New Roman" panose="02020603050405020304" pitchFamily="18" charset="0"/>
                <a:cs typeface="Times New Roman" panose="02020603050405020304" pitchFamily="18" charset="0"/>
              </a:rPr>
              <a:t>Chú chó trông tuyệt xinh: lông trắng, khoang đen, đôi mắt tròn </a:t>
            </a:r>
            <a:r>
              <a:rPr lang="nl-NL" sz="2800" dirty="0" smtClean="0">
                <a:solidFill>
                  <a:srgbClr val="FF0000"/>
                </a:solidFill>
                <a:latin typeface="Times New Roman" panose="02020603050405020304" pitchFamily="18" charset="0"/>
                <a:cs typeface="Times New Roman" panose="02020603050405020304" pitchFamily="18" charset="0"/>
              </a:rPr>
              <a:t>xoe</a:t>
            </a:r>
            <a:r>
              <a:rPr lang="en-US" sz="2800" dirty="0">
                <a:solidFill>
                  <a:srgbClr val="FF0000"/>
                </a:solidFill>
                <a:latin typeface="Times New Roman" panose="02020603050405020304" pitchFamily="18" charset="0"/>
                <a:cs typeface="Times New Roman" panose="02020603050405020304" pitchFamily="18" charset="0"/>
              </a:rPr>
              <a:t> </a:t>
            </a:r>
            <a:r>
              <a:rPr lang="nl-NL" sz="2800" dirty="0" smtClean="0">
                <a:solidFill>
                  <a:srgbClr val="FF0000"/>
                </a:solidFill>
                <a:latin typeface="Times New Roman" panose="02020603050405020304" pitchFamily="18" charset="0"/>
                <a:cs typeface="Times New Roman" panose="02020603050405020304" pitchFamily="18" charset="0"/>
              </a:rPr>
              <a:t>và </a:t>
            </a:r>
            <a:r>
              <a:rPr lang="nl-NL" sz="2800" dirty="0">
                <a:solidFill>
                  <a:srgbClr val="FF0000"/>
                </a:solidFill>
                <a:latin typeface="Times New Roman" panose="02020603050405020304" pitchFamily="18" charset="0"/>
                <a:cs typeface="Times New Roman" panose="02020603050405020304" pitchFamily="18" charset="0"/>
              </a:rPr>
              <a:t>loáng ướt.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3962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E4045E8F-4702-FA05-A08F-AC8F30DB76A8}"/>
              </a:ext>
            </a:extLst>
          </p:cNvPr>
          <p:cNvSpPr/>
          <p:nvPr/>
        </p:nvSpPr>
        <p:spPr>
          <a:xfrm>
            <a:off x="395536" y="1203598"/>
            <a:ext cx="8424936" cy="1594179"/>
          </a:xfrm>
          <a:prstGeom prst="roundRect">
            <a:avLst/>
          </a:prstGeom>
          <a:noFill/>
          <a:ln w="3810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Cùng</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bạn</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hỏi</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đáp</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về</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những</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vật</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nuôi</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trong</a:t>
            </a:r>
            <a:r>
              <a:rPr lang="en-US" sz="3200" dirty="0" smtClean="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3200" dirty="0" err="1" smtClean="0">
                <a:solidFill>
                  <a:srgbClr val="0070C0"/>
                </a:solidFill>
                <a:latin typeface="UTM Avo" panose="02040603050506020204" pitchFamily="18" charset="0"/>
                <a:ea typeface="AvantGarde" panose="00000400000000000000" pitchFamily="2" charset="0"/>
                <a:cs typeface="AvantGarde" panose="00000400000000000000" pitchFamily="2" charset="0"/>
              </a:rPr>
              <a:t>nhà</a:t>
            </a:r>
            <a:endParaRPr lang="en-US" sz="3200"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B9C4DB-27F8-4114-CC40-DBB29198BC27}"/>
              </a:ext>
            </a:extLst>
          </p:cNvPr>
          <p:cNvGrpSpPr/>
          <p:nvPr/>
        </p:nvGrpSpPr>
        <p:grpSpPr>
          <a:xfrm>
            <a:off x="539552" y="267494"/>
            <a:ext cx="8352928" cy="1045066"/>
            <a:chOff x="2087470" y="335363"/>
            <a:chExt cx="8694071" cy="1045066"/>
          </a:xfrm>
        </p:grpSpPr>
        <p:sp>
          <p:nvSpPr>
            <p:cNvPr id="4" name="TextBox 3">
              <a:extLst>
                <a:ext uri="{FF2B5EF4-FFF2-40B4-BE49-F238E27FC236}">
                  <a16:creationId xmlns:a16="http://schemas.microsoft.com/office/drawing/2014/main" id="{017505D2-8FE4-2BEB-C8C9-42781B00838A}"/>
                </a:ext>
              </a:extLst>
            </p:cNvPr>
            <p:cNvSpPr txBox="1"/>
            <p:nvPr/>
          </p:nvSpPr>
          <p:spPr>
            <a:xfrm>
              <a:off x="2847151" y="426322"/>
              <a:ext cx="7934390"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r>
                <a:rPr lang="en-US" sz="2800" b="1" dirty="0" err="1">
                  <a:solidFill>
                    <a:schemeClr val="accent1"/>
                  </a:solidFill>
                  <a:latin typeface="Times New Roman" panose="02020603050405020304" pitchFamily="18" charset="0"/>
                  <a:cs typeface="Times New Roman" panose="02020603050405020304" pitchFamily="18" charset="0"/>
                </a:rPr>
                <a:t>Chú</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chó</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được</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đặt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tên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gì</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biết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những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gì</a:t>
              </a:r>
              <a:r>
                <a:rPr lang="en-US" sz="2800" b="1" dirty="0">
                  <a:solidFill>
                    <a:schemeClr val="accent1"/>
                  </a:solidFill>
                  <a:latin typeface="Times New Roman" panose="02020603050405020304" pitchFamily="18" charset="0"/>
                  <a:cs typeface="Times New Roman" panose="02020603050405020304" pitchFamily="18" charset="0"/>
                </a:rPr>
                <a:t>?</a:t>
              </a:r>
              <a:endParaRPr lang="en-US" sz="2400" b="1" dirty="0">
                <a:solidFill>
                  <a:schemeClr val="accent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54044621-2CBD-F36A-41E9-47FAE46F3CC3}"/>
                </a:ext>
              </a:extLst>
            </p:cNvPr>
            <p:cNvGrpSpPr/>
            <p:nvPr/>
          </p:nvGrpSpPr>
          <p:grpSpPr>
            <a:xfrm>
              <a:off x="2087470" y="335363"/>
              <a:ext cx="759681" cy="739033"/>
              <a:chOff x="4425512" y="740271"/>
              <a:chExt cx="513163" cy="499216"/>
            </a:xfrm>
          </p:grpSpPr>
          <p:sp>
            <p:nvSpPr>
              <p:cNvPr id="6" name="Oval 5">
                <a:extLst>
                  <a:ext uri="{FF2B5EF4-FFF2-40B4-BE49-F238E27FC236}">
                    <a16:creationId xmlns:a16="http://schemas.microsoft.com/office/drawing/2014/main" id="{35291EEA-DAD7-CE72-4CC2-DD479BAEE74C}"/>
                  </a:ext>
                </a:extLst>
              </p:cNvPr>
              <p:cNvSpPr/>
              <p:nvPr/>
            </p:nvSpPr>
            <p:spPr>
              <a:xfrm>
                <a:off x="4425512" y="740271"/>
                <a:ext cx="513163" cy="499216"/>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7" name="Oval 6">
                <a:extLst>
                  <a:ext uri="{FF2B5EF4-FFF2-40B4-BE49-F238E27FC236}">
                    <a16:creationId xmlns:a16="http://schemas.microsoft.com/office/drawing/2014/main" id="{2BFEB973-FB79-E02C-DE1D-A93C02E92950}"/>
                  </a:ext>
                </a:extLst>
              </p:cNvPr>
              <p:cNvSpPr/>
              <p:nvPr/>
            </p:nvSpPr>
            <p:spPr>
              <a:xfrm>
                <a:off x="4470449" y="801714"/>
                <a:ext cx="425494" cy="38913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UTM Avo" panose="02040603050506020204" pitchFamily="18" charset="0"/>
                    <a:ea typeface="AvantGarde" panose="00000400000000000000" pitchFamily="2" charset="0"/>
                    <a:cs typeface="AvantGarde" panose="00000400000000000000" pitchFamily="2" charset="0"/>
                  </a:rPr>
                  <a:t>2</a:t>
                </a:r>
              </a:p>
            </p:txBody>
          </p:sp>
        </p:grpSp>
      </p:grpSp>
      <p:sp>
        <p:nvSpPr>
          <p:cNvPr id="8" name="TextBox 7">
            <a:extLst>
              <a:ext uri="{FF2B5EF4-FFF2-40B4-BE49-F238E27FC236}">
                <a16:creationId xmlns:a16="http://schemas.microsoft.com/office/drawing/2014/main" id="{EFD9B1A0-F244-2355-3ED9-449E908C8596}"/>
              </a:ext>
            </a:extLst>
          </p:cNvPr>
          <p:cNvSpPr txBox="1"/>
          <p:nvPr/>
        </p:nvSpPr>
        <p:spPr>
          <a:xfrm>
            <a:off x="452397" y="1527647"/>
            <a:ext cx="8705076" cy="1384995"/>
          </a:xfrm>
          <a:prstGeom prst="rect">
            <a:avLst/>
          </a:prstGeom>
          <a:noFill/>
        </p:spPr>
        <p:txBody>
          <a:bodyPr wrap="square" rtlCol="0">
            <a:spAutoFit/>
          </a:bodyPr>
          <a:lstStyle/>
          <a:p>
            <a:pPr algn="just"/>
            <a:r>
              <a:rPr lang="nl-NL" sz="2800" dirty="0">
                <a:solidFill>
                  <a:srgbClr val="FF0000"/>
                </a:solidFill>
                <a:latin typeface="Times New Roman" panose="02020603050405020304" pitchFamily="18" charset="0"/>
                <a:cs typeface="Times New Roman" panose="02020603050405020304" pitchFamily="18" charset="0"/>
              </a:rPr>
              <a:t>Chú chó được đặt tên là Cúp. Cúp biết chui vào gầm giường lấy trái banh, biết đem cho bạn nhỏ chiếc khăn lau nhà, biết giơ hai chân trước lên khi bắt tay.</a:t>
            </a:r>
            <a:endParaRPr lang="en-US" sz="2800" b="1"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21279222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FB2D4C-C872-097E-A9C3-45F1DA062FDA}"/>
              </a:ext>
            </a:extLst>
          </p:cNvPr>
          <p:cNvGrpSpPr/>
          <p:nvPr/>
        </p:nvGrpSpPr>
        <p:grpSpPr>
          <a:xfrm>
            <a:off x="346922" y="536531"/>
            <a:ext cx="9129870" cy="794180"/>
            <a:chOff x="2087461" y="388377"/>
            <a:chExt cx="9725826" cy="794180"/>
          </a:xfrm>
        </p:grpSpPr>
        <p:sp>
          <p:nvSpPr>
            <p:cNvPr id="8" name="TextBox 7">
              <a:extLst>
                <a:ext uri="{FF2B5EF4-FFF2-40B4-BE49-F238E27FC236}">
                  <a16:creationId xmlns:a16="http://schemas.microsoft.com/office/drawing/2014/main" id="{492C9088-E98E-CFD4-F76D-4AF214FB81FA}"/>
                </a:ext>
              </a:extLst>
            </p:cNvPr>
            <p:cNvSpPr txBox="1"/>
            <p:nvPr/>
          </p:nvSpPr>
          <p:spPr>
            <a:xfrm>
              <a:off x="2800596" y="502749"/>
              <a:ext cx="9012691" cy="523220"/>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lvl="1"/>
              <a:r>
                <a:rPr lang="en-US" sz="2800" dirty="0" err="1">
                  <a:solidFill>
                    <a:schemeClr val="accent1"/>
                  </a:solidFill>
                  <a:latin typeface="Times New Roman" panose="02020603050405020304" pitchFamily="18" charset="0"/>
                  <a:cs typeface="Times New Roman" panose="02020603050405020304" pitchFamily="18" charset="0"/>
                </a:rPr>
                <a:t>Em</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hãy</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nói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về</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sở</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thích</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của</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chú</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chó</a:t>
              </a:r>
              <a:r>
                <a:rPr lang="en-US" sz="2800" dirty="0">
                  <a:solidFill>
                    <a:schemeClr val="accent1"/>
                  </a:solidFill>
                  <a:latin typeface="Times New Roman" panose="02020603050405020304" pitchFamily="18" charset="0"/>
                  <a:cs typeface="Times New Roman" panose="02020603050405020304" pitchFamily="18" charset="0"/>
                </a:rPr>
                <a:t>?</a:t>
              </a:r>
              <a:endParaRPr lang="en-US" sz="2800" b="1" dirty="0">
                <a:solidFill>
                  <a:schemeClr val="accent1"/>
                </a:solidFill>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9" name="Group 8">
              <a:extLst>
                <a:ext uri="{FF2B5EF4-FFF2-40B4-BE49-F238E27FC236}">
                  <a16:creationId xmlns:a16="http://schemas.microsoft.com/office/drawing/2014/main" id="{D756BB8C-6BBE-7F81-3E7F-932167AD9354}"/>
                </a:ext>
              </a:extLst>
            </p:cNvPr>
            <p:cNvGrpSpPr/>
            <p:nvPr/>
          </p:nvGrpSpPr>
          <p:grpSpPr>
            <a:xfrm>
              <a:off x="2087461" y="388377"/>
              <a:ext cx="788019" cy="794180"/>
              <a:chOff x="4425512" y="776081"/>
              <a:chExt cx="532306" cy="536467"/>
            </a:xfrm>
          </p:grpSpPr>
          <p:sp>
            <p:nvSpPr>
              <p:cNvPr id="10" name="Oval 9">
                <a:extLst>
                  <a:ext uri="{FF2B5EF4-FFF2-40B4-BE49-F238E27FC236}">
                    <a16:creationId xmlns:a16="http://schemas.microsoft.com/office/drawing/2014/main" id="{B0047E1B-689E-16EA-F5D0-E2535313A281}"/>
                  </a:ext>
                </a:extLst>
              </p:cNvPr>
              <p:cNvSpPr/>
              <p:nvPr/>
            </p:nvSpPr>
            <p:spPr>
              <a:xfrm>
                <a:off x="4425512" y="776081"/>
                <a:ext cx="532306" cy="536467"/>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11" name="Oval 10">
                <a:extLst>
                  <a:ext uri="{FF2B5EF4-FFF2-40B4-BE49-F238E27FC236}">
                    <a16:creationId xmlns:a16="http://schemas.microsoft.com/office/drawing/2014/main" id="{A696B877-6F7F-C4FE-DC3F-8F10289C1D8E}"/>
                  </a:ext>
                </a:extLst>
              </p:cNvPr>
              <p:cNvSpPr/>
              <p:nvPr/>
            </p:nvSpPr>
            <p:spPr>
              <a:xfrm>
                <a:off x="4487906" y="829130"/>
                <a:ext cx="419328" cy="42120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UTM Avo" panose="02040603050506020204" pitchFamily="18" charset="0"/>
                    <a:ea typeface="AvantGarde" panose="00000400000000000000" pitchFamily="2" charset="0"/>
                    <a:cs typeface="AvantGarde" panose="00000400000000000000" pitchFamily="2" charset="0"/>
                  </a:rPr>
                  <a:t>3</a:t>
                </a:r>
              </a:p>
            </p:txBody>
          </p:sp>
        </p:grpSp>
      </p:grpSp>
      <p:pic>
        <p:nvPicPr>
          <p:cNvPr id="12" name="Picture 11" descr="A picture containing text, envelope, businesscard&#10;&#10;Description automatically generated">
            <a:extLst>
              <a:ext uri="{FF2B5EF4-FFF2-40B4-BE49-F238E27FC236}">
                <a16:creationId xmlns:a16="http://schemas.microsoft.com/office/drawing/2014/main" id="{9D0583AE-8064-A890-828B-8738B54CD03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195" t="13647" r="3716" b="15754"/>
          <a:stretch/>
        </p:blipFill>
        <p:spPr>
          <a:xfrm>
            <a:off x="12200956" y="3006316"/>
            <a:ext cx="2205364" cy="2465938"/>
          </a:xfrm>
          <a:prstGeom prst="rect">
            <a:avLst/>
          </a:prstGeom>
        </p:spPr>
      </p:pic>
      <p:sp>
        <p:nvSpPr>
          <p:cNvPr id="13" name="TextBox 12">
            <a:extLst>
              <a:ext uri="{FF2B5EF4-FFF2-40B4-BE49-F238E27FC236}">
                <a16:creationId xmlns:a16="http://schemas.microsoft.com/office/drawing/2014/main" id="{5D168ABC-0306-5B76-E8B1-1C77769ACD38}"/>
              </a:ext>
            </a:extLst>
          </p:cNvPr>
          <p:cNvSpPr txBox="1"/>
          <p:nvPr/>
        </p:nvSpPr>
        <p:spPr>
          <a:xfrm>
            <a:off x="690413" y="1635646"/>
            <a:ext cx="9001000" cy="892552"/>
          </a:xfrm>
          <a:prstGeom prst="rect">
            <a:avLst/>
          </a:prstGeom>
          <a:noFill/>
        </p:spPr>
        <p:txBody>
          <a:bodyPr wrap="square" rtlCol="0">
            <a:spAutoFit/>
          </a:bodyPr>
          <a:lstStyle/>
          <a:p>
            <a:pPr lvl="1"/>
            <a:r>
              <a:rPr lang="nl-NL" sz="2800" dirty="0">
                <a:solidFill>
                  <a:srgbClr val="FF0000"/>
                </a:solidFill>
                <a:latin typeface="Times New Roman" panose="02020603050405020304" pitchFamily="18" charset="0"/>
                <a:cs typeface="Times New Roman" panose="02020603050405020304" pitchFamily="18" charset="0"/>
              </a:rPr>
              <a:t>Chú chó thích nghe bạn nhỏ đọc truyện.</a:t>
            </a:r>
            <a:endParaRPr lang="en-US" sz="2800" dirty="0">
              <a:solidFill>
                <a:srgbClr val="FF0000"/>
              </a:solidFill>
              <a:latin typeface="Times New Roman" panose="02020603050405020304" pitchFamily="18" charset="0"/>
              <a:cs typeface="Times New Roman" panose="02020603050405020304" pitchFamily="18" charset="0"/>
            </a:endParaRPr>
          </a:p>
          <a:p>
            <a:pPr lvl="1"/>
            <a:endParaRPr lang="en-US" sz="24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1414927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0" fill="hold"/>
                                        <p:tgtEl>
                                          <p:spTgt spid="12"/>
                                        </p:tgtEl>
                                        <p:attrNameLst>
                                          <p:attrName>ppt_x</p:attrName>
                                        </p:attrNameLst>
                                      </p:cBhvr>
                                      <p:tavLst>
                                        <p:tav tm="0">
                                          <p:val>
                                            <p:strVal val="0-#ppt_w/2"/>
                                          </p:val>
                                        </p:tav>
                                        <p:tav tm="100000">
                                          <p:val>
                                            <p:strVal val="#ppt_x"/>
                                          </p:val>
                                        </p:tav>
                                      </p:tavLst>
                                    </p:anim>
                                    <p:anim calcmode="lin" valueType="num">
                                      <p:cBhvr additive="base">
                                        <p:cTn id="8" dur="1500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1143A78-B7E8-40C3-B545-E1355013982D}"/>
              </a:ext>
            </a:extLst>
          </p:cNvPr>
          <p:cNvGrpSpPr/>
          <p:nvPr/>
        </p:nvGrpSpPr>
        <p:grpSpPr>
          <a:xfrm>
            <a:off x="35496" y="35139"/>
            <a:ext cx="805237" cy="736411"/>
            <a:chOff x="451413" y="196770"/>
            <a:chExt cx="1143080" cy="1143080"/>
          </a:xfrm>
        </p:grpSpPr>
        <p:sp>
          <p:nvSpPr>
            <p:cNvPr id="2" name="Oval 1">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a:solidFill>
                  <a:srgbClr val="FF0000"/>
                </a:solidFill>
                <a:latin typeface="UTM Avo" panose="02040603050506020204" pitchFamily="18" charset="0"/>
              </a:endParaRPr>
            </a:p>
          </p:txBody>
        </p:sp>
        <p:pic>
          <p:nvPicPr>
            <p:cNvPr id="1026"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31B853-2819-4971-973F-CD8E1C159947}"/>
                </a:ext>
              </a:extLst>
            </p:cNvPr>
            <p:cNvSpPr txBox="1"/>
            <p:nvPr/>
          </p:nvSpPr>
          <p:spPr>
            <a:xfrm rot="195696">
              <a:off x="687286" y="313742"/>
              <a:ext cx="648183" cy="492443"/>
            </a:xfrm>
            <a:prstGeom prst="rect">
              <a:avLst/>
            </a:prstGeom>
            <a:noFill/>
          </p:spPr>
          <p:txBody>
            <a:bodyPr wrap="square" rtlCol="0">
              <a:spAutoFit/>
            </a:bodyPr>
            <a:lstStyle/>
            <a:p>
              <a:pPr defTabSz="685800"/>
              <a:r>
                <a:rPr lang="en-US">
                  <a:solidFill>
                    <a:srgbClr val="FF0000"/>
                  </a:solidFill>
                  <a:latin typeface="UTM Avo" panose="02040603050506020204" pitchFamily="18" charset="0"/>
                </a:rPr>
                <a:t>?</a:t>
              </a:r>
            </a:p>
          </p:txBody>
        </p:sp>
      </p:grpSp>
      <p:grpSp>
        <p:nvGrpSpPr>
          <p:cNvPr id="9" name="Group 8">
            <a:extLst>
              <a:ext uri="{FF2B5EF4-FFF2-40B4-BE49-F238E27FC236}">
                <a16:creationId xmlns:a16="http://schemas.microsoft.com/office/drawing/2014/main" id="{CEFC104D-8D7D-410C-8827-C9550B10800C}"/>
              </a:ext>
            </a:extLst>
          </p:cNvPr>
          <p:cNvGrpSpPr/>
          <p:nvPr/>
        </p:nvGrpSpPr>
        <p:grpSpPr>
          <a:xfrm>
            <a:off x="999871" y="-3677"/>
            <a:ext cx="8029823" cy="954107"/>
            <a:chOff x="2099706" y="41506"/>
            <a:chExt cx="9073280" cy="1871905"/>
          </a:xfrm>
        </p:grpSpPr>
        <p:sp>
          <p:nvSpPr>
            <p:cNvPr id="8" name="TextBox 7">
              <a:extLst>
                <a:ext uri="{FF2B5EF4-FFF2-40B4-BE49-F238E27FC236}">
                  <a16:creationId xmlns:a16="http://schemas.microsoft.com/office/drawing/2014/main" id="{62D85724-DC8D-4FC6-BE21-52234C4F3D98}"/>
                </a:ext>
              </a:extLst>
            </p:cNvPr>
            <p:cNvSpPr txBox="1"/>
            <p:nvPr/>
          </p:nvSpPr>
          <p:spPr>
            <a:xfrm>
              <a:off x="2528751" y="41506"/>
              <a:ext cx="8644235" cy="1871905"/>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342900" lvl="1" defTabSz="685800"/>
              <a:r>
                <a:rPr lang="en-US" sz="2800" b="1" dirty="0" err="1">
                  <a:solidFill>
                    <a:schemeClr val="accent1"/>
                  </a:solidFill>
                  <a:latin typeface="Times New Roman" panose="02020603050405020304" pitchFamily="18" charset="0"/>
                  <a:cs typeface="Times New Roman" panose="02020603050405020304" pitchFamily="18" charset="0"/>
                </a:rPr>
                <a:t>Tìm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những</a:t>
              </a:r>
              <a:r>
                <a:rPr lang="en-US" sz="2800" b="1" dirty="0">
                  <a:solidFill>
                    <a:schemeClr val="accent1"/>
                  </a:solidFill>
                  <a:latin typeface="Times New Roman" panose="02020603050405020304" pitchFamily="18" charset="0"/>
                  <a:cs typeface="Times New Roman" panose="02020603050405020304" pitchFamily="18" charset="0"/>
                </a:rPr>
                <a:t> chi </a:t>
              </a:r>
              <a:r>
                <a:rPr lang="en-US" sz="2800" b="1" dirty="0" err="1">
                  <a:solidFill>
                    <a:schemeClr val="accent1"/>
                  </a:solidFill>
                  <a:latin typeface="Times New Roman" panose="02020603050405020304" pitchFamily="18" charset="0"/>
                  <a:cs typeface="Times New Roman" panose="02020603050405020304" pitchFamily="18" charset="0"/>
                </a:rPr>
                <a:t>tiết</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thể</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hiện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cảm</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giữa</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nhỏ</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chú</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chó</a:t>
              </a:r>
              <a:r>
                <a:rPr lang="en-US" sz="2800" b="1" dirty="0">
                  <a:solidFill>
                    <a:schemeClr val="accent1"/>
                  </a:solidFill>
                  <a:latin typeface="Times New Roman" panose="02020603050405020304" pitchFamily="18" charset="0"/>
                  <a:cs typeface="Times New Roman" panose="02020603050405020304" pitchFamily="18" charset="0"/>
                </a:rPr>
                <a:t>?</a:t>
              </a:r>
              <a:endParaRPr lang="en-US" sz="2800" b="1" dirty="0">
                <a:solidFill>
                  <a:schemeClr val="accent1"/>
                </a:solidFill>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3F755A20-259D-44D9-8F3C-09675259C20E}"/>
                </a:ext>
              </a:extLst>
            </p:cNvPr>
            <p:cNvGrpSpPr/>
            <p:nvPr/>
          </p:nvGrpSpPr>
          <p:grpSpPr>
            <a:xfrm>
              <a:off x="2099706" y="341297"/>
              <a:ext cx="710730" cy="1248285"/>
              <a:chOff x="4433779" y="744279"/>
              <a:chExt cx="480097" cy="843215"/>
            </a:xfrm>
          </p:grpSpPr>
          <p:sp>
            <p:nvSpPr>
              <p:cNvPr id="6" name="Oval 5">
                <a:extLst>
                  <a:ext uri="{FF2B5EF4-FFF2-40B4-BE49-F238E27FC236}">
                    <a16:creationId xmlns:a16="http://schemas.microsoft.com/office/drawing/2014/main" id="{18DCCC10-FE2E-42FE-B8C8-3C20504669E0}"/>
                  </a:ext>
                </a:extLst>
              </p:cNvPr>
              <p:cNvSpPr/>
              <p:nvPr/>
            </p:nvSpPr>
            <p:spPr>
              <a:xfrm>
                <a:off x="4433779" y="744279"/>
                <a:ext cx="480097" cy="84321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3F8AFFF9-C03E-4597-8387-EA0AC6FAA082}"/>
                  </a:ext>
                </a:extLst>
              </p:cNvPr>
              <p:cNvSpPr/>
              <p:nvPr/>
            </p:nvSpPr>
            <p:spPr>
              <a:xfrm>
                <a:off x="4477197" y="824735"/>
                <a:ext cx="381716" cy="6558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dirty="0">
                    <a:solidFill>
                      <a:srgbClr val="FFFF00"/>
                    </a:solidFill>
                    <a:latin typeface="UTM Avo" panose="02040603050506020204" pitchFamily="18" charset="0"/>
                    <a:ea typeface="AvantGarde" panose="00000400000000000000" pitchFamily="2" charset="0"/>
                    <a:cs typeface="AvantGarde" panose="00000400000000000000" pitchFamily="2" charset="0"/>
                  </a:rPr>
                  <a:t>4</a:t>
                </a:r>
              </a:p>
            </p:txBody>
          </p:sp>
        </p:grpSp>
      </p:grpSp>
      <p:pic>
        <p:nvPicPr>
          <p:cNvPr id="16" name="Picture 15" descr="A picture containing text, toy, doll&#10;&#10;Description automatically generated">
            <a:extLst>
              <a:ext uri="{FF2B5EF4-FFF2-40B4-BE49-F238E27FC236}">
                <a16:creationId xmlns:a16="http://schemas.microsoft.com/office/drawing/2014/main" id="{238CD95C-DA24-444E-B372-21F19C050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669" y="3795886"/>
            <a:ext cx="1694331" cy="1587252"/>
          </a:xfrm>
          <a:prstGeom prst="rect">
            <a:avLst/>
          </a:prstGeom>
        </p:spPr>
      </p:pic>
      <p:sp>
        <p:nvSpPr>
          <p:cNvPr id="11" name="Rectangle 10"/>
          <p:cNvSpPr/>
          <p:nvPr/>
        </p:nvSpPr>
        <p:spPr>
          <a:xfrm>
            <a:off x="429960" y="1275606"/>
            <a:ext cx="8568952" cy="2677656"/>
          </a:xfrm>
          <a:prstGeom prst="rect">
            <a:avLst/>
          </a:prstGeom>
        </p:spPr>
        <p:txBody>
          <a:bodyPr wrap="square">
            <a:spAutoFit/>
          </a:bodyPr>
          <a:lstStyle/>
          <a:p>
            <a:pPr algn="just">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smtClean="0">
                <a:solidFill>
                  <a:srgbClr val="FF0000"/>
                </a:solidFill>
                <a:latin typeface="Times New Roman" panose="02020603050405020304" pitchFamily="18" charset="0"/>
                <a:ea typeface="Times New Roman" panose="02020603050405020304" pitchFamily="18" charset="0"/>
              </a:rPr>
              <a:t>Chi </a:t>
            </a:r>
            <a:r>
              <a:rPr lang="nl-NL" sz="2400" dirty="0">
                <a:solidFill>
                  <a:srgbClr val="FF0000"/>
                </a:solidFill>
                <a:latin typeface="Times New Roman" panose="02020603050405020304" pitchFamily="18" charset="0"/>
                <a:ea typeface="Times New Roman" panose="02020603050405020304" pitchFamily="18" charset="0"/>
              </a:rPr>
              <a:t>tiết </a:t>
            </a:r>
            <a:r>
              <a:rPr lang="en-US" sz="2400" dirty="0" err="1">
                <a:solidFill>
                  <a:srgbClr val="FF0000"/>
                </a:solidFill>
                <a:latin typeface="Times New Roman" panose="02020603050405020304" pitchFamily="18" charset="0"/>
                <a:ea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giữa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chó</a:t>
            </a:r>
            <a:r>
              <a:rPr lang="en-US" sz="2400" dirty="0">
                <a:solidFill>
                  <a:srgbClr val="FF0000"/>
                </a:solidFill>
                <a:latin typeface="Times New Roman" panose="02020603050405020304" pitchFamily="18" charset="0"/>
                <a:ea typeface="Times New Roman" panose="02020603050405020304" pitchFamily="18" charset="0"/>
              </a:rPr>
              <a:t>: </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indent="-342900" algn="just">
              <a:spcAft>
                <a:spcPts val="0"/>
              </a:spcAft>
              <a:buFontTx/>
              <a:buChar char="-"/>
            </a:pPr>
            <a:r>
              <a:rPr lang="en-US" sz="2400" dirty="0" err="1" smtClean="0">
                <a:solidFill>
                  <a:srgbClr val="FF0000"/>
                </a:solidFill>
                <a:latin typeface="Times New Roman" panose="02020603050405020304" pitchFamily="18" charset="0"/>
                <a:ea typeface="Times New Roman" panose="02020603050405020304" pitchFamily="18" charset="0"/>
              </a:rPr>
              <a:t>Bạn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đọc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truyện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nghe</a:t>
            </a:r>
            <a:r>
              <a:rPr lang="en-US" sz="2400" dirty="0" smtClean="0">
                <a:solidFill>
                  <a:srgbClr val="FF0000"/>
                </a:solidFill>
                <a:latin typeface="Times New Roman" panose="02020603050405020304" pitchFamily="18" charset="0"/>
                <a:ea typeface="Times New Roman" panose="02020603050405020304" pitchFamily="18" charset="0"/>
              </a:rPr>
              <a:t>.</a:t>
            </a:r>
          </a:p>
          <a:p>
            <a:pPr marL="342900" indent="-342900" algn="just">
              <a:spcAft>
                <a:spcPts val="0"/>
              </a:spcAft>
              <a:buFontTx/>
              <a:buChar char="-"/>
            </a:pPr>
            <a:r>
              <a:rPr lang="en-US" sz="2400" dirty="0" err="1" smtClean="0">
                <a:solidFill>
                  <a:srgbClr val="FF0000"/>
                </a:solidFill>
                <a:latin typeface="Times New Roman" panose="02020603050405020304" pitchFamily="18" charset="0"/>
                <a:ea typeface="Times New Roman" panose="02020603050405020304" pitchFamily="18" charset="0"/>
              </a:rPr>
              <a:t>Mỗi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chạy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mừng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vỗ</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về</a:t>
            </a:r>
            <a:r>
              <a:rPr lang="en-US" sz="2400" dirty="0" smtClean="0">
                <a:solidFill>
                  <a:srgbClr val="FF0000"/>
                </a:solidFill>
                <a:latin typeface="Times New Roman" panose="02020603050405020304" pitchFamily="18" charset="0"/>
                <a:ea typeface="Times New Roman" panose="02020603050405020304" pitchFamily="18" charset="0"/>
              </a:rPr>
              <a:t>.</a:t>
            </a:r>
          </a:p>
          <a:p>
            <a:pPr marL="342900" indent="-342900" algn="just">
              <a:spcAft>
                <a:spcPts val="0"/>
              </a:spcAft>
              <a:buFontTx/>
              <a:buChar char="-"/>
            </a:pPr>
            <a:r>
              <a:rPr lang="en-US" sz="2400" dirty="0" err="1" smtClean="0">
                <a:solidFill>
                  <a:srgbClr val="FF0000"/>
                </a:solidFill>
                <a:latin typeface="Times New Roman" panose="02020603050405020304" pitchFamily="18" charset="0"/>
                <a:ea typeface="Times New Roman" panose="02020603050405020304" pitchFamily="18" charset="0"/>
              </a:rPr>
              <a:t>Chú</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rúc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đuôi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ngoáy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như</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nũng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mẹ</a:t>
            </a:r>
            <a:r>
              <a:rPr lang="en-US" sz="2400" dirty="0" smtClean="0">
                <a:solidFill>
                  <a:srgbClr val="FF0000"/>
                </a:solidFill>
                <a:latin typeface="Times New Roman" panose="02020603050405020304" pitchFamily="18" charset="0"/>
                <a:ea typeface="Times New Roman" panose="02020603050405020304" pitchFamily="18" charset="0"/>
              </a:rPr>
              <a:t>.</a:t>
            </a:r>
          </a:p>
          <a:p>
            <a:pPr marL="342900" indent="-342900" algn="just">
              <a:spcAft>
                <a:spcPts val="0"/>
              </a:spcAft>
              <a:buFontTx/>
              <a:buChar char="-"/>
            </a:pP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chạy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vọt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mừng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học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về</a:t>
            </a:r>
            <a:r>
              <a:rPr lang="en-US" sz="2400" dirty="0" smtClean="0">
                <a:solidFill>
                  <a:srgbClr val="FF0000"/>
                </a:solidFill>
                <a:latin typeface="Times New Roman" panose="02020603050405020304" pitchFamily="18" charset="0"/>
                <a:ea typeface="Times New Roman" panose="02020603050405020304" pitchFamily="18" charset="0"/>
              </a:rPr>
              <a:t>.</a:t>
            </a:r>
          </a:p>
          <a:p>
            <a:pPr marL="342900" indent="-342900" algn="just">
              <a:spcAft>
                <a:spcPts val="0"/>
              </a:spcAft>
              <a:buFontTx/>
              <a:buChar char="-"/>
            </a:pP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âu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yếm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mõm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nhỏ</a:t>
            </a:r>
            <a:r>
              <a:rPr lang="en-US" sz="2400" dirty="0" smtClean="0">
                <a:solidFill>
                  <a:srgbClr val="FF0000"/>
                </a:solidFill>
                <a:latin typeface="Times New Roman" panose="02020603050405020304" pitchFamily="18" charset="0"/>
                <a:ea typeface="Times New Roman" panose="02020603050405020304" pitchFamily="18" charset="0"/>
              </a:rPr>
              <a:t>.</a:t>
            </a:r>
          </a:p>
          <a:p>
            <a:pPr marL="342900" indent="-342900" algn="just">
              <a:spcAft>
                <a:spcPts val="0"/>
              </a:spcAft>
              <a:buFontTx/>
              <a:buChar char="-"/>
            </a:pP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quấn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quýt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nhau</a:t>
            </a:r>
            <a:r>
              <a:rPr lang="en-US" sz="2400" dirty="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5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A05CE3-E507-6A38-A49B-211E3BAC57C3}"/>
              </a:ext>
            </a:extLst>
          </p:cNvPr>
          <p:cNvGrpSpPr/>
          <p:nvPr/>
        </p:nvGrpSpPr>
        <p:grpSpPr>
          <a:xfrm>
            <a:off x="683568" y="483518"/>
            <a:ext cx="8259603" cy="746819"/>
            <a:chOff x="2102753" y="362716"/>
            <a:chExt cx="7675562" cy="968537"/>
          </a:xfrm>
        </p:grpSpPr>
        <p:sp>
          <p:nvSpPr>
            <p:cNvPr id="4" name="TextBox 3">
              <a:extLst>
                <a:ext uri="{FF2B5EF4-FFF2-40B4-BE49-F238E27FC236}">
                  <a16:creationId xmlns:a16="http://schemas.microsoft.com/office/drawing/2014/main" id="{439199F0-2EE6-A69F-75C0-B985C2205C59}"/>
                </a:ext>
              </a:extLst>
            </p:cNvPr>
            <p:cNvSpPr txBox="1"/>
            <p:nvPr/>
          </p:nvSpPr>
          <p:spPr>
            <a:xfrm>
              <a:off x="2443834" y="362716"/>
              <a:ext cx="7334481" cy="678555"/>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lvl="1"/>
              <a:r>
                <a:rPr lang="en-US" sz="2800" b="1" dirty="0" err="1">
                  <a:solidFill>
                    <a:srgbClr val="0070C0"/>
                  </a:solidFill>
                  <a:latin typeface="Times New Roman" panose="02020603050405020304" pitchFamily="18" charset="0"/>
                  <a:cs typeface="Times New Roman" panose="02020603050405020304" pitchFamily="18" charset="0"/>
                </a:rPr>
                <a:t>Em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nghĩ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đó</a:t>
              </a:r>
              <a:r>
                <a:rPr lang="en-US" sz="2800" b="1" dirty="0">
                  <a:solidFill>
                    <a:srgbClr val="0070C0"/>
                  </a:solidFill>
                  <a:latin typeface="Times New Roman" panose="02020603050405020304" pitchFamily="18" charset="0"/>
                  <a:cs typeface="Times New Roman" panose="02020603050405020304" pitchFamily="18" charset="0"/>
                </a:rPr>
                <a:t>?</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5" name="Group 4">
              <a:extLst>
                <a:ext uri="{FF2B5EF4-FFF2-40B4-BE49-F238E27FC236}">
                  <a16:creationId xmlns:a16="http://schemas.microsoft.com/office/drawing/2014/main" id="{0168C09E-48C7-993C-EEE0-6C58FCD0D8C4}"/>
                </a:ext>
              </a:extLst>
            </p:cNvPr>
            <p:cNvGrpSpPr/>
            <p:nvPr/>
          </p:nvGrpSpPr>
          <p:grpSpPr>
            <a:xfrm>
              <a:off x="2102753" y="363671"/>
              <a:ext cx="682163" cy="967582"/>
              <a:chOff x="4435839" y="759392"/>
              <a:chExt cx="460800" cy="653600"/>
            </a:xfrm>
          </p:grpSpPr>
          <p:sp>
            <p:nvSpPr>
              <p:cNvPr id="6" name="Oval 5">
                <a:extLst>
                  <a:ext uri="{FF2B5EF4-FFF2-40B4-BE49-F238E27FC236}">
                    <a16:creationId xmlns:a16="http://schemas.microsoft.com/office/drawing/2014/main" id="{E66EA69E-67E6-29AB-379C-E0240424D668}"/>
                  </a:ext>
                </a:extLst>
              </p:cNvPr>
              <p:cNvSpPr/>
              <p:nvPr/>
            </p:nvSpPr>
            <p:spPr>
              <a:xfrm>
                <a:off x="4435839" y="759392"/>
                <a:ext cx="460800" cy="6536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7" name="Oval 6">
                <a:extLst>
                  <a:ext uri="{FF2B5EF4-FFF2-40B4-BE49-F238E27FC236}">
                    <a16:creationId xmlns:a16="http://schemas.microsoft.com/office/drawing/2014/main" id="{1362DACF-4BA2-3C9C-23BE-E900FA3DDED5}"/>
                  </a:ext>
                </a:extLst>
              </p:cNvPr>
              <p:cNvSpPr/>
              <p:nvPr/>
            </p:nvSpPr>
            <p:spPr>
              <a:xfrm>
                <a:off x="4477098" y="829130"/>
                <a:ext cx="364872" cy="51169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UTM Avo" panose="02040603050506020204" pitchFamily="18" charset="0"/>
                    <a:ea typeface="AvantGarde" panose="00000400000000000000" pitchFamily="2" charset="0"/>
                    <a:cs typeface="AvantGarde" panose="00000400000000000000" pitchFamily="2" charset="0"/>
                  </a:rPr>
                  <a:t>4</a:t>
                </a:r>
                <a:endParaRPr lang="en-US" sz="1600" b="1" dirty="0">
                  <a:solidFill>
                    <a:srgbClr val="FFFF00"/>
                  </a:solidFill>
                  <a:latin typeface="UTM Avo" panose="02040603050506020204" pitchFamily="18" charset="0"/>
                  <a:ea typeface="AvantGarde" panose="00000400000000000000" pitchFamily="2" charset="0"/>
                  <a:cs typeface="AvantGarde" panose="00000400000000000000" pitchFamily="2" charset="0"/>
                </a:endParaRPr>
              </a:p>
            </p:txBody>
          </p:sp>
        </p:grpSp>
      </p:grpSp>
      <p:sp>
        <p:nvSpPr>
          <p:cNvPr id="2" name="Rectangle 1"/>
          <p:cNvSpPr/>
          <p:nvPr/>
        </p:nvSpPr>
        <p:spPr>
          <a:xfrm>
            <a:off x="539553" y="1363980"/>
            <a:ext cx="8208912" cy="2169825"/>
          </a:xfrm>
          <a:prstGeom prst="rect">
            <a:avLst/>
          </a:prstGeom>
        </p:spPr>
        <p:txBody>
          <a:bodyPr wrap="square">
            <a:spAutoFit/>
          </a:bodyPr>
          <a:lstStyle/>
          <a:p>
            <a:pPr algn="just">
              <a:spcAft>
                <a:spcPts val="0"/>
              </a:spcAft>
            </a:pPr>
            <a:r>
              <a:rPr lang="nl-NL" sz="2700" dirty="0">
                <a:solidFill>
                  <a:srgbClr val="FF0000"/>
                </a:solidFill>
                <a:latin typeface="Times New Roman" panose="02020603050405020304" pitchFamily="18" charset="0"/>
                <a:ea typeface="Times New Roman" panose="02020603050405020304" pitchFamily="18" charset="0"/>
              </a:rPr>
              <a:t>+ Đó là tình cảm đáng quý giữa bạn nhỏ và chú chó Cúp.</a:t>
            </a:r>
            <a:endParaRPr lang="en-US" sz="2700"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nl-NL" sz="2700" dirty="0">
                <a:solidFill>
                  <a:srgbClr val="FF0000"/>
                </a:solidFill>
                <a:latin typeface="Times New Roman" panose="02020603050405020304" pitchFamily="18" charset="0"/>
                <a:ea typeface="Times New Roman" panose="02020603050405020304" pitchFamily="18" charset="0"/>
              </a:rPr>
              <a:t>+ Tình cảm đó cho biết bạn nhỏ rất yêu quý chú chó và chúng ta nên học tập bạn ấy.</a:t>
            </a:r>
            <a:endParaRPr lang="en-US" sz="2700"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nl-NL" sz="2700" dirty="0">
                <a:solidFill>
                  <a:srgbClr val="FF0000"/>
                </a:solidFill>
                <a:latin typeface="Times New Roman" panose="02020603050405020304" pitchFamily="18" charset="0"/>
                <a:ea typeface="Times New Roman" panose="02020603050405020304" pitchFamily="18" charset="0"/>
              </a:rPr>
              <a:t>+ Tình cảm đó cho biết bạn ấy biết cách chăm sóc và chơi </a:t>
            </a:r>
            <a:r>
              <a:rPr lang="nl-NL" sz="2700" dirty="0" smtClean="0">
                <a:solidFill>
                  <a:srgbClr val="FF0000"/>
                </a:solidFill>
                <a:latin typeface="Times New Roman" panose="02020603050405020304" pitchFamily="18" charset="0"/>
                <a:ea typeface="Times New Roman" panose="02020603050405020304" pitchFamily="18" charset="0"/>
              </a:rPr>
              <a:t>đùa </a:t>
            </a:r>
            <a:r>
              <a:rPr lang="nl-NL" sz="2700" dirty="0">
                <a:solidFill>
                  <a:srgbClr val="FF0000"/>
                </a:solidFill>
                <a:latin typeface="Times New Roman" panose="02020603050405020304" pitchFamily="18" charset="0"/>
                <a:ea typeface="Times New Roman" panose="02020603050405020304" pitchFamily="18" charset="0"/>
              </a:rPr>
              <a:t>với chú chó.  </a:t>
            </a:r>
            <a:endParaRPr lang="en-US" sz="27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3736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UTM Avo" panose="02040603050506020204" pitchFamily="18" charset="0"/>
              </a:rPr>
              <a:t>Nội</a:t>
            </a:r>
            <a:r>
              <a:rPr lang="en-US" sz="3600" dirty="0">
                <a:solidFill>
                  <a:srgbClr val="FF0000"/>
                </a:solidFill>
                <a:latin typeface="UTM Avo" panose="02040603050506020204" pitchFamily="18" charset="0"/>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395536" y="1635646"/>
            <a:ext cx="8615593" cy="1200329"/>
          </a:xfrm>
          <a:prstGeom prst="rect">
            <a:avLst/>
          </a:prstGeom>
          <a:noFill/>
        </p:spPr>
        <p:txBody>
          <a:bodyPr wrap="square" rtlCol="0">
            <a:spAutoFit/>
          </a:bodyPr>
          <a:lstStyle/>
          <a:p>
            <a:r>
              <a:rPr lang="nl-NL" sz="3600" dirty="0">
                <a:latin typeface="Times New Roman" panose="02020603050405020304" pitchFamily="18" charset="0"/>
                <a:cs typeface="Times New Roman" panose="02020603050405020304" pitchFamily="18" charset="0"/>
              </a:rPr>
              <a:t>Tình cảm thân thiết, gắn bó giữa bạn nhỏ và chú chó Cúp.</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72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2960C66E-C12E-9D8F-81C6-47FABA9A32FF}"/>
              </a:ext>
            </a:extLst>
          </p:cNvPr>
          <p:cNvSpPr/>
          <p:nvPr/>
        </p:nvSpPr>
        <p:spPr>
          <a:xfrm>
            <a:off x="0" y="766234"/>
            <a:ext cx="9073932" cy="4109771"/>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1900" dirty="0">
                <a:solidFill>
                  <a:srgbClr val="000000"/>
                </a:solidFill>
                <a:latin typeface="+mj-lt"/>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lvl="1" algn="just"/>
            <a:r>
              <a:rPr lang="en-US" sz="1900" dirty="0">
                <a:solidFill>
                  <a:schemeClr val="tx1">
                    <a:lumMod val="95000"/>
                    <a:lumOff val="5000"/>
                  </a:schemeClr>
                </a:solidFill>
                <a:latin typeface="+mj-lt"/>
                <a:ea typeface="Arial-Rounded" panose="020B0500000000000000" pitchFamily="34" charset="0"/>
                <a:cs typeface="Arial-Rounded" panose="020B0500000000000000" pitchFamily="34" charset="0"/>
              </a:rPr>
              <a:t>	</a:t>
            </a:r>
            <a:r>
              <a:rPr lang="vi-VN" sz="1900" dirty="0">
                <a:solidFill>
                  <a:srgbClr val="000000"/>
                </a:solidFill>
                <a:latin typeface="+mj-lt"/>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lvl="1" algn="just"/>
            <a:r>
              <a:rPr lang="en-US" sz="1900" dirty="0" smtClean="0">
                <a:solidFill>
                  <a:srgbClr val="000000"/>
                </a:solidFill>
                <a:latin typeface="+mj-lt"/>
              </a:rPr>
              <a:t>	</a:t>
            </a:r>
            <a:r>
              <a:rPr lang="vi-VN" sz="1900" dirty="0" smtClean="0">
                <a:solidFill>
                  <a:srgbClr val="000000"/>
                </a:solidFill>
                <a:latin typeface="+mj-lt"/>
              </a:rPr>
              <a:t>Tôi </a:t>
            </a:r>
            <a:r>
              <a:rPr lang="vi-VN" sz="1900" dirty="0">
                <a:solidFill>
                  <a:srgbClr val="000000"/>
                </a:solidFill>
                <a:latin typeface="+mj-lt"/>
              </a:rPr>
              <a:t>và Cúp ngày ngày quấn quýt bên nhau. Mỗi khi tôi đi học về, Cúp chạy vọt ra, chồm hai chân trước lên mừng rỡ. Tôi cúi xuống vỗ về Cúp. Nó âu yếm dụi cái mõm ươn ướt, mềm mềm vào chân tôi.</a:t>
            </a:r>
          </a:p>
          <a:p>
            <a:pPr algn="just"/>
            <a:r>
              <a:rPr lang="en-US" sz="2000" dirty="0" smtClean="0">
                <a:solidFill>
                  <a:srgbClr val="000000"/>
                </a:solidFill>
                <a:latin typeface="+mj-lt"/>
              </a:rPr>
              <a:t>                                                                                                                   </a:t>
            </a:r>
            <a:r>
              <a:rPr lang="vi-VN" dirty="0" smtClean="0">
                <a:solidFill>
                  <a:srgbClr val="000000"/>
                </a:solidFill>
                <a:latin typeface="+mj-lt"/>
              </a:rPr>
              <a:t>(</a:t>
            </a:r>
            <a:r>
              <a:rPr lang="vi-VN" dirty="0">
                <a:solidFill>
                  <a:srgbClr val="000000"/>
                </a:solidFill>
                <a:latin typeface="+mj-lt"/>
              </a:rPr>
              <a:t>Theo Trần Đức Tiến)</a:t>
            </a:r>
          </a:p>
          <a:p>
            <a:pPr lvl="1"/>
            <a:endParaRPr lang="en-US" sz="16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62" name="Rectangle: Rounded Corners 61">
            <a:extLst>
              <a:ext uri="{FF2B5EF4-FFF2-40B4-BE49-F238E27FC236}">
                <a16:creationId xmlns:a16="http://schemas.microsoft.com/office/drawing/2014/main" id="{A45645C1-003B-B717-5CB9-2DF8F92BD233}"/>
              </a:ext>
            </a:extLst>
          </p:cNvPr>
          <p:cNvSpPr/>
          <p:nvPr/>
        </p:nvSpPr>
        <p:spPr>
          <a:xfrm>
            <a:off x="3059832" y="145692"/>
            <a:ext cx="2384724" cy="342986"/>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
        <p:nvSpPr>
          <p:cNvPr id="64" name="Wave 63">
            <a:extLst>
              <a:ext uri="{FF2B5EF4-FFF2-40B4-BE49-F238E27FC236}">
                <a16:creationId xmlns:a16="http://schemas.microsoft.com/office/drawing/2014/main" id="{BF7D8304-BFAD-91BE-857A-3FC6EA699B3C}"/>
              </a:ext>
            </a:extLst>
          </p:cNvPr>
          <p:cNvSpPr/>
          <p:nvPr/>
        </p:nvSpPr>
        <p:spPr>
          <a:xfrm>
            <a:off x="107504" y="94725"/>
            <a:ext cx="2262791" cy="656287"/>
          </a:xfrm>
          <a:custGeom>
            <a:avLst/>
            <a:gdLst>
              <a:gd name="connsiteX0" fmla="*/ 203518 w 1660014"/>
              <a:gd name="connsiteY0" fmla="*/ 82036 h 656287"/>
              <a:gd name="connsiteX1" fmla="*/ 1660014 w 1660014"/>
              <a:gd name="connsiteY1" fmla="*/ 82036 h 656287"/>
              <a:gd name="connsiteX2" fmla="*/ 1456496 w 1660014"/>
              <a:gd name="connsiteY2" fmla="*/ 574251 h 656287"/>
              <a:gd name="connsiteX3" fmla="*/ 0 w 1660014"/>
              <a:gd name="connsiteY3" fmla="*/ 574251 h 656287"/>
              <a:gd name="connsiteX4" fmla="*/ 203518 w 1660014"/>
              <a:gd name="connsiteY4" fmla="*/ 82036 h 65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014" h="656287" fill="none" extrusionOk="0">
                <a:moveTo>
                  <a:pt x="203518" y="82036"/>
                </a:moveTo>
                <a:cubicBezTo>
                  <a:pt x="668132" y="-183470"/>
                  <a:pt x="1130377" y="330294"/>
                  <a:pt x="1660014" y="82036"/>
                </a:cubicBezTo>
                <a:cubicBezTo>
                  <a:pt x="1626621" y="232988"/>
                  <a:pt x="1541583" y="367129"/>
                  <a:pt x="1456496" y="574251"/>
                </a:cubicBezTo>
                <a:cubicBezTo>
                  <a:pt x="1002280" y="828972"/>
                  <a:pt x="456044" y="308462"/>
                  <a:pt x="0" y="574251"/>
                </a:cubicBezTo>
                <a:cubicBezTo>
                  <a:pt x="97400" y="418165"/>
                  <a:pt x="116254" y="276647"/>
                  <a:pt x="203518" y="82036"/>
                </a:cubicBezTo>
                <a:close/>
              </a:path>
              <a:path w="1660014" h="656287" stroke="0" extrusionOk="0">
                <a:moveTo>
                  <a:pt x="203518" y="82036"/>
                </a:moveTo>
                <a:cubicBezTo>
                  <a:pt x="696600" y="-204286"/>
                  <a:pt x="1161146" y="259508"/>
                  <a:pt x="1660014" y="82036"/>
                </a:cubicBezTo>
                <a:cubicBezTo>
                  <a:pt x="1649331" y="153697"/>
                  <a:pt x="1585544" y="373705"/>
                  <a:pt x="1456496" y="574251"/>
                </a:cubicBezTo>
                <a:cubicBezTo>
                  <a:pt x="1025851" y="768060"/>
                  <a:pt x="466575" y="362455"/>
                  <a:pt x="0" y="574251"/>
                </a:cubicBezTo>
                <a:cubicBezTo>
                  <a:pt x="93220" y="448471"/>
                  <a:pt x="105255" y="324604"/>
                  <a:pt x="203518" y="82036"/>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4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400" b="1" dirty="0"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lại</a:t>
            </a:r>
            <a:endParaRPr lang="en-US" sz="24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65" name="Oval 64">
            <a:extLst>
              <a:ext uri="{FF2B5EF4-FFF2-40B4-BE49-F238E27FC236}">
                <a16:creationId xmlns:a16="http://schemas.microsoft.com/office/drawing/2014/main" id="{10FD0CBE-3B91-2D39-4DC9-D4C810A9F06F}"/>
              </a:ext>
            </a:extLst>
          </p:cNvPr>
          <p:cNvSpPr/>
          <p:nvPr/>
        </p:nvSpPr>
        <p:spPr>
          <a:xfrm>
            <a:off x="648727" y="856519"/>
            <a:ext cx="276334" cy="22553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1</a:t>
            </a:r>
          </a:p>
        </p:txBody>
      </p:sp>
      <p:sp>
        <p:nvSpPr>
          <p:cNvPr id="66" name="Oval 65">
            <a:extLst>
              <a:ext uri="{FF2B5EF4-FFF2-40B4-BE49-F238E27FC236}">
                <a16:creationId xmlns:a16="http://schemas.microsoft.com/office/drawing/2014/main" id="{DA61DD32-DEA8-16AB-9703-9ED43847A9AD}"/>
              </a:ext>
            </a:extLst>
          </p:cNvPr>
          <p:cNvSpPr/>
          <p:nvPr/>
        </p:nvSpPr>
        <p:spPr>
          <a:xfrm>
            <a:off x="648727" y="2033017"/>
            <a:ext cx="279734" cy="230796"/>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2</a:t>
            </a:r>
          </a:p>
        </p:txBody>
      </p:sp>
      <p:sp>
        <p:nvSpPr>
          <p:cNvPr id="67" name="Oval 66">
            <a:extLst>
              <a:ext uri="{FF2B5EF4-FFF2-40B4-BE49-F238E27FC236}">
                <a16:creationId xmlns:a16="http://schemas.microsoft.com/office/drawing/2014/main" id="{7F8CCD59-98F4-2602-B963-D0743E8CFC89}"/>
              </a:ext>
            </a:extLst>
          </p:cNvPr>
          <p:cNvSpPr/>
          <p:nvPr/>
        </p:nvSpPr>
        <p:spPr>
          <a:xfrm>
            <a:off x="676736" y="3723878"/>
            <a:ext cx="276334" cy="22553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Rectangle: Rounded Corners 25">
            <a:extLst>
              <a:ext uri="{FF2B5EF4-FFF2-40B4-BE49-F238E27FC236}">
                <a16:creationId xmlns:a16="http://schemas.microsoft.com/office/drawing/2014/main" id="{413277B4-4637-52BB-B195-68D3AD5C3BCC}"/>
              </a:ext>
            </a:extLst>
          </p:cNvPr>
          <p:cNvSpPr/>
          <p:nvPr/>
        </p:nvSpPr>
        <p:spPr>
          <a:xfrm>
            <a:off x="3563888" y="160340"/>
            <a:ext cx="2880320" cy="547278"/>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Bạn</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nhỏ</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trong</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nhà</a:t>
            </a: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0741435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 calcmode="lin" valueType="num">
                                      <p:cBhvr>
                                        <p:cTn id="9" dur="1000" fill="hold"/>
                                        <p:tgtEl>
                                          <p:spTgt spid="64"/>
                                        </p:tgtEl>
                                        <p:attrNameLst>
                                          <p:attrName>style.rotation</p:attrName>
                                        </p:attrNameLst>
                                      </p:cBhvr>
                                      <p:tavLst>
                                        <p:tav tm="0">
                                          <p:val>
                                            <p:fltVal val="90"/>
                                          </p:val>
                                        </p:tav>
                                        <p:tav tm="100000">
                                          <p:val>
                                            <p:fltVal val="0"/>
                                          </p:val>
                                        </p:tav>
                                      </p:tavLst>
                                    </p:anim>
                                    <p:animEffect transition="in" filter="fade">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nodeType="clickEffect">
                                  <p:stCondLst>
                                    <p:cond delay="0"/>
                                  </p:stCondLst>
                                  <p:childTnLst>
                                    <p:animClr clrSpc="rgb" dir="cw">
                                      <p:cBhvr override="childStyle">
                                        <p:cTn id="21" dur="500" fill="hold"/>
                                        <p:tgtEl>
                                          <p:spTgt spid="61">
                                            <p:txEl>
                                              <p:pRg st="0" end="0"/>
                                            </p:txEl>
                                          </p:spTgt>
                                        </p:tgtEl>
                                        <p:attrNameLst>
                                          <p:attrName>style.color</p:attrName>
                                        </p:attrNameLst>
                                      </p:cBhvr>
                                      <p:to>
                                        <a:srgbClr val="FF0000"/>
                                      </p:to>
                                    </p:animClr>
                                    <p:animClr clrSpc="rgb" dir="cw">
                                      <p:cBhvr>
                                        <p:cTn id="22" dur="500" fill="hold"/>
                                        <p:tgtEl>
                                          <p:spTgt spid="61">
                                            <p:txEl>
                                              <p:pRg st="0" end="0"/>
                                            </p:txEl>
                                          </p:spTgt>
                                        </p:tgtEl>
                                        <p:attrNameLst>
                                          <p:attrName>fillcolor</p:attrName>
                                        </p:attrNameLst>
                                      </p:cBhvr>
                                      <p:to>
                                        <a:srgbClr val="FF0000"/>
                                      </p:to>
                                    </p:animClr>
                                    <p:set>
                                      <p:cBhvr>
                                        <p:cTn id="23" dur="500" fill="hold"/>
                                        <p:tgtEl>
                                          <p:spTgt spid="61">
                                            <p:txEl>
                                              <p:pRg st="0" end="0"/>
                                            </p:txEl>
                                          </p:spTgt>
                                        </p:tgtEl>
                                        <p:attrNameLst>
                                          <p:attrName>fill.type</p:attrName>
                                        </p:attrNameLst>
                                      </p:cBhvr>
                                      <p:to>
                                        <p:strVal val="solid"/>
                                      </p:to>
                                    </p:set>
                                    <p:set>
                                      <p:cBhvr>
                                        <p:cTn id="24" dur="500" fill="hold"/>
                                        <p:tgtEl>
                                          <p:spTgt spid="61">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9" presetClass="emph" presetSubtype="0" fill="hold" nodeType="clickEffect">
                                  <p:stCondLst>
                                    <p:cond delay="0"/>
                                  </p:stCondLst>
                                  <p:childTnLst>
                                    <p:animClr clrSpc="rgb" dir="cw">
                                      <p:cBhvr override="childStyle">
                                        <p:cTn id="35" dur="500" fill="hold"/>
                                        <p:tgtEl>
                                          <p:spTgt spid="61">
                                            <p:txEl>
                                              <p:pRg st="1" end="1"/>
                                            </p:txEl>
                                          </p:spTgt>
                                        </p:tgtEl>
                                        <p:attrNameLst>
                                          <p:attrName>style.color</p:attrName>
                                        </p:attrNameLst>
                                      </p:cBhvr>
                                      <p:to>
                                        <a:srgbClr val="4F81BD"/>
                                      </p:to>
                                    </p:animClr>
                                    <p:animClr clrSpc="rgb" dir="cw">
                                      <p:cBhvr>
                                        <p:cTn id="36" dur="500" fill="hold"/>
                                        <p:tgtEl>
                                          <p:spTgt spid="61">
                                            <p:txEl>
                                              <p:pRg st="1" end="1"/>
                                            </p:txEl>
                                          </p:spTgt>
                                        </p:tgtEl>
                                        <p:attrNameLst>
                                          <p:attrName>fillcolor</p:attrName>
                                        </p:attrNameLst>
                                      </p:cBhvr>
                                      <p:to>
                                        <a:srgbClr val="4F81BD"/>
                                      </p:to>
                                    </p:animClr>
                                    <p:set>
                                      <p:cBhvr>
                                        <p:cTn id="37" dur="500" fill="hold"/>
                                        <p:tgtEl>
                                          <p:spTgt spid="61">
                                            <p:txEl>
                                              <p:pRg st="1" end="1"/>
                                            </p:txEl>
                                          </p:spTgt>
                                        </p:tgtEl>
                                        <p:attrNameLst>
                                          <p:attrName>fill.type</p:attrName>
                                        </p:attrNameLst>
                                      </p:cBhvr>
                                      <p:to>
                                        <p:strVal val="solid"/>
                                      </p:to>
                                    </p:set>
                                    <p:set>
                                      <p:cBhvr>
                                        <p:cTn id="38" dur="500" fill="hold"/>
                                        <p:tgtEl>
                                          <p:spTgt spid="61">
                                            <p:txEl>
                                              <p:pRg st="1" end="1"/>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nodeType="clickEffect">
                                  <p:stCondLst>
                                    <p:cond delay="0"/>
                                  </p:stCondLst>
                                  <p:childTnLst>
                                    <p:animClr clrSpc="rgb" dir="cw">
                                      <p:cBhvr override="childStyle">
                                        <p:cTn id="49" dur="500" fill="hold"/>
                                        <p:tgtEl>
                                          <p:spTgt spid="61">
                                            <p:txEl>
                                              <p:pRg st="2" end="2"/>
                                            </p:txEl>
                                          </p:spTgt>
                                        </p:tgtEl>
                                        <p:attrNameLst>
                                          <p:attrName>style.color</p:attrName>
                                        </p:attrNameLst>
                                      </p:cBhvr>
                                      <p:to>
                                        <a:srgbClr val="00B0F0"/>
                                      </p:to>
                                    </p:animClr>
                                    <p:animClr clrSpc="rgb" dir="cw">
                                      <p:cBhvr>
                                        <p:cTn id="50" dur="500" fill="hold"/>
                                        <p:tgtEl>
                                          <p:spTgt spid="61">
                                            <p:txEl>
                                              <p:pRg st="2" end="2"/>
                                            </p:txEl>
                                          </p:spTgt>
                                        </p:tgtEl>
                                        <p:attrNameLst>
                                          <p:attrName>fillcolor</p:attrName>
                                        </p:attrNameLst>
                                      </p:cBhvr>
                                      <p:to>
                                        <a:srgbClr val="00B0F0"/>
                                      </p:to>
                                    </p:animClr>
                                    <p:set>
                                      <p:cBhvr>
                                        <p:cTn id="51" dur="500" fill="hold"/>
                                        <p:tgtEl>
                                          <p:spTgt spid="61">
                                            <p:txEl>
                                              <p:pRg st="2" end="2"/>
                                            </p:txEl>
                                          </p:spTgt>
                                        </p:tgtEl>
                                        <p:attrNameLst>
                                          <p:attrName>fill.type</p:attrName>
                                        </p:attrNameLst>
                                      </p:cBhvr>
                                      <p:to>
                                        <p:strVal val="solid"/>
                                      </p:to>
                                    </p:set>
                                    <p:set>
                                      <p:cBhvr>
                                        <p:cTn id="52" dur="500" fill="hold"/>
                                        <p:tgtEl>
                                          <p:spTgt spid="61">
                                            <p:txEl>
                                              <p:pRg st="2" end="2"/>
                                            </p:txEl>
                                          </p:spTgt>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61">
                                            <p:txEl>
                                              <p:pRg st="3" end="3"/>
                                            </p:txEl>
                                          </p:spTgt>
                                        </p:tgtEl>
                                        <p:attrNameLst>
                                          <p:attrName>style.color</p:attrName>
                                        </p:attrNameLst>
                                      </p:cBhvr>
                                      <p:to>
                                        <a:schemeClr val="accent2"/>
                                      </p:to>
                                    </p:animClr>
                                    <p:animClr clrSpc="rgb" dir="cw">
                                      <p:cBhvr>
                                        <p:cTn id="57" dur="500" fill="hold"/>
                                        <p:tgtEl>
                                          <p:spTgt spid="61">
                                            <p:txEl>
                                              <p:pRg st="3" end="3"/>
                                            </p:txEl>
                                          </p:spTgt>
                                        </p:tgtEl>
                                        <p:attrNameLst>
                                          <p:attrName>fillcolor</p:attrName>
                                        </p:attrNameLst>
                                      </p:cBhvr>
                                      <p:to>
                                        <a:schemeClr val="accent2"/>
                                      </p:to>
                                    </p:animClr>
                                    <p:set>
                                      <p:cBhvr>
                                        <p:cTn id="58" dur="500" fill="hold"/>
                                        <p:tgtEl>
                                          <p:spTgt spid="61">
                                            <p:txEl>
                                              <p:pRg st="3" end="3"/>
                                            </p:txEl>
                                          </p:spTgt>
                                        </p:tgtEl>
                                        <p:attrNameLst>
                                          <p:attrName>fill.type</p:attrName>
                                        </p:attrNameLst>
                                      </p:cBhvr>
                                      <p:to>
                                        <p:strVal val="solid"/>
                                      </p:to>
                                    </p:set>
                                    <p:set>
                                      <p:cBhvr>
                                        <p:cTn id="59" dur="500" fill="hold"/>
                                        <p:tgtEl>
                                          <p:spTgt spid="61">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74C84-B1C3-4F19-B9AB-5EDEA63528F0}"/>
              </a:ext>
            </a:extLst>
          </p:cNvPr>
          <p:cNvSpPr/>
          <p:nvPr/>
        </p:nvSpPr>
        <p:spPr>
          <a:xfrm>
            <a:off x="251520" y="195486"/>
            <a:ext cx="8712968" cy="4752528"/>
          </a:xfrm>
          <a:prstGeom prst="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rgbClr val="000000"/>
              </a:solidFill>
              <a:latin typeface="+mj-lt"/>
            </a:endParaRPr>
          </a:p>
        </p:txBody>
      </p:sp>
      <p:sp>
        <p:nvSpPr>
          <p:cNvPr id="10" name="TextBox 9">
            <a:extLst>
              <a:ext uri="{FF2B5EF4-FFF2-40B4-BE49-F238E27FC236}">
                <a16:creationId xmlns:a16="http://schemas.microsoft.com/office/drawing/2014/main" id="{424ECBE9-59BE-4A6B-8AFC-9385AAA14BE3}"/>
              </a:ext>
            </a:extLst>
          </p:cNvPr>
          <p:cNvSpPr txBox="1"/>
          <p:nvPr/>
        </p:nvSpPr>
        <p:spPr>
          <a:xfrm>
            <a:off x="1259632" y="289271"/>
            <a:ext cx="5972825" cy="584771"/>
          </a:xfrm>
          <a:prstGeom prst="rect">
            <a:avLst/>
          </a:prstGeom>
          <a:noFill/>
        </p:spPr>
        <p:txBody>
          <a:bodyPr wrap="square" lIns="91436" tIns="45718" rIns="91436" bIns="45718" rtlCol="0">
            <a:spAutoFit/>
          </a:bodyPr>
          <a:lstStyle/>
          <a:p>
            <a:pPr algn="ct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rộng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 name="TextBox 1"/>
          <p:cNvSpPr txBox="1"/>
          <p:nvPr/>
        </p:nvSpPr>
        <p:spPr>
          <a:xfrm>
            <a:off x="827584" y="967827"/>
            <a:ext cx="7776864" cy="1200329"/>
          </a:xfrm>
          <a:prstGeom prst="rect">
            <a:avLst/>
          </a:prstGeom>
          <a:noFill/>
        </p:spPr>
        <p:txBody>
          <a:bodyPr wrap="square" rtlCol="0">
            <a:spAutoFit/>
          </a:bodyPr>
          <a:lstStyle/>
          <a:p>
            <a:r>
              <a:rPr lang="en-US" sz="2400" dirty="0" smtClean="0">
                <a:solidFill>
                  <a:srgbClr val="00B050"/>
                </a:solidFill>
                <a:latin typeface="Times New Roman" panose="02020603050405020304" pitchFamily="18" charset="0"/>
                <a:cs typeface="Times New Roman" panose="02020603050405020304" pitchFamily="18" charset="0"/>
              </a:rPr>
              <a:t>1. </a:t>
            </a:r>
            <a:r>
              <a:rPr lang="en-US" sz="2400" dirty="0" err="1" smtClean="0">
                <a:solidFill>
                  <a:srgbClr val="00B050"/>
                </a:solidFill>
                <a:latin typeface="Times New Roman" panose="02020603050405020304" pitchFamily="18" charset="0"/>
                <a:cs typeface="Times New Roman" panose="02020603050405020304" pitchFamily="18" charset="0"/>
              </a:rPr>
              <a:t>Tìm</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câu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chuyện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bài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văn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bài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thơ</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về</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những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người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bạn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trong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nhà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vật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nuôi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đồ</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đạc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viết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phiếu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sách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theo</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mẫu</a:t>
            </a:r>
            <a:r>
              <a:rPr lang="en-US"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043608" y="2168156"/>
            <a:ext cx="7128792" cy="2491826"/>
          </a:xfrm>
          <a:prstGeom prst="rect">
            <a:avLst/>
          </a:prstGeom>
        </p:spPr>
      </p:pic>
    </p:spTree>
    <p:extLst>
      <p:ext uri="{BB962C8B-B14F-4D97-AF65-F5344CB8AC3E}">
        <p14:creationId xmlns:p14="http://schemas.microsoft.com/office/powerpoint/2010/main" val="40440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ppt_w</p:attrName>
                                        </p:attrNameLst>
                                      </p:cBhvr>
                                      <p:tavLst>
                                        <p:tav tm="0" fmla="#ppt_w*sin(2.5*pi*$)">
                                          <p:val>
                                            <p:fltVal val="0"/>
                                          </p:val>
                                        </p:tav>
                                        <p:tav tm="100000">
                                          <p:val>
                                            <p:fltVal val="1"/>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74C84-B1C3-4F19-B9AB-5EDEA63528F0}"/>
              </a:ext>
            </a:extLst>
          </p:cNvPr>
          <p:cNvSpPr/>
          <p:nvPr/>
        </p:nvSpPr>
        <p:spPr>
          <a:xfrm>
            <a:off x="251520" y="195486"/>
            <a:ext cx="8712968" cy="4752528"/>
          </a:xfrm>
          <a:prstGeom prst="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rgbClr val="000000"/>
              </a:solidFill>
              <a:latin typeface="+mj-lt"/>
            </a:endParaRPr>
          </a:p>
        </p:txBody>
      </p:sp>
      <p:sp>
        <p:nvSpPr>
          <p:cNvPr id="10" name="TextBox 9">
            <a:extLst>
              <a:ext uri="{FF2B5EF4-FFF2-40B4-BE49-F238E27FC236}">
                <a16:creationId xmlns:a16="http://schemas.microsoft.com/office/drawing/2014/main" id="{424ECBE9-59BE-4A6B-8AFC-9385AAA14BE3}"/>
              </a:ext>
            </a:extLst>
          </p:cNvPr>
          <p:cNvSpPr txBox="1"/>
          <p:nvPr/>
        </p:nvSpPr>
        <p:spPr>
          <a:xfrm>
            <a:off x="1259632" y="289271"/>
            <a:ext cx="5972825" cy="584771"/>
          </a:xfrm>
          <a:prstGeom prst="rect">
            <a:avLst/>
          </a:prstGeom>
          <a:noFill/>
        </p:spPr>
        <p:txBody>
          <a:bodyPr wrap="square" lIns="91436" tIns="45718" rIns="91436" bIns="45718" rtlCol="0">
            <a:spAutoFit/>
          </a:bodyPr>
          <a:lstStyle/>
          <a:p>
            <a:pPr algn="ct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rộng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 name="TextBox 1"/>
          <p:cNvSpPr txBox="1"/>
          <p:nvPr/>
        </p:nvSpPr>
        <p:spPr>
          <a:xfrm>
            <a:off x="827584" y="967827"/>
            <a:ext cx="7776864" cy="954107"/>
          </a:xfrm>
          <a:prstGeom prst="rect">
            <a:avLst/>
          </a:prstGeom>
          <a:noFill/>
        </p:spPr>
        <p:txBody>
          <a:bodyPr wrap="square" rtlCol="0">
            <a:spAutoFit/>
          </a:bodyPr>
          <a:lstStyle/>
          <a:p>
            <a:r>
              <a:rPr lang="nl-NL" sz="2800" dirty="0" smtClean="0">
                <a:solidFill>
                  <a:srgbClr val="00B050"/>
                </a:solidFill>
                <a:latin typeface="Times New Roman" panose="02020603050405020304" pitchFamily="18" charset="0"/>
                <a:cs typeface="Times New Roman" panose="02020603050405020304" pitchFamily="18" charset="0"/>
              </a:rPr>
              <a:t>2. Trao </a:t>
            </a:r>
            <a:r>
              <a:rPr lang="nl-NL" sz="2800" dirty="0">
                <a:solidFill>
                  <a:srgbClr val="00B050"/>
                </a:solidFill>
                <a:latin typeface="Times New Roman" panose="02020603050405020304" pitchFamily="18" charset="0"/>
                <a:cs typeface="Times New Roman" panose="02020603050405020304" pitchFamily="18" charset="0"/>
              </a:rPr>
              <a:t>đổi với bạn về những chi tiết làm em cảm thấy thú vị và cảm động. </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2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dirty="0" smtClean="0">
                <a:solidFill>
                  <a:srgbClr val="FF00FF"/>
                </a:solidFill>
                <a:latin typeface="Times New Roman" panose="02020603050405020304" pitchFamily="18" charset="0"/>
                <a:cs typeface="Times New Roman" panose="02020603050405020304" pitchFamily="18" charset="0"/>
              </a:rPr>
              <a:t>CỦNG CỐ - DẶN </a:t>
            </a:r>
            <a:r>
              <a:rPr lang="en-US" sz="4050" dirty="0">
                <a:solidFill>
                  <a:srgbClr val="FF00FF"/>
                </a:solidFill>
                <a:latin typeface="Times New Roman" panose="02020603050405020304" pitchFamily="18" charset="0"/>
                <a:cs typeface="Times New Roman" panose="02020603050405020304" pitchFamily="18" charset="0"/>
              </a:rPr>
              <a:t>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8.33333E-7 4.93827E-7 L 8.33333E-7 -0.07222 " pathEditMode="relative" rAng="0" ptsTypes="AA">
                                      <p:cBhvr>
                                        <p:cTn id="21" dur="500" accel="50000" decel="50000" autoRev="1" fill="hold">
                                          <p:stCondLst>
                                            <p:cond delay="0"/>
                                          </p:stCondLst>
                                        </p:cTn>
                                        <p:tgtEl>
                                          <p:spTgt spid="6"/>
                                        </p:tgtEl>
                                        <p:attrNameLst>
                                          <p:attrName>ppt_x</p:attrName>
                                          <p:attrName>ppt_y</p:attrName>
                                        </p:attrNameLst>
                                      </p:cBhvr>
                                      <p:rCtr x="0" y="-3611"/>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endParaRPr sz="1600"/>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endParaRPr sz="1600"/>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endParaRPr sz="1600"/>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smtClean="0">
                <a:solidFill>
                  <a:srgbClr val="002060"/>
                </a:solidFill>
              </a:rPr>
              <a:t>Hoàn</a:t>
            </a:r>
            <a:r>
              <a:rPr lang="en-US" sz="4000" dirty="0" smtClean="0">
                <a:solidFill>
                  <a:srgbClr val="002060"/>
                </a:solidFill>
              </a:rPr>
              <a:t> </a:t>
            </a:r>
            <a:r>
              <a:rPr lang="en-US" sz="4000" dirty="0" err="1" smtClean="0">
                <a:solidFill>
                  <a:srgbClr val="002060"/>
                </a:solidFill>
              </a:rPr>
              <a:t>thành</a:t>
            </a:r>
            <a:r>
              <a:rPr lang="en-US" sz="4000" dirty="0" smtClean="0">
                <a:solidFill>
                  <a:srgbClr val="002060"/>
                </a:solidFill>
              </a:rPr>
              <a:t> </a:t>
            </a:r>
            <a:r>
              <a:rPr lang="en-US" sz="4000" dirty="0" err="1" smtClean="0">
                <a:solidFill>
                  <a:srgbClr val="002060"/>
                </a:solidFill>
              </a:rPr>
              <a:t>bài</a:t>
            </a:r>
            <a:endParaRPr lang="en-US" sz="4000" dirty="0">
              <a:solidFill>
                <a:srgbClr val="002060"/>
              </a:solidFill>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smtClean="0">
                <a:solidFill>
                  <a:srgbClr val="FFFFFF"/>
                </a:solidFill>
              </a:rPr>
              <a:t>Xem</a:t>
            </a:r>
            <a:r>
              <a:rPr lang="en-US" sz="4000" dirty="0" smtClean="0">
                <a:solidFill>
                  <a:srgbClr val="FFFFFF"/>
                </a:solidFill>
              </a:rPr>
              <a:t> </a:t>
            </a:r>
            <a:r>
              <a:rPr lang="en-US" sz="4000" dirty="0" err="1" smtClean="0">
                <a:solidFill>
                  <a:srgbClr val="FFFFFF"/>
                </a:solidFill>
              </a:rPr>
              <a:t>lại</a:t>
            </a:r>
            <a:r>
              <a:rPr lang="en-US" sz="4000" dirty="0" smtClean="0">
                <a:solidFill>
                  <a:srgbClr val="FFFFFF"/>
                </a:solidFill>
              </a:rPr>
              <a:t> </a:t>
            </a:r>
            <a:r>
              <a:rPr lang="en-US" sz="4000" dirty="0" err="1" smtClean="0">
                <a:solidFill>
                  <a:srgbClr val="FFFFFF"/>
                </a:solidFill>
              </a:rPr>
              <a:t>bài</a:t>
            </a:r>
            <a:r>
              <a:rPr lang="en-US" sz="4000" dirty="0" smtClean="0">
                <a:solidFill>
                  <a:srgbClr val="FFFFFF"/>
                </a:solidFill>
              </a:rPr>
              <a:t> </a:t>
            </a:r>
            <a:r>
              <a:rPr lang="en-US" sz="4000" dirty="0" err="1" smtClean="0">
                <a:solidFill>
                  <a:srgbClr val="FFFFFF"/>
                </a:solidFill>
              </a:rPr>
              <a:t>đã</a:t>
            </a:r>
            <a:r>
              <a:rPr lang="en-US" sz="4000" dirty="0" smtClean="0">
                <a:solidFill>
                  <a:srgbClr val="FFFFFF"/>
                </a:solidFill>
              </a:rPr>
              <a:t> </a:t>
            </a:r>
            <a:r>
              <a:rPr lang="en-US" sz="4000" dirty="0" err="1" smtClean="0">
                <a:solidFill>
                  <a:srgbClr val="FFFFFF"/>
                </a:solidFill>
              </a:rPr>
              <a:t>học</a:t>
            </a:r>
            <a:r>
              <a:rPr lang="en-US" sz="4000" dirty="0" smtClean="0">
                <a:solidFill>
                  <a:srgbClr val="FFFFFF"/>
                </a:solidFill>
              </a:rPr>
              <a:t> </a:t>
            </a:r>
            <a:endParaRPr lang="en-US" sz="4000" dirty="0">
              <a:solidFill>
                <a:srgbClr val="FFFFFF"/>
              </a:solidFill>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smtClean="0">
                <a:solidFill>
                  <a:srgbClr val="FFFFFF"/>
                </a:solidFill>
              </a:rPr>
              <a:t>Chuẩn bị bài mới</a:t>
            </a:r>
            <a:endParaRPr lang="vi-VN" sz="3600" dirty="0">
              <a:solidFill>
                <a:srgbClr val="FFFFFF"/>
              </a:solidFill>
            </a:endParaRPr>
          </a:p>
        </p:txBody>
      </p:sp>
    </p:spTree>
    <p:extLst>
      <p:ext uri="{BB962C8B-B14F-4D97-AF65-F5344CB8AC3E}">
        <p14:creationId xmlns:p14="http://schemas.microsoft.com/office/powerpoint/2010/main" val="19454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3752" y="735152"/>
            <a:ext cx="7056784" cy="3528392"/>
          </a:xfrm>
          <a:prstGeom prst="rect">
            <a:avLst/>
          </a:prstGeom>
        </p:spPr>
      </p:pic>
      <p:sp>
        <p:nvSpPr>
          <p:cNvPr id="4" name="Rectangle: Rounded Corners 25">
            <a:extLst>
              <a:ext uri="{FF2B5EF4-FFF2-40B4-BE49-F238E27FC236}">
                <a16:creationId xmlns:a16="http://schemas.microsoft.com/office/drawing/2014/main" id="{65FC71B5-3CC3-3D1A-87C2-7BCB7FD030FC}"/>
              </a:ext>
            </a:extLst>
          </p:cNvPr>
          <p:cNvSpPr/>
          <p:nvPr/>
        </p:nvSpPr>
        <p:spPr>
          <a:xfrm>
            <a:off x="669377" y="0"/>
            <a:ext cx="7511159" cy="987574"/>
          </a:xfrm>
          <a:prstGeom prst="roundRect">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Quan</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sát</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tranh</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và</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cho</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cô</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biết</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tranh</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vẽ</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gì</a:t>
            </a:r>
            <a:r>
              <a:rPr lang="en-US" sz="2800"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1688511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3563888" y="160340"/>
            <a:ext cx="2880320" cy="547278"/>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Bạn</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nhỏ</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trong</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nhà</a:t>
            </a: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0" y="838835"/>
            <a:ext cx="9144000" cy="4144325"/>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dirty="0" smtClean="0">
                <a:solidFill>
                  <a:schemeClr val="tx1">
                    <a:lumMod val="95000"/>
                    <a:lumOff val="5000"/>
                  </a:schemeClr>
                </a:solidFill>
                <a:latin typeface="UTM Avo" panose="02040603050506020204" pitchFamily="18" charset="0"/>
              </a:rPr>
              <a:t>	</a:t>
            </a:r>
            <a:r>
              <a:rPr lang="vi-VN" sz="1900" dirty="0" smtClean="0">
                <a:solidFill>
                  <a:srgbClr val="000000"/>
                </a:solidFill>
                <a:latin typeface="+mj-lt"/>
              </a:rPr>
              <a:t>Tôi </a:t>
            </a:r>
            <a:r>
              <a:rPr lang="vi-VN" sz="1900" dirty="0">
                <a:solidFill>
                  <a:srgbClr val="000000"/>
                </a:solidFill>
                <a:latin typeface="+mj-lt"/>
              </a:rPr>
              <a:t>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algn="just"/>
            <a:r>
              <a:rPr lang="en-US" sz="1900" dirty="0" smtClean="0">
                <a:solidFill>
                  <a:srgbClr val="000000"/>
                </a:solidFill>
                <a:latin typeface="+mj-lt"/>
              </a:rPr>
              <a:t>	</a:t>
            </a:r>
            <a:r>
              <a:rPr lang="vi-VN" sz="1900" dirty="0" smtClean="0">
                <a:solidFill>
                  <a:srgbClr val="000000"/>
                </a:solidFill>
                <a:latin typeface="+mj-lt"/>
              </a:rPr>
              <a:t>Tôi </a:t>
            </a:r>
            <a:r>
              <a:rPr lang="vi-VN" sz="1900" dirty="0">
                <a:solidFill>
                  <a:srgbClr val="000000"/>
                </a:solidFill>
                <a:latin typeface="+mj-lt"/>
              </a:rPr>
              <a:t>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algn="just"/>
            <a:r>
              <a:rPr lang="en-US" sz="1900" dirty="0" smtClean="0">
                <a:solidFill>
                  <a:srgbClr val="000000"/>
                </a:solidFill>
                <a:latin typeface="+mj-lt"/>
              </a:rPr>
              <a:t>	</a:t>
            </a:r>
            <a:r>
              <a:rPr lang="vi-VN" sz="1900" dirty="0" smtClean="0">
                <a:solidFill>
                  <a:srgbClr val="000000"/>
                </a:solidFill>
                <a:latin typeface="+mj-lt"/>
              </a:rPr>
              <a:t>Tôi </a:t>
            </a:r>
            <a:r>
              <a:rPr lang="vi-VN" sz="1900" dirty="0">
                <a:solidFill>
                  <a:srgbClr val="000000"/>
                </a:solidFill>
                <a:latin typeface="+mj-lt"/>
              </a:rPr>
              <a:t>và Cúp ngày ngày quấn quýt bên nhau. Mỗi khi tôi đi học về, Cúp chạy vọt ra, chồm hai chân trước lên mừng rỡ. Tôi cúi xuống vỗ về Cúp. Nó âu yếm dụi cái mõm ươn ướt, mềm mềm vào chân tôi.</a:t>
            </a:r>
          </a:p>
          <a:p>
            <a:pPr algn="just"/>
            <a:r>
              <a:rPr lang="en-US" sz="1900" dirty="0" smtClean="0">
                <a:solidFill>
                  <a:srgbClr val="000000"/>
                </a:solidFill>
                <a:latin typeface="+mj-lt"/>
              </a:rPr>
              <a:t>                                                                                                                              </a:t>
            </a:r>
            <a:r>
              <a:rPr lang="vi-VN" sz="1900" dirty="0" smtClean="0">
                <a:solidFill>
                  <a:srgbClr val="000000"/>
                </a:solidFill>
                <a:latin typeface="+mj-lt"/>
              </a:rPr>
              <a:t>(</a:t>
            </a:r>
            <a:r>
              <a:rPr lang="vi-VN" sz="1900" dirty="0">
                <a:solidFill>
                  <a:srgbClr val="000000"/>
                </a:solidFill>
                <a:latin typeface="+mj-lt"/>
              </a:rPr>
              <a:t>Theo Trần Đức Tiến)</a:t>
            </a:r>
          </a:p>
          <a:p>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r>
              <a:rPr lang="vi-VN" dirty="0" smtClean="0"/>
              <a:t>bình </a:t>
            </a:r>
            <a:r>
              <a:rPr lang="vi-VN" dirty="0"/>
              <a:t>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r>
              <a:rPr lang="vi-VN" dirty="0"/>
              <a:t>Tôi và Cúp ngày ngày quấn quýt bên nhau. Mỗi khi tôi đi học về, Cúp chạy vọt ra, chồm hai chân trước lên mừng rỡ. Tôi cúi xuống vỗ về Cúp. Nó âu yếm dụi cái mõm ươn ướt, mềm mềm vào chân tôi.</a:t>
            </a:r>
          </a:p>
          <a:p>
            <a:r>
              <a:rPr lang="vi-VN" dirty="0"/>
              <a:t>(Theo Trần Đức Tiến)</a:t>
            </a:r>
          </a:p>
          <a:p>
            <a:r>
              <a:rPr lang="vi-VN" sz="2000" dirty="0"/>
              <a:t/>
            </a:r>
            <a:br>
              <a:rPr lang="vi-VN" sz="2000" dirty="0"/>
            </a:br>
            <a:r>
              <a:rPr lang="vi-VN" sz="2000" dirty="0"/>
              <a:t/>
            </a:r>
            <a:br>
              <a:rPr lang="vi-VN" sz="2000" dirty="0"/>
            </a:br>
            <a:r>
              <a:rPr lang="vi-VN" sz="2000" dirty="0"/>
              <a:t>Xem thêm </a:t>
            </a:r>
            <a:r>
              <a:rPr lang="vi-VN" sz="2000" dirty="0" smtClean="0"/>
              <a:t>tại:</a:t>
            </a:r>
            <a:r>
              <a:rPr lang="vi-VN" dirty="0" smtClean="0"/>
              <a:t>vẫn </a:t>
            </a:r>
            <a:r>
              <a:rPr lang="vi-VN" dirty="0"/>
              <a:t>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a:t>
            </a:r>
            <a:r>
              <a:rPr lang="vi-VN" dirty="0" smtClean="0"/>
              <a:t>bé </a:t>
            </a:r>
            <a:r>
              <a:rPr lang="vi-VN" dirty="0"/>
              <a:t>xíu ngoáy tít, hệt như một đứa trẻ làm nũng mẹ.</a:t>
            </a:r>
            <a:br>
              <a:rPr lang="vi-VN" dirty="0"/>
            </a:br>
            <a:r>
              <a:rPr lang="vi-VN" dirty="0"/>
              <a:t/>
            </a:r>
            <a:br>
              <a:rPr lang="vi-VN" dirty="0"/>
            </a:br>
            <a:r>
              <a:rPr lang="vi-VN" dirty="0"/>
              <a:t>Xem thêm tại</a:t>
            </a:r>
            <a:r>
              <a:rPr lang="vi-VN" dirty="0" smtClean="0"/>
              <a:t>:</a:t>
            </a:r>
            <a:endParaRPr lang="en-US"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28" name="Wave 27">
            <a:extLst>
              <a:ext uri="{FF2B5EF4-FFF2-40B4-BE49-F238E27FC236}">
                <a16:creationId xmlns:a16="http://schemas.microsoft.com/office/drawing/2014/main" id="{DB8B1574-7ADC-C659-873F-9C2C9CB303E1}"/>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Đọc mẫu</a:t>
            </a:r>
          </a:p>
        </p:txBody>
      </p:sp>
    </p:spTree>
    <p:extLst>
      <p:ext uri="{BB962C8B-B14F-4D97-AF65-F5344CB8AC3E}">
        <p14:creationId xmlns:p14="http://schemas.microsoft.com/office/powerpoint/2010/main" val="19943189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2960C66E-C12E-9D8F-81C6-47FABA9A32FF}"/>
              </a:ext>
            </a:extLst>
          </p:cNvPr>
          <p:cNvSpPr/>
          <p:nvPr/>
        </p:nvSpPr>
        <p:spPr>
          <a:xfrm>
            <a:off x="0" y="766234"/>
            <a:ext cx="9073932" cy="4109771"/>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1900" dirty="0">
                <a:solidFill>
                  <a:srgbClr val="000000"/>
                </a:solidFill>
                <a:latin typeface="+mj-lt"/>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lvl="1" algn="just"/>
            <a:r>
              <a:rPr lang="en-US" sz="1900" dirty="0">
                <a:solidFill>
                  <a:schemeClr val="tx1">
                    <a:lumMod val="95000"/>
                    <a:lumOff val="5000"/>
                  </a:schemeClr>
                </a:solidFill>
                <a:latin typeface="+mj-lt"/>
                <a:ea typeface="Arial-Rounded" panose="020B0500000000000000" pitchFamily="34" charset="0"/>
                <a:cs typeface="Arial-Rounded" panose="020B0500000000000000" pitchFamily="34" charset="0"/>
              </a:rPr>
              <a:t>	</a:t>
            </a:r>
            <a:r>
              <a:rPr lang="vi-VN" sz="1900" dirty="0">
                <a:solidFill>
                  <a:srgbClr val="000000"/>
                </a:solidFill>
                <a:latin typeface="+mj-lt"/>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lvl="1" algn="just"/>
            <a:r>
              <a:rPr lang="en-US" sz="1900" dirty="0" smtClean="0">
                <a:solidFill>
                  <a:srgbClr val="000000"/>
                </a:solidFill>
                <a:latin typeface="+mj-lt"/>
              </a:rPr>
              <a:t>	</a:t>
            </a:r>
            <a:r>
              <a:rPr lang="vi-VN" sz="1900" dirty="0" smtClean="0">
                <a:solidFill>
                  <a:srgbClr val="000000"/>
                </a:solidFill>
                <a:latin typeface="+mj-lt"/>
              </a:rPr>
              <a:t>Tôi </a:t>
            </a:r>
            <a:r>
              <a:rPr lang="vi-VN" sz="1900" dirty="0">
                <a:solidFill>
                  <a:srgbClr val="000000"/>
                </a:solidFill>
                <a:latin typeface="+mj-lt"/>
              </a:rPr>
              <a:t>và Cúp ngày ngày quấn quýt bên nhau. Mỗi khi tôi đi học về, Cúp chạy vọt ra, chồm hai chân trước lên mừng rỡ. Tôi cúi xuống vỗ về Cúp. Nó âu yếm dụi cái mõm ươn ướt, mềm mềm vào chân tôi.</a:t>
            </a:r>
          </a:p>
          <a:p>
            <a:pPr algn="just"/>
            <a:r>
              <a:rPr lang="en-US" sz="2000" dirty="0" smtClean="0">
                <a:solidFill>
                  <a:srgbClr val="000000"/>
                </a:solidFill>
                <a:latin typeface="+mj-lt"/>
              </a:rPr>
              <a:t>                                                                                                                   </a:t>
            </a:r>
            <a:r>
              <a:rPr lang="vi-VN" dirty="0" smtClean="0">
                <a:solidFill>
                  <a:srgbClr val="000000"/>
                </a:solidFill>
                <a:latin typeface="+mj-lt"/>
              </a:rPr>
              <a:t>(</a:t>
            </a:r>
            <a:r>
              <a:rPr lang="vi-VN" dirty="0">
                <a:solidFill>
                  <a:srgbClr val="000000"/>
                </a:solidFill>
                <a:latin typeface="+mj-lt"/>
              </a:rPr>
              <a:t>Theo Trần Đức Tiến)</a:t>
            </a:r>
          </a:p>
          <a:p>
            <a:pPr lvl="1"/>
            <a:endParaRPr lang="en-US" sz="16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62" name="Rectangle: Rounded Corners 61">
            <a:extLst>
              <a:ext uri="{FF2B5EF4-FFF2-40B4-BE49-F238E27FC236}">
                <a16:creationId xmlns:a16="http://schemas.microsoft.com/office/drawing/2014/main" id="{A45645C1-003B-B717-5CB9-2DF8F92BD233}"/>
              </a:ext>
            </a:extLst>
          </p:cNvPr>
          <p:cNvSpPr/>
          <p:nvPr/>
        </p:nvSpPr>
        <p:spPr>
          <a:xfrm>
            <a:off x="3059832" y="145692"/>
            <a:ext cx="2384724" cy="342986"/>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
        <p:nvSpPr>
          <p:cNvPr id="63" name="Wave 62">
            <a:extLst>
              <a:ext uri="{FF2B5EF4-FFF2-40B4-BE49-F238E27FC236}">
                <a16:creationId xmlns:a16="http://schemas.microsoft.com/office/drawing/2014/main" id="{821A2C2F-1B84-21B9-4EBD-DA0893633205}"/>
              </a:ext>
            </a:extLst>
          </p:cNvPr>
          <p:cNvSpPr/>
          <p:nvPr/>
        </p:nvSpPr>
        <p:spPr>
          <a:xfrm>
            <a:off x="186042" y="34633"/>
            <a:ext cx="1622941" cy="559621"/>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Chia đoạn</a:t>
            </a:r>
          </a:p>
        </p:txBody>
      </p:sp>
      <p:sp>
        <p:nvSpPr>
          <p:cNvPr id="64" name="Wave 63">
            <a:extLst>
              <a:ext uri="{FF2B5EF4-FFF2-40B4-BE49-F238E27FC236}">
                <a16:creationId xmlns:a16="http://schemas.microsoft.com/office/drawing/2014/main" id="{BF7D8304-BFAD-91BE-857A-3FC6EA699B3C}"/>
              </a:ext>
            </a:extLst>
          </p:cNvPr>
          <p:cNvSpPr/>
          <p:nvPr/>
        </p:nvSpPr>
        <p:spPr>
          <a:xfrm>
            <a:off x="148969" y="34633"/>
            <a:ext cx="1660014" cy="656287"/>
          </a:xfrm>
          <a:custGeom>
            <a:avLst/>
            <a:gdLst>
              <a:gd name="connsiteX0" fmla="*/ 203518 w 1660014"/>
              <a:gd name="connsiteY0" fmla="*/ 82036 h 656287"/>
              <a:gd name="connsiteX1" fmla="*/ 1660014 w 1660014"/>
              <a:gd name="connsiteY1" fmla="*/ 82036 h 656287"/>
              <a:gd name="connsiteX2" fmla="*/ 1456496 w 1660014"/>
              <a:gd name="connsiteY2" fmla="*/ 574251 h 656287"/>
              <a:gd name="connsiteX3" fmla="*/ 0 w 1660014"/>
              <a:gd name="connsiteY3" fmla="*/ 574251 h 656287"/>
              <a:gd name="connsiteX4" fmla="*/ 203518 w 1660014"/>
              <a:gd name="connsiteY4" fmla="*/ 82036 h 65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014" h="656287" fill="none" extrusionOk="0">
                <a:moveTo>
                  <a:pt x="203518" y="82036"/>
                </a:moveTo>
                <a:cubicBezTo>
                  <a:pt x="668132" y="-183470"/>
                  <a:pt x="1130377" y="330294"/>
                  <a:pt x="1660014" y="82036"/>
                </a:cubicBezTo>
                <a:cubicBezTo>
                  <a:pt x="1626621" y="232988"/>
                  <a:pt x="1541583" y="367129"/>
                  <a:pt x="1456496" y="574251"/>
                </a:cubicBezTo>
                <a:cubicBezTo>
                  <a:pt x="1002280" y="828972"/>
                  <a:pt x="456044" y="308462"/>
                  <a:pt x="0" y="574251"/>
                </a:cubicBezTo>
                <a:cubicBezTo>
                  <a:pt x="97400" y="418165"/>
                  <a:pt x="116254" y="276647"/>
                  <a:pt x="203518" y="82036"/>
                </a:cubicBezTo>
                <a:close/>
              </a:path>
              <a:path w="1660014" h="656287" stroke="0" extrusionOk="0">
                <a:moveTo>
                  <a:pt x="203518" y="82036"/>
                </a:moveTo>
                <a:cubicBezTo>
                  <a:pt x="696600" y="-204286"/>
                  <a:pt x="1161146" y="259508"/>
                  <a:pt x="1660014" y="82036"/>
                </a:cubicBezTo>
                <a:cubicBezTo>
                  <a:pt x="1649331" y="153697"/>
                  <a:pt x="1585544" y="373705"/>
                  <a:pt x="1456496" y="574251"/>
                </a:cubicBezTo>
                <a:cubicBezTo>
                  <a:pt x="1025851" y="768060"/>
                  <a:pt x="466575" y="362455"/>
                  <a:pt x="0" y="574251"/>
                </a:cubicBezTo>
                <a:cubicBezTo>
                  <a:pt x="93220" y="448471"/>
                  <a:pt x="105255" y="324604"/>
                  <a:pt x="203518" y="82036"/>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16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16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nối</a:t>
            </a:r>
            <a:r>
              <a:rPr lang="en-US" sz="16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16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tiếp</a:t>
            </a:r>
            <a:endParaRPr lang="en-US" sz="16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
        <p:nvSpPr>
          <p:cNvPr id="65" name="Oval 64">
            <a:extLst>
              <a:ext uri="{FF2B5EF4-FFF2-40B4-BE49-F238E27FC236}">
                <a16:creationId xmlns:a16="http://schemas.microsoft.com/office/drawing/2014/main" id="{10FD0CBE-3B91-2D39-4DC9-D4C810A9F06F}"/>
              </a:ext>
            </a:extLst>
          </p:cNvPr>
          <p:cNvSpPr/>
          <p:nvPr/>
        </p:nvSpPr>
        <p:spPr>
          <a:xfrm>
            <a:off x="648727" y="856519"/>
            <a:ext cx="276334" cy="22553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1</a:t>
            </a:r>
          </a:p>
        </p:txBody>
      </p:sp>
      <p:sp>
        <p:nvSpPr>
          <p:cNvPr id="66" name="Oval 65">
            <a:extLst>
              <a:ext uri="{FF2B5EF4-FFF2-40B4-BE49-F238E27FC236}">
                <a16:creationId xmlns:a16="http://schemas.microsoft.com/office/drawing/2014/main" id="{DA61DD32-DEA8-16AB-9703-9ED43847A9AD}"/>
              </a:ext>
            </a:extLst>
          </p:cNvPr>
          <p:cNvSpPr/>
          <p:nvPr/>
        </p:nvSpPr>
        <p:spPr>
          <a:xfrm>
            <a:off x="648727" y="2033017"/>
            <a:ext cx="279734" cy="230796"/>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2</a:t>
            </a:r>
          </a:p>
        </p:txBody>
      </p:sp>
      <p:sp>
        <p:nvSpPr>
          <p:cNvPr id="67" name="Oval 66">
            <a:extLst>
              <a:ext uri="{FF2B5EF4-FFF2-40B4-BE49-F238E27FC236}">
                <a16:creationId xmlns:a16="http://schemas.microsoft.com/office/drawing/2014/main" id="{7F8CCD59-98F4-2602-B963-D0743E8CFC89}"/>
              </a:ext>
            </a:extLst>
          </p:cNvPr>
          <p:cNvSpPr/>
          <p:nvPr/>
        </p:nvSpPr>
        <p:spPr>
          <a:xfrm>
            <a:off x="676736" y="3723878"/>
            <a:ext cx="276334" cy="22553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Rectangle: Rounded Corners 25">
            <a:extLst>
              <a:ext uri="{FF2B5EF4-FFF2-40B4-BE49-F238E27FC236}">
                <a16:creationId xmlns:a16="http://schemas.microsoft.com/office/drawing/2014/main" id="{413277B4-4637-52BB-B195-68D3AD5C3BCC}"/>
              </a:ext>
            </a:extLst>
          </p:cNvPr>
          <p:cNvSpPr/>
          <p:nvPr/>
        </p:nvSpPr>
        <p:spPr>
          <a:xfrm>
            <a:off x="3563888" y="160340"/>
            <a:ext cx="2880320" cy="547278"/>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Bạn</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nhỏ</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trong</a:t>
            </a:r>
            <a:r>
              <a:rPr lang="en-US" sz="2400" b="1" dirty="0"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 </a:t>
            </a:r>
            <a:r>
              <a:rPr lang="en-US" sz="2400" b="1" dirty="0" err="1" smtClean="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rPr>
              <a:t>nhà</a:t>
            </a:r>
            <a:endParaRPr lang="en-US" sz="2400" b="1" dirty="0">
              <a:solidFill>
                <a:schemeClr val="accent2">
                  <a:lumMod val="75000"/>
                </a:schemeClr>
              </a:solidFill>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6901882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1">
                                            <p:txEl>
                                              <p:pRg st="0" end="0"/>
                                            </p:txEl>
                                          </p:spTgt>
                                        </p:tgtEl>
                                        <p:attrNameLst>
                                          <p:attrName>style.color</p:attrName>
                                        </p:attrNameLst>
                                      </p:cBhvr>
                                      <p:to>
                                        <a:srgbClr val="FF0000"/>
                                      </p:to>
                                    </p:animClr>
                                    <p:animClr clrSpc="rgb" dir="cw">
                                      <p:cBhvr>
                                        <p:cTn id="21" dur="500" fill="hold"/>
                                        <p:tgtEl>
                                          <p:spTgt spid="61">
                                            <p:txEl>
                                              <p:pRg st="0" end="0"/>
                                            </p:txEl>
                                          </p:spTgt>
                                        </p:tgtEl>
                                        <p:attrNameLst>
                                          <p:attrName>fillcolor</p:attrName>
                                        </p:attrNameLst>
                                      </p:cBhvr>
                                      <p:to>
                                        <a:srgbClr val="FF0000"/>
                                      </p:to>
                                    </p:animClr>
                                    <p:set>
                                      <p:cBhvr>
                                        <p:cTn id="22" dur="500" fill="hold"/>
                                        <p:tgtEl>
                                          <p:spTgt spid="61">
                                            <p:txEl>
                                              <p:pRg st="0" end="0"/>
                                            </p:txEl>
                                          </p:spTgt>
                                        </p:tgtEl>
                                        <p:attrNameLst>
                                          <p:attrName>fill.type</p:attrName>
                                        </p:attrNameLst>
                                      </p:cBhvr>
                                      <p:to>
                                        <p:strVal val="solid"/>
                                      </p:to>
                                    </p:set>
                                    <p:set>
                                      <p:cBhvr>
                                        <p:cTn id="23" dur="500" fill="hold"/>
                                        <p:tgtEl>
                                          <p:spTgt spid="61">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61">
                                            <p:txEl>
                                              <p:pRg st="1" end="1"/>
                                            </p:txEl>
                                          </p:spTgt>
                                        </p:tgtEl>
                                        <p:attrNameLst>
                                          <p:attrName>style.color</p:attrName>
                                        </p:attrNameLst>
                                      </p:cBhvr>
                                      <p:to>
                                        <a:srgbClr val="4F81BD"/>
                                      </p:to>
                                    </p:animClr>
                                    <p:animClr clrSpc="rgb" dir="cw">
                                      <p:cBhvr>
                                        <p:cTn id="35" dur="500" fill="hold"/>
                                        <p:tgtEl>
                                          <p:spTgt spid="61">
                                            <p:txEl>
                                              <p:pRg st="1" end="1"/>
                                            </p:txEl>
                                          </p:spTgt>
                                        </p:tgtEl>
                                        <p:attrNameLst>
                                          <p:attrName>fillcolor</p:attrName>
                                        </p:attrNameLst>
                                      </p:cBhvr>
                                      <p:to>
                                        <a:srgbClr val="4F81BD"/>
                                      </p:to>
                                    </p:animClr>
                                    <p:set>
                                      <p:cBhvr>
                                        <p:cTn id="36" dur="500" fill="hold"/>
                                        <p:tgtEl>
                                          <p:spTgt spid="61">
                                            <p:txEl>
                                              <p:pRg st="1" end="1"/>
                                            </p:txEl>
                                          </p:spTgt>
                                        </p:tgtEl>
                                        <p:attrNameLst>
                                          <p:attrName>fill.type</p:attrName>
                                        </p:attrNameLst>
                                      </p:cBhvr>
                                      <p:to>
                                        <p:strVal val="solid"/>
                                      </p:to>
                                    </p:set>
                                    <p:set>
                                      <p:cBhvr>
                                        <p:cTn id="37" dur="500" fill="hold"/>
                                        <p:tgtEl>
                                          <p:spTgt spid="61">
                                            <p:txEl>
                                              <p:pRg st="1" end="1"/>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61">
                                            <p:txEl>
                                              <p:pRg st="2" end="2"/>
                                            </p:txEl>
                                          </p:spTgt>
                                        </p:tgtEl>
                                        <p:attrNameLst>
                                          <p:attrName>style.color</p:attrName>
                                        </p:attrNameLst>
                                      </p:cBhvr>
                                      <p:to>
                                        <a:srgbClr val="00B0F0"/>
                                      </p:to>
                                    </p:animClr>
                                    <p:animClr clrSpc="rgb" dir="cw">
                                      <p:cBhvr>
                                        <p:cTn id="49" dur="500" fill="hold"/>
                                        <p:tgtEl>
                                          <p:spTgt spid="61">
                                            <p:txEl>
                                              <p:pRg st="2" end="2"/>
                                            </p:txEl>
                                          </p:spTgt>
                                        </p:tgtEl>
                                        <p:attrNameLst>
                                          <p:attrName>fillcolor</p:attrName>
                                        </p:attrNameLst>
                                      </p:cBhvr>
                                      <p:to>
                                        <a:srgbClr val="00B0F0"/>
                                      </p:to>
                                    </p:animClr>
                                    <p:set>
                                      <p:cBhvr>
                                        <p:cTn id="50" dur="500" fill="hold"/>
                                        <p:tgtEl>
                                          <p:spTgt spid="61">
                                            <p:txEl>
                                              <p:pRg st="2" end="2"/>
                                            </p:txEl>
                                          </p:spTgt>
                                        </p:tgtEl>
                                        <p:attrNameLst>
                                          <p:attrName>fill.type</p:attrName>
                                        </p:attrNameLst>
                                      </p:cBhvr>
                                      <p:to>
                                        <p:strVal val="solid"/>
                                      </p:to>
                                    </p:set>
                                    <p:set>
                                      <p:cBhvr>
                                        <p:cTn id="51" dur="500" fill="hold"/>
                                        <p:tgtEl>
                                          <p:spTgt spid="61">
                                            <p:txEl>
                                              <p:pRg st="2" end="2"/>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nodeType="clickEffect">
                                  <p:stCondLst>
                                    <p:cond delay="0"/>
                                  </p:stCondLst>
                                  <p:childTnLst>
                                    <p:animClr clrSpc="rgb" dir="cw">
                                      <p:cBhvr override="childStyle">
                                        <p:cTn id="55" dur="500" fill="hold"/>
                                        <p:tgtEl>
                                          <p:spTgt spid="61">
                                            <p:txEl>
                                              <p:pRg st="3" end="3"/>
                                            </p:txEl>
                                          </p:spTgt>
                                        </p:tgtEl>
                                        <p:attrNameLst>
                                          <p:attrName>style.color</p:attrName>
                                        </p:attrNameLst>
                                      </p:cBhvr>
                                      <p:to>
                                        <a:schemeClr val="accent2"/>
                                      </p:to>
                                    </p:animClr>
                                    <p:animClr clrSpc="rgb" dir="cw">
                                      <p:cBhvr>
                                        <p:cTn id="56" dur="500" fill="hold"/>
                                        <p:tgtEl>
                                          <p:spTgt spid="61">
                                            <p:txEl>
                                              <p:pRg st="3" end="3"/>
                                            </p:txEl>
                                          </p:spTgt>
                                        </p:tgtEl>
                                        <p:attrNameLst>
                                          <p:attrName>fillcolor</p:attrName>
                                        </p:attrNameLst>
                                      </p:cBhvr>
                                      <p:to>
                                        <a:schemeClr val="accent2"/>
                                      </p:to>
                                    </p:animClr>
                                    <p:set>
                                      <p:cBhvr>
                                        <p:cTn id="57" dur="500" fill="hold"/>
                                        <p:tgtEl>
                                          <p:spTgt spid="61">
                                            <p:txEl>
                                              <p:pRg st="3" end="3"/>
                                            </p:txEl>
                                          </p:spTgt>
                                        </p:tgtEl>
                                        <p:attrNameLst>
                                          <p:attrName>fill.type</p:attrName>
                                        </p:attrNameLst>
                                      </p:cBhvr>
                                      <p:to>
                                        <p:strVal val="solid"/>
                                      </p:to>
                                    </p:set>
                                    <p:set>
                                      <p:cBhvr>
                                        <p:cTn id="58" dur="500" fill="hold"/>
                                        <p:tgtEl>
                                          <p:spTgt spid="61">
                                            <p:txEl>
                                              <p:pRg st="3" end="3"/>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1000" fill="hold"/>
                                        <p:tgtEl>
                                          <p:spTgt spid="64"/>
                                        </p:tgtEl>
                                        <p:attrNameLst>
                                          <p:attrName>ppt_w</p:attrName>
                                        </p:attrNameLst>
                                      </p:cBhvr>
                                      <p:tavLst>
                                        <p:tav tm="0">
                                          <p:val>
                                            <p:fltVal val="0"/>
                                          </p:val>
                                        </p:tav>
                                        <p:tav tm="100000">
                                          <p:val>
                                            <p:strVal val="#ppt_w"/>
                                          </p:val>
                                        </p:tav>
                                      </p:tavLst>
                                    </p:anim>
                                    <p:anim calcmode="lin" valueType="num">
                                      <p:cBhvr>
                                        <p:cTn id="64" dur="1000" fill="hold"/>
                                        <p:tgtEl>
                                          <p:spTgt spid="64"/>
                                        </p:tgtEl>
                                        <p:attrNameLst>
                                          <p:attrName>ppt_h</p:attrName>
                                        </p:attrNameLst>
                                      </p:cBhvr>
                                      <p:tavLst>
                                        <p:tav tm="0">
                                          <p:val>
                                            <p:fltVal val="0"/>
                                          </p:val>
                                        </p:tav>
                                        <p:tav tm="100000">
                                          <p:val>
                                            <p:strVal val="#ppt_h"/>
                                          </p:val>
                                        </p:tav>
                                      </p:tavLst>
                                    </p:anim>
                                    <p:anim calcmode="lin" valueType="num">
                                      <p:cBhvr>
                                        <p:cTn id="65" dur="1000" fill="hold"/>
                                        <p:tgtEl>
                                          <p:spTgt spid="64"/>
                                        </p:tgtEl>
                                        <p:attrNameLst>
                                          <p:attrName>style.rotation</p:attrName>
                                        </p:attrNameLst>
                                      </p:cBhvr>
                                      <p:tavLst>
                                        <p:tav tm="0">
                                          <p:val>
                                            <p:fltVal val="90"/>
                                          </p:val>
                                        </p:tav>
                                        <p:tav tm="100000">
                                          <p:val>
                                            <p:fltVal val="0"/>
                                          </p:val>
                                        </p:tav>
                                      </p:tavLst>
                                    </p:anim>
                                    <p:animEffect transition="in" filter="fade">
                                      <p:cBhvr>
                                        <p:cTn id="66"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3391692" cy="89587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grpSp>
        <p:nvGrpSpPr>
          <p:cNvPr id="78" name="Group 77">
            <a:extLst>
              <a:ext uri="{FF2B5EF4-FFF2-40B4-BE49-F238E27FC236}">
                <a16:creationId xmlns:a16="http://schemas.microsoft.com/office/drawing/2014/main" id="{670DA32C-0382-4BEB-2359-824E91001094}"/>
              </a:ext>
            </a:extLst>
          </p:cNvPr>
          <p:cNvGrpSpPr/>
          <p:nvPr/>
        </p:nvGrpSpPr>
        <p:grpSpPr>
          <a:xfrm>
            <a:off x="112224" y="952274"/>
            <a:ext cx="707923" cy="707923"/>
            <a:chOff x="8079657" y="1342173"/>
            <a:chExt cx="707923" cy="707923"/>
          </a:xfrm>
        </p:grpSpPr>
        <p:sp>
          <p:nvSpPr>
            <p:cNvPr id="80" name="Oval 79">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81" name="Oval 80">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1</a:t>
              </a:r>
            </a:p>
          </p:txBody>
        </p:sp>
      </p:grpSp>
      <p:sp>
        <p:nvSpPr>
          <p:cNvPr id="4" name="Rectangle 3"/>
          <p:cNvSpPr/>
          <p:nvPr/>
        </p:nvSpPr>
        <p:spPr>
          <a:xfrm>
            <a:off x="820145" y="1028473"/>
            <a:ext cx="7788494" cy="2308324"/>
          </a:xfrm>
          <a:prstGeom prst="rect">
            <a:avLst/>
          </a:prstGeom>
        </p:spPr>
        <p:txBody>
          <a:bodyPr wrap="square">
            <a:spAutoFit/>
          </a:bodyPr>
          <a:lstStyle/>
          <a:p>
            <a:pPr algn="just"/>
            <a:r>
              <a:rPr lang="en-US" sz="2400" dirty="0" smtClean="0">
                <a:solidFill>
                  <a:srgbClr val="000000"/>
                </a:solidFill>
                <a:latin typeface="+mj-lt"/>
              </a:rPr>
              <a:t>	</a:t>
            </a:r>
            <a:r>
              <a:rPr lang="vi-VN" sz="2400" dirty="0" smtClean="0">
                <a:latin typeface="+mj-lt"/>
              </a:rPr>
              <a:t>Tôi </a:t>
            </a:r>
            <a:r>
              <a:rPr lang="vi-VN" sz="2400" dirty="0">
                <a:latin typeface="+mj-lt"/>
              </a:rPr>
              <a:t>vẫn nhớ ngày đầu tiên nhà tôi có một chú chó nhỏ. Buổi sáng hôm đó, tôi nghe tiếng cào khẽ vào cửa phòng. Mở cửa ra, tôi nhìn thấy một chú chó con. Nó </a:t>
            </a:r>
            <a:r>
              <a:rPr lang="vi-VN" sz="2400" dirty="0" smtClean="0">
                <a:latin typeface="+mj-lt"/>
              </a:rPr>
              <a:t>tuyệt xinh: </a:t>
            </a:r>
            <a:r>
              <a:rPr lang="vi-VN" sz="2400" dirty="0">
                <a:latin typeface="+mj-lt"/>
              </a:rPr>
              <a:t>lông trắng, khoang đen, đôi mắt tròn xoe và loáng ướt. Nó rúc vào chân tôi, </a:t>
            </a:r>
            <a:r>
              <a:rPr lang="en-US" sz="2400" dirty="0" err="1" smtClean="0">
                <a:latin typeface="Times New Roman" panose="02020603050405020304" pitchFamily="18" charset="0"/>
                <a:cs typeface="Times New Roman" panose="02020603050405020304" pitchFamily="18" charset="0"/>
              </a:rPr>
              <a:t>nấc</a:t>
            </a:r>
            <a:r>
              <a:rPr lang="en-US" sz="2400" dirty="0" smtClean="0">
                <a:latin typeface="+mj-lt"/>
              </a:rPr>
              <a:t> </a:t>
            </a:r>
            <a:r>
              <a:rPr lang="vi-VN" sz="2400" dirty="0" smtClean="0">
                <a:latin typeface="+mj-lt"/>
              </a:rPr>
              <a:t>lên </a:t>
            </a:r>
            <a:r>
              <a:rPr lang="vi-VN" sz="2400" dirty="0">
                <a:latin typeface="+mj-lt"/>
              </a:rPr>
              <a:t>những tiếng khe khẽ trong cổ, cái đuôi bé xíu ngoáy tít, hệt như một đứa trẻ làm nũng mẹ.</a:t>
            </a:r>
          </a:p>
        </p:txBody>
      </p:sp>
    </p:spTree>
    <p:extLst>
      <p:ext uri="{BB962C8B-B14F-4D97-AF65-F5344CB8AC3E}">
        <p14:creationId xmlns:p14="http://schemas.microsoft.com/office/powerpoint/2010/main" val="8360860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3391692" cy="89587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670D8E3D-FBEE-18F9-2F59-7EDFBC0EE8D5}"/>
              </a:ext>
            </a:extLst>
          </p:cNvPr>
          <p:cNvCxnSpPr/>
          <p:nvPr/>
        </p:nvCxnSpPr>
        <p:spPr>
          <a:xfrm flipH="1">
            <a:off x="4353077" y="1722565"/>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C925C4-4AE6-77C2-1417-50128BE8D9CB}"/>
              </a:ext>
            </a:extLst>
          </p:cNvPr>
          <p:cNvGrpSpPr/>
          <p:nvPr/>
        </p:nvGrpSpPr>
        <p:grpSpPr>
          <a:xfrm>
            <a:off x="5870268" y="2585135"/>
            <a:ext cx="219339" cy="574220"/>
            <a:chOff x="4750193" y="5915370"/>
            <a:chExt cx="219339" cy="574220"/>
          </a:xfrm>
        </p:grpSpPr>
        <p:cxnSp>
          <p:nvCxnSpPr>
            <p:cNvPr id="74" name="Straight Connector 73">
              <a:extLst>
                <a:ext uri="{FF2B5EF4-FFF2-40B4-BE49-F238E27FC236}">
                  <a16:creationId xmlns:a16="http://schemas.microsoft.com/office/drawing/2014/main" id="{48CC09A5-4974-0A33-98FB-F0CCA25D206B}"/>
                </a:ext>
              </a:extLst>
            </p:cNvPr>
            <p:cNvCxnSpPr/>
            <p:nvPr/>
          </p:nvCxnSpPr>
          <p:spPr>
            <a:xfrm flipH="1">
              <a:off x="4750193" y="5915370"/>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1F4F65-95F3-A871-8D8C-3922D249CD37}"/>
                </a:ext>
              </a:extLst>
            </p:cNvPr>
            <p:cNvCxnSpPr/>
            <p:nvPr/>
          </p:nvCxnSpPr>
          <p:spPr>
            <a:xfrm flipH="1">
              <a:off x="4795912" y="5915370"/>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670DA32C-0382-4BEB-2359-824E91001094}"/>
              </a:ext>
            </a:extLst>
          </p:cNvPr>
          <p:cNvGrpSpPr/>
          <p:nvPr/>
        </p:nvGrpSpPr>
        <p:grpSpPr>
          <a:xfrm>
            <a:off x="112224" y="952274"/>
            <a:ext cx="707923" cy="707923"/>
            <a:chOff x="8079657" y="1342173"/>
            <a:chExt cx="707923" cy="707923"/>
          </a:xfrm>
        </p:grpSpPr>
        <p:sp>
          <p:nvSpPr>
            <p:cNvPr id="80" name="Oval 79">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81" name="Oval 80">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ea typeface="AvantGarde" panose="00000400000000000000" pitchFamily="2" charset="0"/>
                  <a:cs typeface="AvantGarde" panose="00000400000000000000" pitchFamily="2" charset="0"/>
                </a:rPr>
                <a:t>1</a:t>
              </a:r>
            </a:p>
          </p:txBody>
        </p:sp>
      </p:grpSp>
      <p:sp>
        <p:nvSpPr>
          <p:cNvPr id="3" name="Rectangle 2"/>
          <p:cNvSpPr/>
          <p:nvPr/>
        </p:nvSpPr>
        <p:spPr>
          <a:xfrm>
            <a:off x="899592" y="1650162"/>
            <a:ext cx="7712172" cy="1569660"/>
          </a:xfrm>
          <a:prstGeom prst="rect">
            <a:avLst/>
          </a:prstGeom>
        </p:spPr>
        <p:txBody>
          <a:bodyPr wrap="square">
            <a:spAutoFit/>
          </a:bodyPr>
          <a:lstStyle/>
          <a:p>
            <a:pPr algn="just"/>
            <a:r>
              <a:rPr lang="vi-VN" sz="3200" dirty="0">
                <a:solidFill>
                  <a:srgbClr val="000000"/>
                </a:solidFill>
                <a:latin typeface="+mj-lt"/>
              </a:rPr>
              <a:t>Nó rúc vào chân tôi</a:t>
            </a:r>
            <a:r>
              <a:rPr lang="vi-VN" sz="3200" dirty="0" smtClean="0">
                <a:solidFill>
                  <a:srgbClr val="000000"/>
                </a:solidFill>
                <a:latin typeface="+mj-lt"/>
              </a:rPr>
              <a:t>,</a:t>
            </a:r>
            <a:r>
              <a:rPr lang="vi-VN" sz="3200" dirty="0">
                <a:solidFill>
                  <a:srgbClr val="000000"/>
                </a:solidFill>
                <a:latin typeface="+mj-lt"/>
              </a:rPr>
              <a:t> </a:t>
            </a:r>
            <a:r>
              <a:rPr lang="en-US" sz="3200" dirty="0" err="1" smtClean="0">
                <a:solidFill>
                  <a:srgbClr val="000000"/>
                </a:solidFill>
                <a:latin typeface="Times New Roman" panose="02020603050405020304" pitchFamily="18" charset="0"/>
                <a:cs typeface="Times New Roman" panose="02020603050405020304" pitchFamily="18" charset="0"/>
              </a:rPr>
              <a:t>nấc</a:t>
            </a:r>
            <a:r>
              <a:rPr lang="en-US" sz="3200" dirty="0" smtClean="0">
                <a:solidFill>
                  <a:srgbClr val="000000"/>
                </a:solidFill>
                <a:latin typeface="+mj-lt"/>
              </a:rPr>
              <a:t> </a:t>
            </a:r>
            <a:r>
              <a:rPr lang="vi-VN" sz="3200" dirty="0" smtClean="0">
                <a:solidFill>
                  <a:srgbClr val="000000"/>
                </a:solidFill>
                <a:latin typeface="+mj-lt"/>
              </a:rPr>
              <a:t>lên </a:t>
            </a:r>
            <a:r>
              <a:rPr lang="vi-VN" sz="3200" dirty="0">
                <a:solidFill>
                  <a:srgbClr val="000000"/>
                </a:solidFill>
                <a:latin typeface="+mj-lt"/>
              </a:rPr>
              <a:t>những tiếng khe khẽ trong cổ, cái đuôi bé xíu ngoáy tít, hệt như một đứa trẻ làm nũng mẹ.</a:t>
            </a:r>
          </a:p>
        </p:txBody>
      </p:sp>
      <p:cxnSp>
        <p:nvCxnSpPr>
          <p:cNvPr id="15" name="Straight Connector 14">
            <a:extLst>
              <a:ext uri="{FF2B5EF4-FFF2-40B4-BE49-F238E27FC236}">
                <a16:creationId xmlns:a16="http://schemas.microsoft.com/office/drawing/2014/main" id="{670D8E3D-FBEE-18F9-2F59-7EDFBC0EE8D5}"/>
              </a:ext>
            </a:extLst>
          </p:cNvPr>
          <p:cNvCxnSpPr/>
          <p:nvPr/>
        </p:nvCxnSpPr>
        <p:spPr>
          <a:xfrm flipH="1">
            <a:off x="3275856" y="2220285"/>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0D8E3D-FBEE-18F9-2F59-7EDFBC0EE8D5}"/>
              </a:ext>
            </a:extLst>
          </p:cNvPr>
          <p:cNvCxnSpPr/>
          <p:nvPr/>
        </p:nvCxnSpPr>
        <p:spPr>
          <a:xfrm flipH="1">
            <a:off x="7871856" y="2157917"/>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0D8E3D-FBEE-18F9-2F59-7EDFBC0EE8D5}"/>
              </a:ext>
            </a:extLst>
          </p:cNvPr>
          <p:cNvCxnSpPr/>
          <p:nvPr/>
        </p:nvCxnSpPr>
        <p:spPr>
          <a:xfrm flipH="1">
            <a:off x="3595906" y="2585135"/>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35696" y="952274"/>
            <a:ext cx="633670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a:t>
            </a:r>
            <a:r>
              <a:rPr lang="en-US" sz="2800" dirty="0" err="1" smtClean="0">
                <a:solidFill>
                  <a:srgbClr val="FF0000"/>
                </a:solidFill>
                <a:latin typeface="Times New Roman" panose="02020603050405020304" pitchFamily="18" charset="0"/>
                <a:cs typeface="Times New Roman" panose="02020603050405020304" pitchFamily="18" charset="0"/>
              </a:rPr>
              <a:t>uyệt</a:t>
            </a:r>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a:t>
            </a:r>
            <a:r>
              <a:rPr lang="en-US" sz="2800" dirty="0" err="1" smtClean="0">
                <a:latin typeface="Times New Roman" panose="02020603050405020304" pitchFamily="18" charset="0"/>
                <a:cs typeface="Times New Roman" panose="02020603050405020304" pitchFamily="18" charset="0"/>
              </a:rPr>
              <a:t>inh</a:t>
            </a:r>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oáng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ướt</a:t>
            </a:r>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ấc</a:t>
            </a:r>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ên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0478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up)">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up)">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A164FFE-D94A-C167-2099-9C91F0851345}"/>
              </a:ext>
            </a:extLst>
          </p:cNvPr>
          <p:cNvGrpSpPr/>
          <p:nvPr/>
        </p:nvGrpSpPr>
        <p:grpSpPr>
          <a:xfrm>
            <a:off x="318677" y="771550"/>
            <a:ext cx="576064" cy="576065"/>
            <a:chOff x="7612890" y="1556286"/>
            <a:chExt cx="580409" cy="631855"/>
          </a:xfrm>
        </p:grpSpPr>
        <p:sp>
          <p:nvSpPr>
            <p:cNvPr id="53" name="Oval 52">
              <a:extLst>
                <a:ext uri="{FF2B5EF4-FFF2-40B4-BE49-F238E27FC236}">
                  <a16:creationId xmlns:a16="http://schemas.microsoft.com/office/drawing/2014/main" id="{45DAFC07-9622-212D-42DA-8DFFBDA8FA4A}"/>
                </a:ext>
              </a:extLst>
            </p:cNvPr>
            <p:cNvSpPr/>
            <p:nvPr/>
          </p:nvSpPr>
          <p:spPr>
            <a:xfrm>
              <a:off x="7612890" y="1556286"/>
              <a:ext cx="580409" cy="63185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UTM Avo" panose="02040603050506020204" pitchFamily="18" charset="0"/>
              </a:endParaRPr>
            </a:p>
          </p:txBody>
        </p:sp>
        <p:sp>
          <p:nvSpPr>
            <p:cNvPr id="54" name="Oval 53">
              <a:extLst>
                <a:ext uri="{FF2B5EF4-FFF2-40B4-BE49-F238E27FC236}">
                  <a16:creationId xmlns:a16="http://schemas.microsoft.com/office/drawing/2014/main" id="{7AAA3811-B3B2-66EC-9394-EC30DB940FD3}"/>
                </a:ext>
              </a:extLst>
            </p:cNvPr>
            <p:cNvSpPr/>
            <p:nvPr/>
          </p:nvSpPr>
          <p:spPr>
            <a:xfrm>
              <a:off x="7642131" y="1607889"/>
              <a:ext cx="512402" cy="528647"/>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ea typeface="AvantGarde" panose="00000400000000000000" pitchFamily="2" charset="0"/>
                  <a:cs typeface="AvantGarde" panose="00000400000000000000" pitchFamily="2" charset="0"/>
                </a:rPr>
                <a:t>2</a:t>
              </a:r>
            </a:p>
          </p:txBody>
        </p:sp>
      </p:grpSp>
      <p:sp>
        <p:nvSpPr>
          <p:cNvPr id="52" name="TextBox 51">
            <a:extLst>
              <a:ext uri="{FF2B5EF4-FFF2-40B4-BE49-F238E27FC236}">
                <a16:creationId xmlns:a16="http://schemas.microsoft.com/office/drawing/2014/main" id="{BB5730AF-01C9-75B2-6E78-268F9A8B11C3}"/>
              </a:ext>
            </a:extLst>
          </p:cNvPr>
          <p:cNvSpPr txBox="1"/>
          <p:nvPr/>
        </p:nvSpPr>
        <p:spPr>
          <a:xfrm>
            <a:off x="0" y="998388"/>
            <a:ext cx="9136864" cy="2677656"/>
          </a:xfrm>
          <a:prstGeom prst="rect">
            <a:avLst/>
          </a:prstGeom>
          <a:noFill/>
          <a:ln>
            <a:noFill/>
          </a:ln>
        </p:spPr>
        <p:txBody>
          <a:bodyPr wrap="square">
            <a:spAutoFit/>
          </a:bodyPr>
          <a:lstStyle/>
          <a:p>
            <a:pPr algn="just"/>
            <a:r>
              <a:rPr lang="en-US" sz="22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2400" dirty="0">
                <a:solidFill>
                  <a:srgbClr val="000000"/>
                </a:solidFill>
                <a:latin typeface="+mj-lt"/>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p:txBody>
      </p:sp>
      <p:sp>
        <p:nvSpPr>
          <p:cNvPr id="55" name="Wave 54">
            <a:extLst>
              <a:ext uri="{FF2B5EF4-FFF2-40B4-BE49-F238E27FC236}">
                <a16:creationId xmlns:a16="http://schemas.microsoft.com/office/drawing/2014/main" id="{EDBBAA58-FCB9-FA1B-D6DA-29C7D76105E9}"/>
              </a:ext>
            </a:extLst>
          </p:cNvPr>
          <p:cNvSpPr/>
          <p:nvPr/>
        </p:nvSpPr>
        <p:spPr>
          <a:xfrm>
            <a:off x="846356" y="59645"/>
            <a:ext cx="3005564"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AAB5433A-7BFD-25B0-F260-75EC830D01C8}"/>
              </a:ext>
            </a:extLst>
          </p:cNvPr>
          <p:cNvCxnSpPr>
            <a:cxnSpLocks/>
          </p:cNvCxnSpPr>
          <p:nvPr/>
        </p:nvCxnSpPr>
        <p:spPr>
          <a:xfrm>
            <a:off x="306441" y="4842770"/>
            <a:ext cx="4498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101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3391692" cy="89587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 </a:t>
            </a:r>
            <a:r>
              <a:rPr lang="en-US" sz="2800" b="1" dirty="0" err="1">
                <a:solidFill>
                  <a:srgbClr val="0070C0"/>
                </a:solidFill>
                <a:latin typeface="Times New Roman" panose="02020603050405020304" pitchFamily="18" charset="0"/>
                <a:ea typeface="AvantGarde" panose="00000400000000000000" pitchFamily="2" charset="0"/>
                <a:cs typeface="Times New Roman" panose="02020603050405020304" pitchFamily="18" charset="0"/>
              </a:rPr>
              <a:t>đoạn</a:t>
            </a:r>
            <a:endParaRPr lang="en-US" sz="2800" b="1" dirty="0">
              <a:solidFill>
                <a:srgbClr val="0070C0"/>
              </a:solidFill>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670D8E3D-FBEE-18F9-2F59-7EDFBC0EE8D5}"/>
              </a:ext>
            </a:extLst>
          </p:cNvPr>
          <p:cNvCxnSpPr/>
          <p:nvPr/>
        </p:nvCxnSpPr>
        <p:spPr>
          <a:xfrm flipH="1">
            <a:off x="5783458" y="1660197"/>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C925C4-4AE6-77C2-1417-50128BE8D9CB}"/>
              </a:ext>
            </a:extLst>
          </p:cNvPr>
          <p:cNvGrpSpPr/>
          <p:nvPr/>
        </p:nvGrpSpPr>
        <p:grpSpPr>
          <a:xfrm>
            <a:off x="7380312" y="2599804"/>
            <a:ext cx="219339" cy="574220"/>
            <a:chOff x="4750193" y="5915370"/>
            <a:chExt cx="219339" cy="574220"/>
          </a:xfrm>
        </p:grpSpPr>
        <p:cxnSp>
          <p:nvCxnSpPr>
            <p:cNvPr id="74" name="Straight Connector 73">
              <a:extLst>
                <a:ext uri="{FF2B5EF4-FFF2-40B4-BE49-F238E27FC236}">
                  <a16:creationId xmlns:a16="http://schemas.microsoft.com/office/drawing/2014/main" id="{48CC09A5-4974-0A33-98FB-F0CCA25D206B}"/>
                </a:ext>
              </a:extLst>
            </p:cNvPr>
            <p:cNvCxnSpPr/>
            <p:nvPr/>
          </p:nvCxnSpPr>
          <p:spPr>
            <a:xfrm flipH="1">
              <a:off x="4750193" y="5915370"/>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1F4F65-95F3-A871-8D8C-3922D249CD37}"/>
                </a:ext>
              </a:extLst>
            </p:cNvPr>
            <p:cNvCxnSpPr/>
            <p:nvPr/>
          </p:nvCxnSpPr>
          <p:spPr>
            <a:xfrm flipH="1">
              <a:off x="4795912" y="5915370"/>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670DA32C-0382-4BEB-2359-824E91001094}"/>
              </a:ext>
            </a:extLst>
          </p:cNvPr>
          <p:cNvGrpSpPr/>
          <p:nvPr/>
        </p:nvGrpSpPr>
        <p:grpSpPr>
          <a:xfrm>
            <a:off x="112224" y="952274"/>
            <a:ext cx="707923" cy="707923"/>
            <a:chOff x="8079657" y="1342173"/>
            <a:chExt cx="707923" cy="707923"/>
          </a:xfrm>
        </p:grpSpPr>
        <p:sp>
          <p:nvSpPr>
            <p:cNvPr id="80" name="Oval 79">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81" name="Oval 80">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UTM Avo" panose="02040603050506020204" pitchFamily="18" charset="0"/>
                  <a:ea typeface="AvantGarde" panose="00000400000000000000" pitchFamily="2" charset="0"/>
                  <a:cs typeface="AvantGarde" panose="00000400000000000000" pitchFamily="2" charset="0"/>
                </a:rPr>
                <a:t>2</a:t>
              </a:r>
              <a:endParaRPr lang="en-US" sz="1600" b="1" dirty="0">
                <a:latin typeface="UTM Avo" panose="02040603050506020204" pitchFamily="18" charset="0"/>
                <a:ea typeface="AvantGarde" panose="00000400000000000000" pitchFamily="2" charset="0"/>
                <a:cs typeface="AvantGarde" panose="00000400000000000000" pitchFamily="2" charset="0"/>
              </a:endParaRPr>
            </a:p>
          </p:txBody>
        </p:sp>
      </p:grpSp>
      <p:cxnSp>
        <p:nvCxnSpPr>
          <p:cNvPr id="15" name="Straight Connector 14">
            <a:extLst>
              <a:ext uri="{FF2B5EF4-FFF2-40B4-BE49-F238E27FC236}">
                <a16:creationId xmlns:a16="http://schemas.microsoft.com/office/drawing/2014/main" id="{670D8E3D-FBEE-18F9-2F59-7EDFBC0EE8D5}"/>
              </a:ext>
            </a:extLst>
          </p:cNvPr>
          <p:cNvCxnSpPr/>
          <p:nvPr/>
        </p:nvCxnSpPr>
        <p:spPr>
          <a:xfrm flipH="1">
            <a:off x="7970140" y="1640223"/>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0D8E3D-FBEE-18F9-2F59-7EDFBC0EE8D5}"/>
              </a:ext>
            </a:extLst>
          </p:cNvPr>
          <p:cNvCxnSpPr/>
          <p:nvPr/>
        </p:nvCxnSpPr>
        <p:spPr>
          <a:xfrm flipH="1">
            <a:off x="5992690" y="2137943"/>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0D8E3D-FBEE-18F9-2F59-7EDFBC0EE8D5}"/>
              </a:ext>
            </a:extLst>
          </p:cNvPr>
          <p:cNvCxnSpPr/>
          <p:nvPr/>
        </p:nvCxnSpPr>
        <p:spPr>
          <a:xfrm flipH="1">
            <a:off x="2278502" y="2599804"/>
            <a:ext cx="173620" cy="5742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35696" y="952274"/>
            <a:ext cx="288032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kh</a:t>
            </a:r>
            <a:r>
              <a:rPr lang="en-US" sz="3200" dirty="0" err="1" smtClean="0">
                <a:solidFill>
                  <a:srgbClr val="FF0000"/>
                </a:solidFill>
                <a:latin typeface="Times New Roman" panose="02020603050405020304" pitchFamily="18" charset="0"/>
                <a:cs typeface="Times New Roman" panose="02020603050405020304" pitchFamily="18" charset="0"/>
              </a:rPr>
              <a:t>oanh</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a:t>
            </a:r>
            <a:r>
              <a:rPr lang="en-US" sz="3200" dirty="0" err="1" smtClean="0">
                <a:latin typeface="Times New Roman" panose="02020603050405020304" pitchFamily="18" charset="0"/>
                <a:cs typeface="Times New Roman" panose="02020603050405020304" pitchFamily="18" charset="0"/>
              </a:rPr>
              <a:t>òn</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743946" y="1640223"/>
            <a:ext cx="7716486" cy="1569660"/>
          </a:xfrm>
          <a:prstGeom prst="rect">
            <a:avLst/>
          </a:prstGeom>
        </p:spPr>
        <p:txBody>
          <a:bodyPr wrap="square">
            <a:spAutoFit/>
          </a:bodyPr>
          <a:lstStyle/>
          <a:p>
            <a:r>
              <a:rPr lang="vi-VN" sz="3200" dirty="0">
                <a:solidFill>
                  <a:srgbClr val="000000"/>
                </a:solidFill>
                <a:latin typeface="+mj-lt"/>
              </a:rPr>
              <a:t>Cúp biết chui vào gầm giường lấy trái banh, đem cho tôi chiếc khăn lau nhà, đưa hai chân trước lên mỗi khi tôi chìa tay cho nó bắt.</a:t>
            </a:r>
            <a:endParaRPr lang="en-US" sz="3200" dirty="0">
              <a:latin typeface="+mj-lt"/>
            </a:endParaRPr>
          </a:p>
        </p:txBody>
      </p:sp>
    </p:spTree>
    <p:extLst>
      <p:ext uri="{BB962C8B-B14F-4D97-AF65-F5344CB8AC3E}">
        <p14:creationId xmlns:p14="http://schemas.microsoft.com/office/powerpoint/2010/main" val="18073090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up)">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606</Words>
  <Application>Microsoft Office PowerPoint</Application>
  <PresentationFormat>On-screen Show (16:9)</PresentationFormat>
  <Paragraphs>126</Paragraphs>
  <Slides>29</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宋体</vt:lpstr>
      <vt:lpstr>#9Slide03 Cousine Bold</vt:lpstr>
      <vt:lpstr>Arial</vt:lpstr>
      <vt:lpstr>Arial-Rounded</vt:lpstr>
      <vt:lpstr>AvantGarde</vt:lpstr>
      <vt:lpstr>Calibri</vt:lpstr>
      <vt:lpstr>Calibri Light</vt:lpstr>
      <vt:lpstr>Impact</vt:lpstr>
      <vt:lpstr>OpenSans</vt:lpstr>
      <vt:lpstr>Times New Roman</vt:lpstr>
      <vt:lpstr>UTM Avo</vt:lpstr>
      <vt:lpstr>UTM Cookies</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109</cp:revision>
  <dcterms:created xsi:type="dcterms:W3CDTF">2015-02-26T08:23:36Z</dcterms:created>
  <dcterms:modified xsi:type="dcterms:W3CDTF">2024-11-30T03:12:37Z</dcterms:modified>
</cp:coreProperties>
</file>