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29"/>
  </p:notesMasterIdLst>
  <p:sldIdLst>
    <p:sldId id="2007577178" r:id="rId3"/>
    <p:sldId id="284" r:id="rId4"/>
    <p:sldId id="316" r:id="rId5"/>
    <p:sldId id="315" r:id="rId6"/>
    <p:sldId id="312" r:id="rId7"/>
    <p:sldId id="555" r:id="rId8"/>
    <p:sldId id="556" r:id="rId9"/>
    <p:sldId id="562" r:id="rId10"/>
    <p:sldId id="557" r:id="rId11"/>
    <p:sldId id="558" r:id="rId12"/>
    <p:sldId id="559" r:id="rId13"/>
    <p:sldId id="560" r:id="rId14"/>
    <p:sldId id="294" r:id="rId15"/>
    <p:sldId id="305" r:id="rId16"/>
    <p:sldId id="291" r:id="rId17"/>
    <p:sldId id="292" r:id="rId18"/>
    <p:sldId id="281" r:id="rId19"/>
    <p:sldId id="282" r:id="rId20"/>
    <p:sldId id="564" r:id="rId21"/>
    <p:sldId id="565" r:id="rId22"/>
    <p:sldId id="296" r:id="rId23"/>
    <p:sldId id="297" r:id="rId24"/>
    <p:sldId id="2007577173" r:id="rId25"/>
    <p:sldId id="2007577175" r:id="rId26"/>
    <p:sldId id="2007577176" r:id="rId27"/>
    <p:sldId id="308"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00"/>
    <a:srgbClr val="F7F46D"/>
    <a:srgbClr val="F682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C4421-4305-4253-A668-259D67C601F0}" type="datetimeFigureOut">
              <a:rPr lang="vi-VN" smtClean="0"/>
              <a:t>15/12/2024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B43D-8352-44D9-8718-79190B6BE930}" type="slidenum">
              <a:rPr lang="vi-VN" smtClean="0"/>
              <a:t>‹#›</a:t>
            </a:fld>
            <a:endParaRPr lang="vi-VN"/>
          </a:p>
        </p:txBody>
      </p:sp>
    </p:spTree>
    <p:extLst>
      <p:ext uri="{BB962C8B-B14F-4D97-AF65-F5344CB8AC3E}">
        <p14:creationId xmlns:p14="http://schemas.microsoft.com/office/powerpoint/2010/main" val="3926305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90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381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427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110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74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536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536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1718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4D4F-15FA-D35E-2749-A0E3DEBAE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490907E-0988-439B-C528-6BBA93239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D3F6191-1195-6E8A-466A-3D88DEF7ECAF}"/>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5" name="Footer Placeholder 4">
            <a:extLst>
              <a:ext uri="{FF2B5EF4-FFF2-40B4-BE49-F238E27FC236}">
                <a16:creationId xmlns:a16="http://schemas.microsoft.com/office/drawing/2014/main" id="{00DA20F5-7BE1-916F-9D5C-4A898E5CBB1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80CAAA-167F-831F-284F-99E7CBE16903}"/>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3739149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041D-75AE-FC49-D129-C1E9A74B588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58FE51C-626E-99D3-19BA-881077DCF1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97972F-4605-A940-A30A-86D8F96E6F53}"/>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5" name="Footer Placeholder 4">
            <a:extLst>
              <a:ext uri="{FF2B5EF4-FFF2-40B4-BE49-F238E27FC236}">
                <a16:creationId xmlns:a16="http://schemas.microsoft.com/office/drawing/2014/main" id="{447596A5-4908-477A-D17F-0E086EDDAB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898B64B-93C1-651E-5E31-34035162E60A}"/>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68799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67D90-9C37-E4BE-620A-7ED422313C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D5410F-3582-C9BB-779A-687CB0517F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7CDF58-4E04-E481-D3D3-2047F466CC8B}"/>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5" name="Footer Placeholder 4">
            <a:extLst>
              <a:ext uri="{FF2B5EF4-FFF2-40B4-BE49-F238E27FC236}">
                <a16:creationId xmlns:a16="http://schemas.microsoft.com/office/drawing/2014/main" id="{DE47921B-FA8F-22B2-6EC4-8A1F1DEC84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FB5221-9BB1-3298-5A99-5A4E0A66289F}"/>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79832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3731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410518678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14273003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63272211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4475875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7208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8575103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318470257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6199-77C1-5B5C-7B1C-DD8B74A3554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72D2953-D1CB-92EB-085E-13E5F067D9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DFD803-B731-3AEF-6DAE-B96F93A35582}"/>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5" name="Footer Placeholder 4">
            <a:extLst>
              <a:ext uri="{FF2B5EF4-FFF2-40B4-BE49-F238E27FC236}">
                <a16:creationId xmlns:a16="http://schemas.microsoft.com/office/drawing/2014/main" id="{AB9EE276-7A97-1545-F833-75718C1A40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817F1A-870D-9FD5-A36F-9579E55BDD0D}"/>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1244083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0355D5FB-1E75-4397-A9BF-82ED33BE1BFB}"/>
              </a:ext>
            </a:extLst>
          </p:cNvPr>
          <p:cNvGrpSpPr/>
          <p:nvPr userDrawn="1"/>
        </p:nvGrpSpPr>
        <p:grpSpPr>
          <a:xfrm>
            <a:off x="2803210" y="881742"/>
            <a:ext cx="6596743" cy="555171"/>
            <a:chOff x="2803210" y="881742"/>
            <a:chExt cx="6596743" cy="555171"/>
          </a:xfrm>
        </p:grpSpPr>
        <p:cxnSp>
          <p:nvCxnSpPr>
            <p:cNvPr id="8" name="直接连接符 7">
              <a:extLst>
                <a:ext uri="{FF2B5EF4-FFF2-40B4-BE49-F238E27FC236}">
                  <a16:creationId xmlns:a16="http://schemas.microsoft.com/office/drawing/2014/main" id="{7E59A234-EFC7-4FA5-A190-86DDC03733C2}"/>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id="{A7266087-99B2-462B-9D00-7C0AB3DDBFB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3438603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954324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95422355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891F-2923-35A4-B103-BF31CEA476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09191D5-AE8E-BD9B-F7B8-9E6452E870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698B96-785A-C8E1-13A7-9C7C49087D34}"/>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5" name="Footer Placeholder 4">
            <a:extLst>
              <a:ext uri="{FF2B5EF4-FFF2-40B4-BE49-F238E27FC236}">
                <a16:creationId xmlns:a16="http://schemas.microsoft.com/office/drawing/2014/main" id="{DA701647-EF38-86B9-AC5C-9F85B6B0EC1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2B13B1-185B-E406-73DA-369AA8F1D080}"/>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252879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A08D-3BA5-8439-58B7-C13181AADDE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CF2064F-C0EA-41A6-B692-1E6AE90FE0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79A8D3-29DF-55E7-5D06-10FEB4AE83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5807C0-1BFE-EF1A-D045-970ECE37317D}"/>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6" name="Footer Placeholder 5">
            <a:extLst>
              <a:ext uri="{FF2B5EF4-FFF2-40B4-BE49-F238E27FC236}">
                <a16:creationId xmlns:a16="http://schemas.microsoft.com/office/drawing/2014/main" id="{546832EC-4E92-BDA9-52E3-F2DD3FD44B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482D4C-665B-3108-0575-D007528EF7BC}"/>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4052108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129C-C22F-90FD-8CE2-1DCE38460B9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349979C-757D-8E98-047E-AF44D61C4A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5BD89D-D9F7-C8A1-FFAD-97F78976C6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2028226-1956-F176-027B-6F0A65E22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503900-63CD-8AD4-E7F6-10FAF1AD4C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0112E9C-AC91-F1D1-72E8-BC0B4FD8BFDA}"/>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8" name="Footer Placeholder 7">
            <a:extLst>
              <a:ext uri="{FF2B5EF4-FFF2-40B4-BE49-F238E27FC236}">
                <a16:creationId xmlns:a16="http://schemas.microsoft.com/office/drawing/2014/main" id="{64DE071B-6C00-9348-43E8-DABE78C8FFA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09F1C8F-3162-C39B-745A-6EAEDAD7D1C7}"/>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171768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8B57-6F78-A2B0-DA74-94F365EBDFE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E26FAF-FF28-6BCE-9F67-8912A1A341B0}"/>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4" name="Footer Placeholder 3">
            <a:extLst>
              <a:ext uri="{FF2B5EF4-FFF2-40B4-BE49-F238E27FC236}">
                <a16:creationId xmlns:a16="http://schemas.microsoft.com/office/drawing/2014/main" id="{FD96CB59-08FB-B10E-C8CE-C3A78E8371D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920B362-8DDB-A3A9-5C50-884835E9CCAC}"/>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242901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4FBF72-951D-FB70-1A59-9FCE0174B6A6}"/>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3" name="Footer Placeholder 2">
            <a:extLst>
              <a:ext uri="{FF2B5EF4-FFF2-40B4-BE49-F238E27FC236}">
                <a16:creationId xmlns:a16="http://schemas.microsoft.com/office/drawing/2014/main" id="{B288B55D-63B0-9B83-2B50-AB84FA668E1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E4CDA35-7888-1A7E-4C07-6EFB108E97DE}"/>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42727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9733E-7F98-734A-C0A3-7FE481EA4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26863C3-474A-3E9C-B20F-24996617FD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126F0C1-0DE2-9FC4-0F1A-28A66E83E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EACDD-661E-D23A-4DB8-0D474CD68297}"/>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6" name="Footer Placeholder 5">
            <a:extLst>
              <a:ext uri="{FF2B5EF4-FFF2-40B4-BE49-F238E27FC236}">
                <a16:creationId xmlns:a16="http://schemas.microsoft.com/office/drawing/2014/main" id="{668C1957-2966-7C7D-718C-3FA4BC339CD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E6D3DFC-A1B5-58E2-4DFC-9F5EE9175592}"/>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2725674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7C9F-5AC4-5099-1EBC-535A096CE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87AC33F-D7D2-C5E9-5F5A-02D43F0D24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A00702D-99A8-6071-315D-D92D1CAE3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B63A7C-72AF-B2E2-526C-2B9F46DAA6EB}"/>
              </a:ext>
            </a:extLst>
          </p:cNvPr>
          <p:cNvSpPr>
            <a:spLocks noGrp="1"/>
          </p:cNvSpPr>
          <p:nvPr>
            <p:ph type="dt" sz="half" idx="10"/>
          </p:nvPr>
        </p:nvSpPr>
        <p:spPr/>
        <p:txBody>
          <a:bodyPr/>
          <a:lstStyle/>
          <a:p>
            <a:fld id="{521C4678-0A43-4ABD-B20C-44FC3085A03E}" type="datetimeFigureOut">
              <a:rPr lang="vi-VN" smtClean="0"/>
              <a:t>15/12/2024</a:t>
            </a:fld>
            <a:endParaRPr lang="vi-VN"/>
          </a:p>
        </p:txBody>
      </p:sp>
      <p:sp>
        <p:nvSpPr>
          <p:cNvPr id="6" name="Footer Placeholder 5">
            <a:extLst>
              <a:ext uri="{FF2B5EF4-FFF2-40B4-BE49-F238E27FC236}">
                <a16:creationId xmlns:a16="http://schemas.microsoft.com/office/drawing/2014/main" id="{59D96DA3-604E-FD5B-89B9-0B8B9B186C3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35EB66E-A92E-1F40-5282-0DB4D12C6182}"/>
              </a:ext>
            </a:extLst>
          </p:cNvPr>
          <p:cNvSpPr>
            <a:spLocks noGrp="1"/>
          </p:cNvSpPr>
          <p:nvPr>
            <p:ph type="sldNum" sz="quarter" idx="12"/>
          </p:nvPr>
        </p:nvSpPr>
        <p:spPr/>
        <p:txBody>
          <a:bodyPr/>
          <a:lstStyle/>
          <a:p>
            <a:fld id="{0FAF09D2-C213-45E3-BB11-AC669C8BC9FF}" type="slidenum">
              <a:rPr lang="vi-VN" smtClean="0"/>
              <a:t>‹#›</a:t>
            </a:fld>
            <a:endParaRPr lang="vi-VN"/>
          </a:p>
        </p:txBody>
      </p:sp>
    </p:spTree>
    <p:extLst>
      <p:ext uri="{BB962C8B-B14F-4D97-AF65-F5344CB8AC3E}">
        <p14:creationId xmlns:p14="http://schemas.microsoft.com/office/powerpoint/2010/main" val="2114102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4CD7C2-B591-6291-6771-A48F79DE1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CCB596-4F94-BB46-BB3C-0A6780698E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5403D0-90E1-259C-ADAB-1F5C6FA231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C4678-0A43-4ABD-B20C-44FC3085A03E}" type="datetimeFigureOut">
              <a:rPr lang="vi-VN" smtClean="0"/>
              <a:t>15/12/2024</a:t>
            </a:fld>
            <a:endParaRPr lang="vi-VN"/>
          </a:p>
        </p:txBody>
      </p:sp>
      <p:sp>
        <p:nvSpPr>
          <p:cNvPr id="5" name="Footer Placeholder 4">
            <a:extLst>
              <a:ext uri="{FF2B5EF4-FFF2-40B4-BE49-F238E27FC236}">
                <a16:creationId xmlns:a16="http://schemas.microsoft.com/office/drawing/2014/main" id="{44E2AFAA-C5B4-B28B-6F98-750509715D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C3F0E1B-BB06-82A4-E95F-0AFB58E6F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F09D2-C213-45E3-BB11-AC669C8BC9FF}" type="slidenum">
              <a:rPr lang="vi-VN" smtClean="0"/>
              <a:t>‹#›</a:t>
            </a:fld>
            <a:endParaRPr lang="vi-VN"/>
          </a:p>
        </p:txBody>
      </p:sp>
    </p:spTree>
    <p:extLst>
      <p:ext uri="{BB962C8B-B14F-4D97-AF65-F5344CB8AC3E}">
        <p14:creationId xmlns:p14="http://schemas.microsoft.com/office/powerpoint/2010/main" val="2041198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A12AFC6-9ADB-4044-B73E-15445363D65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05000" y="352425"/>
            <a:ext cx="1409402" cy="1409402"/>
          </a:xfrm>
          <a:prstGeom prst="rect">
            <a:avLst/>
          </a:prstGeom>
        </p:spPr>
      </p:pic>
    </p:spTree>
    <p:extLst>
      <p:ext uri="{BB962C8B-B14F-4D97-AF65-F5344CB8AC3E}">
        <p14:creationId xmlns:p14="http://schemas.microsoft.com/office/powerpoint/2010/main" val="29027193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7.xml"/><Relationship Id="rId7" Type="http://schemas.openxmlformats.org/officeDocument/2006/relationships/image" Target="../media/image38.jpeg"/><Relationship Id="rId12"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11" Type="http://schemas.openxmlformats.org/officeDocument/2006/relationships/slide" Target="slide25.xml"/><Relationship Id="rId5" Type="http://schemas.openxmlformats.org/officeDocument/2006/relationships/image" Target="../media/image36.png"/><Relationship Id="rId10" Type="http://schemas.openxmlformats.org/officeDocument/2006/relationships/slide" Target="slide24.xml"/><Relationship Id="rId4" Type="http://schemas.openxmlformats.org/officeDocument/2006/relationships/notesSlide" Target="../notesSlides/notesSlide9.xml"/><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1A03C2-158D-F823-DAD8-A6F9C531D15D}"/>
              </a:ext>
            </a:extLst>
          </p:cNvPr>
          <p:cNvPicPr>
            <a:picLocks noChangeAspect="1"/>
          </p:cNvPicPr>
          <p:nvPr/>
        </p:nvPicPr>
        <p:blipFill>
          <a:blip r:embed="rId2"/>
          <a:stretch>
            <a:fillRect/>
          </a:stretch>
        </p:blipFill>
        <p:spPr>
          <a:xfrm>
            <a:off x="115410" y="3892731"/>
            <a:ext cx="5227299" cy="2317957"/>
          </a:xfrm>
          <a:prstGeom prst="rect">
            <a:avLst/>
          </a:prstGeom>
        </p:spPr>
      </p:pic>
      <p:sp>
        <p:nvSpPr>
          <p:cNvPr id="5" name="Title 1">
            <a:extLst>
              <a:ext uri="{FF2B5EF4-FFF2-40B4-BE49-F238E27FC236}">
                <a16:creationId xmlns:a16="http://schemas.microsoft.com/office/drawing/2014/main" id="{4D61C027-D73A-418A-838D-4E9BEB81FD98}"/>
              </a:ext>
            </a:extLst>
          </p:cNvPr>
          <p:cNvSpPr txBox="1">
            <a:spLocks/>
          </p:cNvSpPr>
          <p:nvPr/>
        </p:nvSpPr>
        <p:spPr>
          <a:xfrm>
            <a:off x="246564" y="2442755"/>
            <a:ext cx="11144247" cy="66620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4000" b="1" dirty="0" smtClean="0">
                <a:latin typeface="Times New Roman" panose="02020603050405020304" pitchFamily="18" charset="0"/>
                <a:cs typeface="Times New Roman" panose="02020603050405020304" pitchFamily="18" charset="0"/>
              </a:rPr>
              <a:t>TIẾNG VIỆT </a:t>
            </a:r>
            <a:endParaRPr lang="en-US" sz="4000" b="1" dirty="0">
              <a:latin typeface="Times New Roman" panose="02020603050405020304" pitchFamily="18" charset="0"/>
              <a:cs typeface="Times New Roman" panose="02020603050405020304" pitchFamily="18" charset="0"/>
            </a:endParaRPr>
          </a:p>
          <a:p>
            <a:pPr algn="ctr">
              <a:lnSpc>
                <a:spcPct val="150000"/>
              </a:lnSpc>
            </a:pPr>
            <a:r>
              <a:rPr lang="en-US" sz="4000" dirty="0" smtClean="0">
                <a:solidFill>
                  <a:srgbClr val="FF0000"/>
                </a:solidFill>
                <a:latin typeface="Times New Roman" panose="02020603050405020304" pitchFamily="18" charset="0"/>
                <a:cs typeface="Times New Roman" panose="02020603050405020304" pitchFamily="18" charset="0"/>
              </a:rPr>
              <a:t>ĐỌC: ĐI TÌM MẶT TRỜI</a:t>
            </a:r>
          </a:p>
          <a:p>
            <a:pPr algn="ctr">
              <a:lnSpc>
                <a:spcPct val="150000"/>
              </a:lnSpc>
            </a:pPr>
            <a:r>
              <a:rPr lang="en-US" sz="4000" dirty="0" smtClean="0">
                <a:solidFill>
                  <a:srgbClr val="FF0000"/>
                </a:solidFill>
                <a:latin typeface="Times New Roman" panose="02020603050405020304" pitchFamily="18" charset="0"/>
                <a:cs typeface="Times New Roman" panose="02020603050405020304" pitchFamily="18" charset="0"/>
              </a:rPr>
              <a:t>VIẾT : ÔN CHỮ HOA L </a:t>
            </a:r>
          </a:p>
          <a:p>
            <a:pPr algn="ctr">
              <a:lnSpc>
                <a:spcPct val="150000"/>
              </a:lnSpc>
            </a:pPr>
            <a:r>
              <a:rPr lang="en-US" sz="4000" dirty="0" smtClean="0">
                <a:solidFill>
                  <a:srgbClr val="0070C0"/>
                </a:solidFill>
                <a:latin typeface="Times New Roman" panose="02020603050405020304" pitchFamily="18" charset="0"/>
                <a:cs typeface="Times New Roman" panose="02020603050405020304" pitchFamily="18" charset="0"/>
              </a:rPr>
              <a:t>TUẦN 14</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612571" y="4637314"/>
            <a:ext cx="6958149" cy="646331"/>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Giáo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Nguyễn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Hiền</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57035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2"/>
          <a:stretch>
            <a:fillRect/>
          </a:stretch>
        </p:blipFill>
        <p:spPr>
          <a:xfrm>
            <a:off x="347394" y="281619"/>
            <a:ext cx="1011803" cy="922149"/>
          </a:xfrm>
          <a:prstGeom prst="rect">
            <a:avLst/>
          </a:prstGeom>
          <a:noFill/>
          <a:ln w="9525">
            <a:noFill/>
          </a:ln>
        </p:spPr>
      </p:pic>
      <p:sp>
        <p:nvSpPr>
          <p:cNvPr id="16" name="Rectangle 15"/>
          <p:cNvSpPr/>
          <p:nvPr/>
        </p:nvSpPr>
        <p:spPr>
          <a:xfrm>
            <a:off x="2908852" y="1598960"/>
            <a:ext cx="9039993" cy="1323439"/>
          </a:xfrm>
          <a:prstGeom prst="rect">
            <a:avLst/>
          </a:prstGeom>
        </p:spPr>
        <p:txBody>
          <a:bodyPr wrap="square">
            <a:spAutoFit/>
          </a:bodyPr>
          <a:lstStyle/>
          <a:p>
            <a:pPr algn="just"/>
            <a:r>
              <a:rPr lang="en-US" sz="4000" b="1" dirty="0">
                <a:solidFill>
                  <a:srgbClr val="FF3300"/>
                </a:solidFill>
                <a:latin typeface="Nunito" pitchFamily="2" charset="0"/>
                <a:ea typeface="Arial-Rounded" panose="020B0500000000000000" pitchFamily="34" charset="-93"/>
                <a:cs typeface="Arial-Rounded" panose="020B0500000000000000" pitchFamily="34" charset="-93"/>
              </a:rPr>
              <a:t>Câu 2: Gõ kiến đã gặp những ai để nhờ đi tìm mặt trời? Kết quả ra sao?</a:t>
            </a:r>
          </a:p>
        </p:txBody>
      </p:sp>
      <p:pic>
        <p:nvPicPr>
          <p:cNvPr id="4100" name="Picture 4" descr="Chim Gõ Kiến Mùa Xuân Mùa Xuân Thân Cây PNG , Chim Gõ Kiến, Mùa Xuân, Cây Hình ảnh PNG và PSD">
            <a:extLst>
              <a:ext uri="{FF2B5EF4-FFF2-40B4-BE49-F238E27FC236}">
                <a16:creationId xmlns:a16="http://schemas.microsoft.com/office/drawing/2014/main" id="{FA1F7F26-1D92-F63D-904C-1EAA27B0D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8852" cy="29088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F8A92927-A848-374F-F438-57283BA57529}"/>
              </a:ext>
            </a:extLst>
          </p:cNvPr>
          <p:cNvSpPr/>
          <p:nvPr/>
        </p:nvSpPr>
        <p:spPr>
          <a:xfrm>
            <a:off x="1109610" y="3858183"/>
            <a:ext cx="10839236" cy="2908852"/>
          </a:xfrm>
          <a:prstGeom prst="roundRect">
            <a:avLst/>
          </a:prstGeom>
          <a:solidFill>
            <a:srgbClr val="F7F4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65B1303D-0B1A-60E5-6004-644FE89832DC}"/>
              </a:ext>
            </a:extLst>
          </p:cNvPr>
          <p:cNvSpPr/>
          <p:nvPr/>
        </p:nvSpPr>
        <p:spPr>
          <a:xfrm>
            <a:off x="1832057" y="3958080"/>
            <a:ext cx="9757040" cy="2554545"/>
          </a:xfrm>
          <a:prstGeom prst="rect">
            <a:avLst/>
          </a:prstGeom>
        </p:spPr>
        <p:txBody>
          <a:bodyPr wrap="square">
            <a:spAutoFit/>
          </a:bodyPr>
          <a:lstStyle/>
          <a:p>
            <a:pPr algn="just"/>
            <a:r>
              <a:rPr lang="nl-NL" sz="36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 </a:t>
            </a:r>
            <a:r>
              <a:rPr lang="nl-NL" sz="36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sym typeface="Wingdings" panose="05000000000000000000" pitchFamily="2" charset="2"/>
              </a:rPr>
              <a:t></a:t>
            </a:r>
            <a:r>
              <a:rPr lang="nl-NL" sz="36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 </a:t>
            </a:r>
            <a:r>
              <a:rPr lang="nl-NL" sz="4000" b="1" dirty="0">
                <a:solidFill>
                  <a:schemeClr val="accent6">
                    <a:lumMod val="75000"/>
                  </a:schemeClr>
                </a:solidFill>
                <a:latin typeface="Arial-Rounded" panose="020B0500000000000000" pitchFamily="34" charset="-93"/>
                <a:ea typeface="Arial-Rounded" panose="020B0500000000000000" pitchFamily="34" charset="-93"/>
                <a:cs typeface="Arial-Rounded" panose="020B0500000000000000" pitchFamily="34" charset="-93"/>
              </a:rPr>
              <a:t>Gõ kiến gõ cửa rất nhiều nhà như liếu điếu, chích choè và nhiều nhà khác nhưng </a:t>
            </a:r>
            <a:r>
              <a:rPr lang="nl-NL" sz="4000" b="1" dirty="0">
                <a:solidFill>
                  <a:srgbClr val="FF0066"/>
                </a:solidFill>
                <a:latin typeface="Arial-Rounded" panose="020B0500000000000000" pitchFamily="34" charset="-93"/>
                <a:ea typeface="Arial-Rounded" panose="020B0500000000000000" pitchFamily="34" charset="-93"/>
                <a:cs typeface="Arial-Rounded" panose="020B0500000000000000" pitchFamily="34" charset="-93"/>
              </a:rPr>
              <a:t>không ai đi </a:t>
            </a:r>
            <a:r>
              <a:rPr lang="nl-NL" sz="4000" b="1" dirty="0">
                <a:solidFill>
                  <a:srgbClr val="FF3300"/>
                </a:solidFill>
                <a:latin typeface="Arial-Rounded" panose="020B0500000000000000" pitchFamily="34" charset="-93"/>
                <a:ea typeface="Arial-Rounded" panose="020B0500000000000000" pitchFamily="34" charset="-93"/>
                <a:cs typeface="Arial-Rounded" panose="020B0500000000000000" pitchFamily="34" charset="-93"/>
              </a:rPr>
              <a:t>chỉ có gà trống sẵn sàng đi tìm mặt trời.</a:t>
            </a:r>
            <a:endParaRPr lang="nl-NL" sz="3600" b="1" dirty="0">
              <a:solidFill>
                <a:srgbClr val="FF3300"/>
              </a:solidFill>
              <a:latin typeface="Nunito" pitchFamily="2" charset="0"/>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348634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2"/>
          <a:stretch>
            <a:fillRect/>
          </a:stretch>
        </p:blipFill>
        <p:spPr>
          <a:xfrm>
            <a:off x="347394" y="281619"/>
            <a:ext cx="1011803" cy="922149"/>
          </a:xfrm>
          <a:prstGeom prst="rect">
            <a:avLst/>
          </a:prstGeom>
          <a:noFill/>
          <a:ln w="9525">
            <a:noFill/>
          </a:ln>
        </p:spPr>
      </p:pic>
      <p:sp>
        <p:nvSpPr>
          <p:cNvPr id="16" name="Rectangle 15"/>
          <p:cNvSpPr/>
          <p:nvPr/>
        </p:nvSpPr>
        <p:spPr>
          <a:xfrm>
            <a:off x="2908853" y="1213693"/>
            <a:ext cx="9039993" cy="1446550"/>
          </a:xfrm>
          <a:prstGeom prst="rect">
            <a:avLst/>
          </a:prstGeom>
        </p:spPr>
        <p:txBody>
          <a:bodyPr wrap="square">
            <a:spAutoFit/>
          </a:bodyPr>
          <a:lstStyle/>
          <a:p>
            <a:pPr algn="just"/>
            <a:r>
              <a:rPr lang="en-US" sz="4400" dirty="0">
                <a:solidFill>
                  <a:schemeClr val="accent1"/>
                </a:solidFill>
                <a:latin typeface="Nunito" pitchFamily="2" charset="0"/>
                <a:ea typeface="Arial-Rounded" panose="020B0500000000000000" pitchFamily="34" charset="-93"/>
                <a:cs typeface="Arial-Rounded" panose="020B0500000000000000" pitchFamily="34" charset="-93"/>
              </a:rPr>
              <a:t>Câu 3: Kể lại hành trình đi tìm mặt trời gian nan của gà trống.</a:t>
            </a:r>
            <a:endParaRPr lang="en-US" sz="4400" b="1" dirty="0">
              <a:solidFill>
                <a:schemeClr val="accent1"/>
              </a:solidFill>
              <a:latin typeface="Nunito" pitchFamily="2" charset="0"/>
              <a:ea typeface="Arial-Rounded" panose="020B0500000000000000" pitchFamily="34" charset="-93"/>
              <a:cs typeface="Arial-Rounded" panose="020B0500000000000000" pitchFamily="34" charset="-93"/>
            </a:endParaRPr>
          </a:p>
        </p:txBody>
      </p:sp>
      <p:sp>
        <p:nvSpPr>
          <p:cNvPr id="5" name="Rectangle: Rounded Corners 4">
            <a:extLst>
              <a:ext uri="{FF2B5EF4-FFF2-40B4-BE49-F238E27FC236}">
                <a16:creationId xmlns:a16="http://schemas.microsoft.com/office/drawing/2014/main" id="{F8A92927-A848-374F-F438-57283BA57529}"/>
              </a:ext>
            </a:extLst>
          </p:cNvPr>
          <p:cNvSpPr/>
          <p:nvPr/>
        </p:nvSpPr>
        <p:spPr>
          <a:xfrm>
            <a:off x="602903" y="3780926"/>
            <a:ext cx="11345943" cy="2908852"/>
          </a:xfrm>
          <a:prstGeom prst="roundRect">
            <a:avLst/>
          </a:prstGeom>
          <a:solidFill>
            <a:srgbClr val="F7F4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65B1303D-0B1A-60E5-6004-644FE89832DC}"/>
              </a:ext>
            </a:extLst>
          </p:cNvPr>
          <p:cNvSpPr/>
          <p:nvPr/>
        </p:nvSpPr>
        <p:spPr>
          <a:xfrm>
            <a:off x="874643" y="3958080"/>
            <a:ext cx="10714454" cy="2554545"/>
          </a:xfrm>
          <a:prstGeom prst="rect">
            <a:avLst/>
          </a:prstGeom>
        </p:spPr>
        <p:txBody>
          <a:bodyPr wrap="square">
            <a:spAutoFit/>
          </a:bodyPr>
          <a:lstStyle/>
          <a:p>
            <a:pPr algn="just"/>
            <a:r>
              <a:rPr lang="nl-NL" sz="36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  </a:t>
            </a:r>
            <a:r>
              <a:rPr lang="nl-NL" sz="4000" b="1" dirty="0">
                <a:solidFill>
                  <a:schemeClr val="accent6">
                    <a:lumMod val="75000"/>
                  </a:schemeClr>
                </a:solidFill>
                <a:latin typeface="Arial-Rounded" panose="020B0500000000000000" pitchFamily="34" charset="-93"/>
                <a:ea typeface="Arial-Rounded" panose="020B0500000000000000" pitchFamily="34" charset="-93"/>
                <a:cs typeface="Arial-Rounded" panose="020B0500000000000000" pitchFamily="34" charset="-93"/>
              </a:rPr>
              <a:t>Gà trống bay từ bụi mây lên rừng nứa </a:t>
            </a:r>
            <a:r>
              <a:rPr lang="nl-NL" sz="4000" b="1" dirty="0">
                <a:solidFill>
                  <a:schemeClr val="accent6">
                    <a:lumMod val="75000"/>
                  </a:schemeClr>
                </a:solidFill>
                <a:latin typeface="Arial-Rounded" panose="020B0500000000000000" pitchFamily="34" charset="-93"/>
                <a:ea typeface="Arial-Rounded" panose="020B0500000000000000" pitchFamily="34" charset="-93"/>
                <a:cs typeface="Arial-Rounded" panose="020B0500000000000000" pitchFamily="34" charset="-93"/>
                <a:sym typeface="Wingdings" panose="05000000000000000000" pitchFamily="2" charset="2"/>
              </a:rPr>
              <a:t> rừng lim  rừng chò.</a:t>
            </a:r>
            <a:r>
              <a:rPr lang="nl-NL" sz="4000" b="1" dirty="0">
                <a:solidFill>
                  <a:srgbClr val="FF0066"/>
                </a:solidFill>
                <a:latin typeface="Arial-Rounded" panose="020B0500000000000000" pitchFamily="34" charset="-93"/>
                <a:ea typeface="Arial-Rounded" panose="020B0500000000000000" pitchFamily="34" charset="-93"/>
                <a:cs typeface="Arial-Rounded" panose="020B0500000000000000" pitchFamily="34" charset="-93"/>
                <a:sym typeface="Wingdings" panose="05000000000000000000" pitchFamily="2" charset="2"/>
              </a:rPr>
              <a:t> </a:t>
            </a:r>
            <a:r>
              <a:rPr lang="en-US" sz="4000" b="1" dirty="0">
                <a:solidFill>
                  <a:srgbClr val="FF0066"/>
                </a:solidFill>
                <a:latin typeface="Arial-Rounded" panose="020B0500000000000000" pitchFamily="34" charset="-93"/>
                <a:ea typeface="Arial-Rounded" panose="020B0500000000000000" pitchFamily="34" charset="-93"/>
                <a:cs typeface="Arial-Rounded" panose="020B0500000000000000" pitchFamily="34" charset="-93"/>
              </a:rPr>
              <a:t>Gió lạnh rít ù </a:t>
            </a:r>
            <a:r>
              <a:rPr lang="en-US" sz="4000" b="1" dirty="0" err="1">
                <a:solidFill>
                  <a:srgbClr val="FF0066"/>
                </a:solidFill>
                <a:latin typeface="Arial-Rounded" panose="020B0500000000000000" pitchFamily="34" charset="-93"/>
                <a:ea typeface="Arial-Rounded" panose="020B0500000000000000" pitchFamily="34" charset="-93"/>
                <a:cs typeface="Arial-Rounded" panose="020B0500000000000000" pitchFamily="34" charset="-93"/>
              </a:rPr>
              <a:t>ù</a:t>
            </a:r>
            <a:r>
              <a:rPr lang="en-US" sz="4000" b="1" dirty="0">
                <a:solidFill>
                  <a:srgbClr val="FF0066"/>
                </a:solidFill>
                <a:latin typeface="Arial-Rounded" panose="020B0500000000000000" pitchFamily="34" charset="-93"/>
                <a:ea typeface="Arial-Rounded" panose="020B0500000000000000" pitchFamily="34" charset="-93"/>
                <a:cs typeface="Arial-Rounded" panose="020B0500000000000000" pitchFamily="34" charset="-93"/>
              </a:rPr>
              <a:t> mấy lần gà trống suýt ngã, phải quắp những ngón chân thật chặt vào thân cây.</a:t>
            </a:r>
            <a:endParaRPr lang="nl-NL" sz="3600" b="1" dirty="0">
              <a:solidFill>
                <a:srgbClr val="FF0066"/>
              </a:solidFill>
              <a:latin typeface="Nunito" pitchFamily="2" charset="0"/>
              <a:ea typeface="Arial-Rounded" panose="020B0500000000000000" pitchFamily="34" charset="-93"/>
              <a:cs typeface="Arial-Rounded" panose="020B0500000000000000" pitchFamily="34" charset="-93"/>
            </a:endParaRPr>
          </a:p>
        </p:txBody>
      </p:sp>
      <p:pic>
        <p:nvPicPr>
          <p:cNvPr id="7" name="Picture 6">
            <a:extLst>
              <a:ext uri="{FF2B5EF4-FFF2-40B4-BE49-F238E27FC236}">
                <a16:creationId xmlns:a16="http://schemas.microsoft.com/office/drawing/2014/main" id="{4F503536-5392-9337-724C-ECF9FFC2F391}"/>
              </a:ext>
            </a:extLst>
          </p:cNvPr>
          <p:cNvPicPr>
            <a:picLocks noChangeAspect="1"/>
          </p:cNvPicPr>
          <p:nvPr/>
        </p:nvPicPr>
        <p:blipFill>
          <a:blip r:embed="rId3"/>
          <a:stretch>
            <a:fillRect/>
          </a:stretch>
        </p:blipFill>
        <p:spPr>
          <a:xfrm>
            <a:off x="0" y="36733"/>
            <a:ext cx="2773017" cy="2308537"/>
          </a:xfrm>
          <a:prstGeom prst="rect">
            <a:avLst/>
          </a:prstGeom>
        </p:spPr>
      </p:pic>
    </p:spTree>
    <p:extLst>
      <p:ext uri="{BB962C8B-B14F-4D97-AF65-F5344CB8AC3E}">
        <p14:creationId xmlns:p14="http://schemas.microsoft.com/office/powerpoint/2010/main" val="2061446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2"/>
          <a:stretch>
            <a:fillRect/>
          </a:stretch>
        </p:blipFill>
        <p:spPr>
          <a:xfrm>
            <a:off x="347394" y="281619"/>
            <a:ext cx="1011803" cy="922149"/>
          </a:xfrm>
          <a:prstGeom prst="rect">
            <a:avLst/>
          </a:prstGeom>
          <a:noFill/>
          <a:ln w="9525">
            <a:noFill/>
          </a:ln>
        </p:spPr>
      </p:pic>
      <p:sp>
        <p:nvSpPr>
          <p:cNvPr id="16" name="Rectangle 15"/>
          <p:cNvSpPr/>
          <p:nvPr/>
        </p:nvSpPr>
        <p:spPr>
          <a:xfrm>
            <a:off x="3316358" y="1642992"/>
            <a:ext cx="9137374" cy="1323439"/>
          </a:xfrm>
          <a:prstGeom prst="rect">
            <a:avLst/>
          </a:prstGeom>
        </p:spPr>
        <p:txBody>
          <a:bodyPr wrap="square">
            <a:spAutoFit/>
          </a:bodyPr>
          <a:lstStyle/>
          <a:p>
            <a:r>
              <a:rPr lang="en-US" sz="4000" dirty="0">
                <a:solidFill>
                  <a:srgbClr val="7030A0"/>
                </a:solidFill>
                <a:latin typeface="Arial-Rounded" panose="020B0500000000000000" pitchFamily="34" charset="-93"/>
                <a:ea typeface="Arial-Rounded" panose="020B0500000000000000" pitchFamily="34" charset="-93"/>
                <a:cs typeface="Arial-Rounded" panose="020B0500000000000000" pitchFamily="34" charset="-93"/>
              </a:rPr>
              <a:t>Câu 4: Theo em, vì sao gà trống được mặt trời tặng một cụm lửa hồng?</a:t>
            </a:r>
            <a:endParaRPr lang="en-US" sz="4000" b="1" dirty="0">
              <a:solidFill>
                <a:srgbClr val="7030A0"/>
              </a:solidFill>
              <a:latin typeface="Nunito" pitchFamily="2" charset="0"/>
              <a:ea typeface="Arial-Rounded" panose="020B0500000000000000" pitchFamily="34" charset="-93"/>
              <a:cs typeface="Arial-Rounded" panose="020B0500000000000000" pitchFamily="34" charset="-93"/>
            </a:endParaRPr>
          </a:p>
        </p:txBody>
      </p:sp>
      <p:sp>
        <p:nvSpPr>
          <p:cNvPr id="5" name="Rectangle: Rounded Corners 4">
            <a:extLst>
              <a:ext uri="{FF2B5EF4-FFF2-40B4-BE49-F238E27FC236}">
                <a16:creationId xmlns:a16="http://schemas.microsoft.com/office/drawing/2014/main" id="{F8A92927-A848-374F-F438-57283BA57529}"/>
              </a:ext>
            </a:extLst>
          </p:cNvPr>
          <p:cNvSpPr/>
          <p:nvPr/>
        </p:nvSpPr>
        <p:spPr>
          <a:xfrm>
            <a:off x="602903" y="3858183"/>
            <a:ext cx="11345943" cy="2908852"/>
          </a:xfrm>
          <a:prstGeom prst="roundRect">
            <a:avLst/>
          </a:prstGeom>
          <a:solidFill>
            <a:srgbClr val="F7F4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65B1303D-0B1A-60E5-6004-644FE89832DC}"/>
              </a:ext>
            </a:extLst>
          </p:cNvPr>
          <p:cNvSpPr/>
          <p:nvPr/>
        </p:nvSpPr>
        <p:spPr>
          <a:xfrm>
            <a:off x="874643" y="3958080"/>
            <a:ext cx="10714454" cy="2800767"/>
          </a:xfrm>
          <a:prstGeom prst="rect">
            <a:avLst/>
          </a:prstGeom>
        </p:spPr>
        <p:txBody>
          <a:bodyPr wrap="square">
            <a:spAutoFit/>
          </a:bodyPr>
          <a:lstStyle/>
          <a:p>
            <a:pPr algn="just"/>
            <a:r>
              <a:rPr lang="nl-NL" sz="36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 </a:t>
            </a:r>
            <a:r>
              <a:rPr lang="nl-NL" sz="36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sym typeface="Wingdings" panose="05000000000000000000" pitchFamily="2" charset="2"/>
              </a:rPr>
              <a:t></a:t>
            </a:r>
            <a:r>
              <a:rPr lang="en-US" sz="4400" b="1" dirty="0">
                <a:solidFill>
                  <a:srgbClr val="7030A0"/>
                </a:solidFill>
                <a:latin typeface="Nunito" pitchFamily="2" charset="0"/>
                <a:ea typeface="Arial-Rounded" panose="020B0500000000000000" pitchFamily="34" charset="-93"/>
                <a:cs typeface="Arial-Rounded" panose="020B0500000000000000" pitchFamily="34" charset="-93"/>
              </a:rPr>
              <a:t>Gà trống được mặt trời tặng một cụm lửa hồng </a:t>
            </a:r>
            <a:r>
              <a:rPr lang="en-US" sz="4400" b="1" dirty="0">
                <a:solidFill>
                  <a:srgbClr val="FF0066"/>
                </a:solidFill>
                <a:latin typeface="Nunito" pitchFamily="2" charset="0"/>
                <a:ea typeface="Arial-Rounded" panose="020B0500000000000000" pitchFamily="34" charset="-93"/>
                <a:cs typeface="Arial-Rounded" panose="020B0500000000000000" pitchFamily="34" charset="-93"/>
              </a:rPr>
              <a:t>vì mặt trời cảm động trước sự kiên cường, kiên nhẫn của gà trống, hết mình vì cộng đồng</a:t>
            </a:r>
            <a:endParaRPr lang="nl-NL" sz="3600" b="1" dirty="0">
              <a:solidFill>
                <a:srgbClr val="FF0066"/>
              </a:solidFill>
              <a:latin typeface="Nunito" pitchFamily="2" charset="0"/>
              <a:ea typeface="Arial-Rounded" panose="020B0500000000000000" pitchFamily="34" charset="-93"/>
              <a:cs typeface="Arial-Rounded" panose="020B0500000000000000" pitchFamily="34" charset="-93"/>
            </a:endParaRPr>
          </a:p>
        </p:txBody>
      </p:sp>
      <p:pic>
        <p:nvPicPr>
          <p:cNvPr id="8" name="Picture 7">
            <a:extLst>
              <a:ext uri="{FF2B5EF4-FFF2-40B4-BE49-F238E27FC236}">
                <a16:creationId xmlns:a16="http://schemas.microsoft.com/office/drawing/2014/main" id="{DE8A6B27-5A83-2752-35CE-31B54AAE6778}"/>
              </a:ext>
            </a:extLst>
          </p:cNvPr>
          <p:cNvPicPr>
            <a:picLocks noChangeAspect="1"/>
          </p:cNvPicPr>
          <p:nvPr/>
        </p:nvPicPr>
        <p:blipFill>
          <a:blip r:embed="rId3"/>
          <a:stretch>
            <a:fillRect/>
          </a:stretch>
        </p:blipFill>
        <p:spPr>
          <a:xfrm>
            <a:off x="0" y="0"/>
            <a:ext cx="3000537" cy="2647534"/>
          </a:xfrm>
          <a:prstGeom prst="rect">
            <a:avLst/>
          </a:prstGeom>
        </p:spPr>
      </p:pic>
    </p:spTree>
    <p:extLst>
      <p:ext uri="{BB962C8B-B14F-4D97-AF65-F5344CB8AC3E}">
        <p14:creationId xmlns:p14="http://schemas.microsoft.com/office/powerpoint/2010/main" val="155017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2"/>
          <a:stretch>
            <a:fillRect/>
          </a:stretch>
        </p:blipFill>
        <p:spPr>
          <a:xfrm>
            <a:off x="347394" y="281619"/>
            <a:ext cx="1011803" cy="922149"/>
          </a:xfrm>
          <a:prstGeom prst="rect">
            <a:avLst/>
          </a:prstGeom>
          <a:noFill/>
          <a:ln w="9525">
            <a:noFill/>
          </a:ln>
        </p:spPr>
      </p:pic>
      <p:sp>
        <p:nvSpPr>
          <p:cNvPr id="26" name="Rectangle 25"/>
          <p:cNvSpPr/>
          <p:nvPr/>
        </p:nvSpPr>
        <p:spPr>
          <a:xfrm>
            <a:off x="172279" y="2318364"/>
            <a:ext cx="11688416" cy="4456413"/>
          </a:xfrm>
          <a:prstGeom prst="rect">
            <a:avLst/>
          </a:prstGeom>
        </p:spPr>
        <p:txBody>
          <a:bodyPr wrap="square">
            <a:spAutoFit/>
          </a:bodyPr>
          <a:lstStyle/>
          <a:p>
            <a:pPr indent="571500" algn="just">
              <a:lnSpc>
                <a:spcPct val="120000"/>
              </a:lnSpc>
            </a:pPr>
            <a:r>
              <a:rPr lang="en-US" sz="4000" b="1"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a. Giải thích lí do gà trống có chiếc mào đỏ trên đầu.</a:t>
            </a:r>
          </a:p>
          <a:p>
            <a:pPr indent="571500" algn="just">
              <a:lnSpc>
                <a:spcPct val="120000"/>
              </a:lnSpc>
            </a:pPr>
            <a:r>
              <a:rPr lang="en-US" sz="4000" b="1"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b. Mặt trời thức dậy chiếu sáng là nhờ tiếng gáy của gà trống.</a:t>
            </a:r>
          </a:p>
          <a:p>
            <a:pPr indent="571500" algn="just">
              <a:lnSpc>
                <a:spcPct val="120000"/>
              </a:lnSpc>
            </a:pPr>
            <a:r>
              <a:rPr lang="en-US" sz="4000" b="1"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c. Ca ngợi những việc làm cao đẹp vì cộng đồng.</a:t>
            </a:r>
          </a:p>
        </p:txBody>
      </p:sp>
      <p:sp>
        <p:nvSpPr>
          <p:cNvPr id="27" name="Rectangle 26"/>
          <p:cNvSpPr/>
          <p:nvPr/>
        </p:nvSpPr>
        <p:spPr>
          <a:xfrm>
            <a:off x="483704" y="1548923"/>
            <a:ext cx="11376991" cy="769441"/>
          </a:xfrm>
          <a:prstGeom prst="rect">
            <a:avLst/>
          </a:prstGeom>
        </p:spPr>
        <p:txBody>
          <a:bodyPr wrap="square">
            <a:spAutoFit/>
          </a:bodyPr>
          <a:lstStyle/>
          <a:p>
            <a:pPr algn="just"/>
            <a:r>
              <a:rPr lang="en-US"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Câu</a:t>
            </a:r>
            <a:r>
              <a:rPr lang="en-US"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5: </a:t>
            </a: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Câu</a:t>
            </a:r>
            <a:r>
              <a:rPr lang="en-US"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chuyện</a:t>
            </a:r>
            <a:r>
              <a:rPr lang="en-US"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muốn</a:t>
            </a:r>
            <a:r>
              <a:rPr lang="en-US"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nói</a:t>
            </a:r>
            <a:r>
              <a:rPr lang="en-US"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điều</a:t>
            </a:r>
            <a:r>
              <a:rPr lang="en-US"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gì</a:t>
            </a:r>
            <a:r>
              <a:rPr lang="en-US"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a:t>
            </a:r>
          </a:p>
        </p:txBody>
      </p:sp>
    </p:spTree>
    <p:extLst>
      <p:ext uri="{BB962C8B-B14F-4D97-AF65-F5344CB8AC3E}">
        <p14:creationId xmlns:p14="http://schemas.microsoft.com/office/powerpoint/2010/main" val="22991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fade">
                                      <p:cBhvr>
                                        <p:cTn id="17" dur="500"/>
                                        <p:tgtEl>
                                          <p:spTgt spid="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fill="hold" nodeType="clickEffect">
                                  <p:stCondLst>
                                    <p:cond delay="0"/>
                                  </p:stCondLst>
                                  <p:childTnLst>
                                    <p:animClr clrSpc="hsl" dir="cw">
                                      <p:cBhvr override="childStyle">
                                        <p:cTn id="21" dur="500" fill="hold"/>
                                        <p:tgtEl>
                                          <p:spTgt spid="26">
                                            <p:txEl>
                                              <p:pRg st="2" end="2"/>
                                            </p:txEl>
                                          </p:spTgt>
                                        </p:tgtEl>
                                        <p:attrNameLst>
                                          <p:attrName>style.color</p:attrName>
                                        </p:attrNameLst>
                                      </p:cBhvr>
                                      <p:by>
                                        <p:hsl h="7200000" s="0" l="0"/>
                                      </p:by>
                                    </p:animClr>
                                    <p:animClr clrSpc="hsl" dir="cw">
                                      <p:cBhvr>
                                        <p:cTn id="22" dur="500" fill="hold"/>
                                        <p:tgtEl>
                                          <p:spTgt spid="26">
                                            <p:txEl>
                                              <p:pRg st="2" end="2"/>
                                            </p:txEl>
                                          </p:spTgt>
                                        </p:tgtEl>
                                        <p:attrNameLst>
                                          <p:attrName>fillcolor</p:attrName>
                                        </p:attrNameLst>
                                      </p:cBhvr>
                                      <p:by>
                                        <p:hsl h="7200000" s="0" l="0"/>
                                      </p:by>
                                    </p:animClr>
                                    <p:animClr clrSpc="hsl" dir="cw">
                                      <p:cBhvr>
                                        <p:cTn id="23" dur="500" fill="hold"/>
                                        <p:tgtEl>
                                          <p:spTgt spid="26">
                                            <p:txEl>
                                              <p:pRg st="2" end="2"/>
                                            </p:txEl>
                                          </p:spTgt>
                                        </p:tgtEl>
                                        <p:attrNameLst>
                                          <p:attrName>stroke.color</p:attrName>
                                        </p:attrNameLst>
                                      </p:cBhvr>
                                      <p:by>
                                        <p:hsl h="7200000" s="0" l="0"/>
                                      </p:by>
                                    </p:animClr>
                                    <p:set>
                                      <p:cBhvr>
                                        <p:cTn id="24" dur="500" fill="hold"/>
                                        <p:tgtEl>
                                          <p:spTgt spid="26">
                                            <p:txEl>
                                              <p:pRg st="2" end="2"/>
                                            </p:txEl>
                                          </p:spTgt>
                                        </p:tgtEl>
                                        <p:attrNameLst>
                                          <p:attrName>fill.type</p:attrName>
                                        </p:attrNameLst>
                                      </p:cBhvr>
                                      <p:to>
                                        <p:strVal val="solid"/>
                                      </p:to>
                                    </p:set>
                                  </p:child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26">
                                            <p:txEl>
                                              <p:pRg st="0" end="0"/>
                                            </p:txEl>
                                          </p:spTgt>
                                        </p:tgtEl>
                                      </p:cBhvr>
                                    </p:animEffect>
                                    <p:set>
                                      <p:cBhvr>
                                        <p:cTn id="28" dur="1" fill="hold">
                                          <p:stCondLst>
                                            <p:cond delay="499"/>
                                          </p:stCondLst>
                                        </p:cTn>
                                        <p:tgtEl>
                                          <p:spTgt spid="26">
                                            <p:txEl>
                                              <p:pRg st="0" end="0"/>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6">
                                            <p:txEl>
                                              <p:pRg st="1" end="1"/>
                                            </p:txEl>
                                          </p:spTgt>
                                        </p:tgtEl>
                                      </p:cBhvr>
                                    </p:animEffect>
                                    <p:set>
                                      <p:cBhvr>
                                        <p:cTn id="31" dur="1" fill="hold">
                                          <p:stCondLst>
                                            <p:cond delay="499"/>
                                          </p:stCondLst>
                                        </p:cTn>
                                        <p:tgtEl>
                                          <p:spTgt spid="26">
                                            <p:txEl>
                                              <p:pRg st="1" end="1"/>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描述已自动生成">
            <a:extLst>
              <a:ext uri="{FF2B5EF4-FFF2-40B4-BE49-F238E27FC236}">
                <a16:creationId xmlns:a16="http://schemas.microsoft.com/office/drawing/2014/main" id="{647595EE-E241-41BB-B21C-D363DD52AA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3" y="3948858"/>
            <a:ext cx="12284765" cy="3671383"/>
          </a:xfrm>
          <a:prstGeom prst="rect">
            <a:avLst/>
          </a:prstGeom>
        </p:spPr>
      </p:pic>
      <p:sp>
        <p:nvSpPr>
          <p:cNvPr id="12" name="Rectangle 11"/>
          <p:cNvSpPr/>
          <p:nvPr/>
        </p:nvSpPr>
        <p:spPr>
          <a:xfrm>
            <a:off x="1627730" y="2383838"/>
            <a:ext cx="9129258" cy="1877437"/>
          </a:xfrm>
          <a:prstGeom prst="rect">
            <a:avLst/>
          </a:prstGeom>
        </p:spPr>
        <p:txBody>
          <a:bodyPr wrap="square">
            <a:spAutoFit/>
          </a:bodyPr>
          <a:lstStyle/>
          <a:p>
            <a:pPr algn="just"/>
            <a:endParaRPr lang="nl-NL"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a:p>
            <a:pPr algn="just"/>
            <a:r>
              <a:rPr lang="nl-NL" sz="4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Bài văn ca ngợi những việc làm cao đẹp vì cộng đồng của chú gà trống.</a:t>
            </a:r>
            <a:endParaRPr lang="en-US" sz="4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 name="Rectangle: Rounded Corners 1">
            <a:extLst>
              <a:ext uri="{FF2B5EF4-FFF2-40B4-BE49-F238E27FC236}">
                <a16:creationId xmlns:a16="http://schemas.microsoft.com/office/drawing/2014/main" id="{392D835D-93CB-7133-CF0A-4E0B19B14F5B}"/>
              </a:ext>
            </a:extLst>
          </p:cNvPr>
          <p:cNvSpPr/>
          <p:nvPr/>
        </p:nvSpPr>
        <p:spPr>
          <a:xfrm>
            <a:off x="4167807" y="1792482"/>
            <a:ext cx="3856384" cy="915911"/>
          </a:xfrm>
          <a:prstGeom prst="roundRect">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Nunito" pitchFamily="2" charset="0"/>
              </a:rPr>
              <a:t>Nội dung bài</a:t>
            </a:r>
            <a:endParaRPr lang="vi-VN" sz="4400" dirty="0">
              <a:latin typeface="Nunito" pitchFamily="2" charset="0"/>
            </a:endParaRPr>
          </a:p>
        </p:txBody>
      </p:sp>
    </p:spTree>
    <p:extLst>
      <p:ext uri="{BB962C8B-B14F-4D97-AF65-F5344CB8AC3E}">
        <p14:creationId xmlns:p14="http://schemas.microsoft.com/office/powerpoint/2010/main" val="1115474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11">
            <a:extLst>
              <a:ext uri="{FF2B5EF4-FFF2-40B4-BE49-F238E27FC236}">
                <a16:creationId xmlns:a16="http://schemas.microsoft.com/office/drawing/2014/main" id="{4D557D08-0269-4617-8B67-D3E9E1270238}"/>
              </a:ext>
            </a:extLst>
          </p:cNvPr>
          <p:cNvGrpSpPr/>
          <p:nvPr/>
        </p:nvGrpSpPr>
        <p:grpSpPr>
          <a:xfrm>
            <a:off x="2058474" y="466049"/>
            <a:ext cx="8218267" cy="705393"/>
            <a:chOff x="2803210" y="806630"/>
            <a:chExt cx="6596743" cy="705393"/>
          </a:xfrm>
        </p:grpSpPr>
        <p:cxnSp>
          <p:nvCxnSpPr>
            <p:cNvPr id="36" name="直接连接符 12">
              <a:extLst>
                <a:ext uri="{FF2B5EF4-FFF2-40B4-BE49-F238E27FC236}">
                  <a16:creationId xmlns:a16="http://schemas.microsoft.com/office/drawing/2014/main"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矩形: 圆角 13">
              <a:extLst>
                <a:ext uri="{FF2B5EF4-FFF2-40B4-BE49-F238E27FC236}">
                  <a16:creationId xmlns:a16="http://schemas.microsoft.com/office/drawing/2014/main"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113202" y="574606"/>
            <a:ext cx="437498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cxnSp>
        <p:nvCxnSpPr>
          <p:cNvPr id="19" name="Straight Arrow Connector 18">
            <a:extLst>
              <a:ext uri="{FF2B5EF4-FFF2-40B4-BE49-F238E27FC236}">
                <a16:creationId xmlns:a16="http://schemas.microsoft.com/office/drawing/2014/main" id="{12538AFD-7783-4649-95BF-45E66CFED287}"/>
              </a:ext>
            </a:extLst>
          </p:cNvPr>
          <p:cNvCxnSpPr/>
          <p:nvPr/>
        </p:nvCxnSpPr>
        <p:spPr>
          <a:xfrm>
            <a:off x="7241706" y="3223607"/>
            <a:ext cx="0" cy="2292163"/>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7" name="Rectangle 26">
            <a:extLst>
              <a:ext uri="{FF2B5EF4-FFF2-40B4-BE49-F238E27FC236}">
                <a16:creationId xmlns:a16="http://schemas.microsoft.com/office/drawing/2014/main" id="{73E2615A-BA44-47BE-A1D4-84F0A63585F3}"/>
              </a:ext>
            </a:extLst>
          </p:cNvPr>
          <p:cNvSpPr/>
          <p:nvPr/>
        </p:nvSpPr>
        <p:spPr>
          <a:xfrm>
            <a:off x="328398" y="1741414"/>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Chữ</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hoa</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L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được</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tạo</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bởi</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lang="en-US" sz="2800" b="1" kern="0" dirty="0">
                <a:solidFill>
                  <a:srgbClr val="F40909"/>
                </a:solidFill>
                <a:latin typeface="Calibri" panose="020F0502020204030204" pitchFamily="34" charset="0"/>
                <a:cs typeface="Calibri" panose="020F0502020204030204" pitchFamily="34" charset="0"/>
                <a:sym typeface="Arial"/>
              </a:rPr>
              <a:t>3</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nét</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cơ</a:t>
            </a:r>
            <a:r>
              <a:rPr kumimoji="0" lang="en-US" sz="28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bản</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p>
        </p:txBody>
      </p:sp>
      <p:grpSp>
        <p:nvGrpSpPr>
          <p:cNvPr id="42" name="Group 41">
            <a:extLst>
              <a:ext uri="{FF2B5EF4-FFF2-40B4-BE49-F238E27FC236}">
                <a16:creationId xmlns:a16="http://schemas.microsoft.com/office/drawing/2014/main" id="{CE9382C0-2228-4FAC-BB1B-ACBF7C67F34A}"/>
              </a:ext>
            </a:extLst>
          </p:cNvPr>
          <p:cNvGrpSpPr/>
          <p:nvPr/>
        </p:nvGrpSpPr>
        <p:grpSpPr>
          <a:xfrm>
            <a:off x="4428901" y="2173129"/>
            <a:ext cx="3480453" cy="3391876"/>
            <a:chOff x="2575779" y="1242084"/>
            <a:chExt cx="3480453" cy="3391876"/>
          </a:xfrm>
        </p:grpSpPr>
        <p:pic>
          <p:nvPicPr>
            <p:cNvPr id="43" name="Picture 42">
              <a:extLst>
                <a:ext uri="{FF2B5EF4-FFF2-40B4-BE49-F238E27FC236}">
                  <a16:creationId xmlns:a16="http://schemas.microsoft.com/office/drawing/2014/main" id="{2D19ED3F-DBA1-4F97-A353-792A87052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5779" y="1242084"/>
              <a:ext cx="3461915" cy="3386928"/>
            </a:xfrm>
            <a:prstGeom prst="rect">
              <a:avLst/>
            </a:prstGeom>
          </p:spPr>
        </p:pic>
        <p:cxnSp>
          <p:nvCxnSpPr>
            <p:cNvPr id="44" name="Straight Connector 43">
              <a:extLst>
                <a:ext uri="{FF2B5EF4-FFF2-40B4-BE49-F238E27FC236}">
                  <a16:creationId xmlns:a16="http://schemas.microsoft.com/office/drawing/2014/main" id="{C0763806-4960-4B40-88EF-4D272B8A8168}"/>
                </a:ext>
              </a:extLst>
            </p:cNvPr>
            <p:cNvCxnSpPr/>
            <p:nvPr/>
          </p:nvCxnSpPr>
          <p:spPr>
            <a:xfrm>
              <a:off x="2606000" y="1253898"/>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37F1BE-EC2C-4BBF-8D17-54EA2C7C62CF}"/>
                </a:ext>
              </a:extLst>
            </p:cNvPr>
            <p:cNvCxnSpPr/>
            <p:nvPr/>
          </p:nvCxnSpPr>
          <p:spPr>
            <a:xfrm>
              <a:off x="2606000" y="4633960"/>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5E67987D-CFC5-4941-B2E7-B1F96366389F}"/>
              </a:ext>
            </a:extLst>
          </p:cNvPr>
          <p:cNvSpPr/>
          <p:nvPr/>
        </p:nvSpPr>
        <p:spPr>
          <a:xfrm>
            <a:off x="7909354" y="3369918"/>
            <a:ext cx="1866217"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ô ly rưỡi</a:t>
            </a:r>
          </a:p>
        </p:txBody>
      </p:sp>
      <p:sp>
        <p:nvSpPr>
          <p:cNvPr id="29" name="Rectangle 28">
            <a:extLst>
              <a:ext uri="{FF2B5EF4-FFF2-40B4-BE49-F238E27FC236}">
                <a16:creationId xmlns:a16="http://schemas.microsoft.com/office/drawing/2014/main" id="{02798AAF-2F02-43D2-BE4D-09037458DEF1}"/>
              </a:ext>
            </a:extLst>
          </p:cNvPr>
          <p:cNvSpPr/>
          <p:nvPr/>
        </p:nvSpPr>
        <p:spPr>
          <a:xfrm>
            <a:off x="5426712" y="5765572"/>
            <a:ext cx="109517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2 ô</a:t>
            </a:r>
            <a:r>
              <a:rPr kumimoji="0" lang="en-US" sz="32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ly</a:t>
            </a:r>
            <a:endPar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endParaRPr>
          </a:p>
        </p:txBody>
      </p:sp>
      <p:cxnSp>
        <p:nvCxnSpPr>
          <p:cNvPr id="30" name="Straight Arrow Connector 29">
            <a:extLst>
              <a:ext uri="{FF2B5EF4-FFF2-40B4-BE49-F238E27FC236}">
                <a16:creationId xmlns:a16="http://schemas.microsoft.com/office/drawing/2014/main" id="{3813F3CB-0A3B-4440-B157-232E3D0E1994}"/>
              </a:ext>
            </a:extLst>
          </p:cNvPr>
          <p:cNvCxnSpPr>
            <a:cxnSpLocks/>
          </p:cNvCxnSpPr>
          <p:nvPr/>
        </p:nvCxnSpPr>
        <p:spPr>
          <a:xfrm flipH="1">
            <a:off x="4496607" y="5788374"/>
            <a:ext cx="2242123" cy="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31" name="Rectangle 30">
            <a:extLst>
              <a:ext uri="{FF2B5EF4-FFF2-40B4-BE49-F238E27FC236}">
                <a16:creationId xmlns:a16="http://schemas.microsoft.com/office/drawing/2014/main" id="{BE3428A0-B3F6-4DA4-AD27-E16FC22986CF}"/>
              </a:ext>
            </a:extLst>
          </p:cNvPr>
          <p:cNvSpPr/>
          <p:nvPr/>
        </p:nvSpPr>
        <p:spPr>
          <a:xfrm>
            <a:off x="1152453" y="4369688"/>
            <a:ext cx="1736373" cy="107721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lượn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dọc</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6" name="Straight Arrow Connector 45">
            <a:extLst>
              <a:ext uri="{FF2B5EF4-FFF2-40B4-BE49-F238E27FC236}">
                <a16:creationId xmlns:a16="http://schemas.microsoft.com/office/drawing/2014/main" id="{8958D046-FA69-4622-ABCB-D2C79F9055B6}"/>
              </a:ext>
            </a:extLst>
          </p:cNvPr>
          <p:cNvCxnSpPr>
            <a:cxnSpLocks/>
          </p:cNvCxnSpPr>
          <p:nvPr/>
        </p:nvCxnSpPr>
        <p:spPr>
          <a:xfrm flipV="1">
            <a:off x="3441724" y="4714875"/>
            <a:ext cx="2168501" cy="382532"/>
          </a:xfrm>
          <a:prstGeom prst="straightConnector1">
            <a:avLst/>
          </a:prstGeom>
          <a:noFill/>
          <a:ln w="28575" cap="flat" cmpd="sng" algn="ctr">
            <a:solidFill>
              <a:srgbClr val="FF0000"/>
            </a:solidFill>
            <a:prstDash val="lgDash"/>
            <a:tailEnd type="triangle"/>
          </a:ln>
          <a:effectLst/>
        </p:spPr>
      </p:cxnSp>
      <p:sp>
        <p:nvSpPr>
          <p:cNvPr id="47" name="Rectangle 46">
            <a:extLst>
              <a:ext uri="{FF2B5EF4-FFF2-40B4-BE49-F238E27FC236}">
                <a16:creationId xmlns:a16="http://schemas.microsoft.com/office/drawing/2014/main" id="{8A173189-9989-4B06-9334-B55DDB43BA16}"/>
              </a:ext>
            </a:extLst>
          </p:cNvPr>
          <p:cNvSpPr/>
          <p:nvPr/>
        </p:nvSpPr>
        <p:spPr>
          <a:xfrm>
            <a:off x="701683" y="3369918"/>
            <a:ext cx="2592376"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cong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dưới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8" name="Straight Arrow Connector 47">
            <a:extLst>
              <a:ext uri="{FF2B5EF4-FFF2-40B4-BE49-F238E27FC236}">
                <a16:creationId xmlns:a16="http://schemas.microsoft.com/office/drawing/2014/main" id="{2DD70722-9FD4-4E78-B5E0-0D1C9576B65E}"/>
              </a:ext>
            </a:extLst>
          </p:cNvPr>
          <p:cNvCxnSpPr>
            <a:cxnSpLocks/>
          </p:cNvCxnSpPr>
          <p:nvPr/>
        </p:nvCxnSpPr>
        <p:spPr>
          <a:xfrm flipV="1">
            <a:off x="3387704" y="3105150"/>
            <a:ext cx="1450996" cy="730558"/>
          </a:xfrm>
          <a:prstGeom prst="straightConnector1">
            <a:avLst/>
          </a:prstGeom>
          <a:noFill/>
          <a:ln w="28575" cap="flat" cmpd="sng" algn="ctr">
            <a:solidFill>
              <a:srgbClr val="FF0000"/>
            </a:solidFill>
            <a:prstDash val="lgDash"/>
            <a:tailEnd type="triangle"/>
          </a:ln>
          <a:effectLst/>
        </p:spPr>
      </p:cxnSp>
      <p:sp>
        <p:nvSpPr>
          <p:cNvPr id="51" name="Rectangle 50">
            <a:extLst>
              <a:ext uri="{FF2B5EF4-FFF2-40B4-BE49-F238E27FC236}">
                <a16:creationId xmlns:a16="http://schemas.microsoft.com/office/drawing/2014/main" id="{2116A540-AD46-4C47-8BA3-C008FDCB82D6}"/>
              </a:ext>
            </a:extLst>
          </p:cNvPr>
          <p:cNvSpPr/>
          <p:nvPr/>
        </p:nvSpPr>
        <p:spPr>
          <a:xfrm>
            <a:off x="8151864" y="4581966"/>
            <a:ext cx="2398413" cy="1569660"/>
          </a:xfrm>
          <a:prstGeom prst="rect">
            <a:avLst/>
          </a:prstGeom>
          <a:noFill/>
        </p:spPr>
        <p:txBody>
          <a:bodyPr wrap="square">
            <a:spAutoFit/>
          </a:bodyPr>
          <a:lstStyle/>
          <a:p>
            <a:pPr lvl="0" algn="ctr">
              <a:buClr>
                <a:srgbClr val="000000"/>
              </a:buClr>
              <a:defRPr/>
            </a:pPr>
            <a:r>
              <a:rPr lang="en-US" sz="3200" b="1" kern="0" dirty="0" err="1">
                <a:solidFill>
                  <a:srgbClr val="000000"/>
                </a:solidFill>
                <a:latin typeface="Calibri" panose="020F0502020204030204" pitchFamily="34" charset="0"/>
                <a:cs typeface="Calibri" panose="020F0502020204030204" pitchFamily="34" charset="0"/>
                <a:sym typeface="Arial"/>
              </a:rPr>
              <a:t>nét</a:t>
            </a:r>
            <a:r>
              <a:rPr lang="en-US" sz="3200" b="1" kern="0" dirty="0">
                <a:solidFill>
                  <a:srgbClr val="000000"/>
                </a:solidFill>
                <a:latin typeface="Calibri" panose="020F0502020204030204" pitchFamily="34" charset="0"/>
                <a:cs typeface="Calibri" panose="020F0502020204030204" pitchFamily="34" charset="0"/>
                <a:sym typeface="Arial"/>
              </a:rPr>
              <a:t> l</a:t>
            </a:r>
            <a:r>
              <a:rPr lang="vi-VN" sz="3200" b="1" kern="0" dirty="0">
                <a:solidFill>
                  <a:srgbClr val="000000"/>
                </a:solidFill>
                <a:latin typeface="Calibri" panose="020F0502020204030204" pitchFamily="34" charset="0"/>
                <a:cs typeface="Calibri" panose="020F0502020204030204" pitchFamily="34" charset="0"/>
                <a:sym typeface="Arial"/>
              </a:rPr>
              <a:t>ượn ngang nối liền nhau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52" name="Straight Arrow Connector 51">
            <a:extLst>
              <a:ext uri="{FF2B5EF4-FFF2-40B4-BE49-F238E27FC236}">
                <a16:creationId xmlns:a16="http://schemas.microsoft.com/office/drawing/2014/main" id="{87689C62-F1C1-4FB0-A3C2-240EC40E93A1}"/>
              </a:ext>
            </a:extLst>
          </p:cNvPr>
          <p:cNvCxnSpPr>
            <a:cxnSpLocks/>
          </p:cNvCxnSpPr>
          <p:nvPr/>
        </p:nvCxnSpPr>
        <p:spPr>
          <a:xfrm flipH="1">
            <a:off x="6640286" y="5028509"/>
            <a:ext cx="1667776" cy="327262"/>
          </a:xfrm>
          <a:prstGeom prst="straightConnector1">
            <a:avLst/>
          </a:prstGeom>
          <a:noFill/>
          <a:ln w="28575" cap="flat" cmpd="sng" algn="ctr">
            <a:solidFill>
              <a:srgbClr val="FF0000"/>
            </a:solidFill>
            <a:prstDash val="lgDash"/>
            <a:tailEnd type="triangle"/>
          </a:ln>
          <a:effectLst/>
        </p:spPr>
      </p:cxnSp>
      <p:cxnSp>
        <p:nvCxnSpPr>
          <p:cNvPr id="53" name="Straight Arrow Connector 52">
            <a:extLst>
              <a:ext uri="{FF2B5EF4-FFF2-40B4-BE49-F238E27FC236}">
                <a16:creationId xmlns:a16="http://schemas.microsoft.com/office/drawing/2014/main" id="{761C718C-C5D3-4E7A-8750-C885474D0861}"/>
              </a:ext>
            </a:extLst>
          </p:cNvPr>
          <p:cNvCxnSpPr>
            <a:cxnSpLocks/>
          </p:cNvCxnSpPr>
          <p:nvPr/>
        </p:nvCxnSpPr>
        <p:spPr>
          <a:xfrm>
            <a:off x="7934102" y="2749899"/>
            <a:ext cx="0" cy="2717451"/>
          </a:xfrm>
          <a:prstGeom prst="straightConnector1">
            <a:avLst/>
          </a:prstGeom>
          <a:noFill/>
          <a:ln w="28575" cap="flat" cmpd="sng" algn="ctr">
            <a:solidFill>
              <a:srgbClr val="434343">
                <a:lumMod val="75000"/>
              </a:srgbClr>
            </a:solidFill>
            <a:prstDash val="solid"/>
            <a:headEnd type="triangle"/>
            <a:tailEnd type="triangle"/>
          </a:ln>
          <a:effectLst/>
        </p:spPr>
      </p:cxnSp>
    </p:spTree>
    <p:extLst>
      <p:ext uri="{BB962C8B-B14F-4D97-AF65-F5344CB8AC3E}">
        <p14:creationId xmlns:p14="http://schemas.microsoft.com/office/powerpoint/2010/main" val="4588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1">
            <a:extLst>
              <a:ext uri="{FF2B5EF4-FFF2-40B4-BE49-F238E27FC236}">
                <a16:creationId xmlns:a16="http://schemas.microsoft.com/office/drawing/2014/main" id="{4D557D08-0269-4617-8B67-D3E9E1270238}"/>
              </a:ext>
            </a:extLst>
          </p:cNvPr>
          <p:cNvGrpSpPr/>
          <p:nvPr/>
        </p:nvGrpSpPr>
        <p:grpSpPr>
          <a:xfrm>
            <a:off x="2071002" y="1215916"/>
            <a:ext cx="8218267" cy="705393"/>
            <a:chOff x="2803210" y="806630"/>
            <a:chExt cx="6596743" cy="705393"/>
          </a:xfrm>
        </p:grpSpPr>
        <p:cxnSp>
          <p:nvCxnSpPr>
            <p:cNvPr id="12" name="直接连接符 12">
              <a:extLst>
                <a:ext uri="{FF2B5EF4-FFF2-40B4-BE49-F238E27FC236}">
                  <a16:creationId xmlns:a16="http://schemas.microsoft.com/office/drawing/2014/main"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矩形: 圆角 13">
              <a:extLst>
                <a:ext uri="{FF2B5EF4-FFF2-40B4-BE49-F238E27FC236}">
                  <a16:creationId xmlns:a16="http://schemas.microsoft.com/office/drawing/2014/main"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4" name="矩形 1">
            <a:extLst>
              <a:ext uri="{FF2B5EF4-FFF2-40B4-BE49-F238E27FC236}">
                <a16:creationId xmlns:a16="http://schemas.microsoft.com/office/drawing/2014/main" id="{0988A668-71A5-4AB8-AD1D-B00750CEA836}"/>
              </a:ext>
            </a:extLst>
          </p:cNvPr>
          <p:cNvSpPr/>
          <p:nvPr/>
        </p:nvSpPr>
        <p:spPr>
          <a:xfrm>
            <a:off x="2996123" y="1372351"/>
            <a:ext cx="635411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cách</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 name="Chữ L hoa">
            <a:hlinkClick r:id="" action="ppaction://media"/>
            <a:extLst>
              <a:ext uri="{FF2B5EF4-FFF2-40B4-BE49-F238E27FC236}">
                <a16:creationId xmlns:a16="http://schemas.microsoft.com/office/drawing/2014/main" id="{53A9483C-F6BE-4C82-9C03-A87D7B1C3E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7166" y="2080237"/>
            <a:ext cx="7312025" cy="4113014"/>
          </a:xfrm>
          <a:prstGeom prst="rect">
            <a:avLst/>
          </a:prstGeom>
        </p:spPr>
      </p:pic>
    </p:spTree>
    <p:extLst>
      <p:ext uri="{BB962C8B-B14F-4D97-AF65-F5344CB8AC3E}">
        <p14:creationId xmlns:p14="http://schemas.microsoft.com/office/powerpoint/2010/main" val="197865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8"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矩形: 圆角 13">
              <a:extLst>
                <a:ext uri="{FF2B5EF4-FFF2-40B4-BE49-F238E27FC236}">
                  <a16:creationId xmlns:a16="http://schemas.microsoft.com/office/drawing/2014/main" id="{58291B71-F84B-4749-BCDF-7BDDE8068E1F}"/>
                </a:ext>
              </a:extLst>
            </p:cNvPr>
            <p:cNvSpPr/>
            <p:nvPr userDrawn="1"/>
          </p:nvSpPr>
          <p:spPr>
            <a:xfrm>
              <a:off x="2982888" y="790720"/>
              <a:ext cx="6368400"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2933011" y="586833"/>
            <a:ext cx="636840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Cùng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L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5" name="Group 14"/>
          <p:cNvGrpSpPr/>
          <p:nvPr/>
        </p:nvGrpSpPr>
        <p:grpSpPr>
          <a:xfrm>
            <a:off x="1297668" y="1611722"/>
            <a:ext cx="2166889" cy="1588111"/>
            <a:chOff x="6865144" y="3555389"/>
            <a:chExt cx="2166889" cy="1588111"/>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9" name="Rectangle 18"/>
            <p:cNvSpPr/>
            <p:nvPr/>
          </p:nvSpPr>
          <p:spPr>
            <a:xfrm>
              <a:off x="7093846" y="3872390"/>
              <a:ext cx="170948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grpSp>
        <p:nvGrpSpPr>
          <p:cNvPr id="23" name="Group 22"/>
          <p:cNvGrpSpPr/>
          <p:nvPr/>
        </p:nvGrpSpPr>
        <p:grpSpPr>
          <a:xfrm>
            <a:off x="809419" y="3972720"/>
            <a:ext cx="3495453" cy="2476088"/>
            <a:chOff x="286641" y="2630278"/>
            <a:chExt cx="2309859" cy="2476088"/>
          </a:xfrm>
        </p:grpSpPr>
        <p:pic>
          <p:nvPicPr>
            <p:cNvPr id="24" name="Picture 2" descr="Cute girl cartoon writing on a book Royalty Free Vecto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Callout 24"/>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4" name="Picture 3">
            <a:extLst>
              <a:ext uri="{FF2B5EF4-FFF2-40B4-BE49-F238E27FC236}">
                <a16:creationId xmlns:a16="http://schemas.microsoft.com/office/drawing/2014/main" id="{6FD4DCBC-54D6-47B7-9493-30251EBA7CFF}"/>
              </a:ext>
            </a:extLst>
          </p:cNvPr>
          <p:cNvPicPr>
            <a:picLocks noChangeAspect="1"/>
          </p:cNvPicPr>
          <p:nvPr/>
        </p:nvPicPr>
        <p:blipFill>
          <a:blip r:embed="rId5"/>
          <a:stretch>
            <a:fillRect/>
          </a:stretch>
        </p:blipFill>
        <p:spPr>
          <a:xfrm>
            <a:off x="4304872" y="1663326"/>
            <a:ext cx="7047553" cy="3400792"/>
          </a:xfrm>
          <a:prstGeom prst="rect">
            <a:avLst/>
          </a:prstGeom>
        </p:spPr>
      </p:pic>
    </p:spTree>
    <p:extLst>
      <p:ext uri="{BB962C8B-B14F-4D97-AF65-F5344CB8AC3E}">
        <p14:creationId xmlns:p14="http://schemas.microsoft.com/office/powerpoint/2010/main" val="16512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1534688"/>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238541" y="1527662"/>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 từ ứng 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773347" y="4760373"/>
            <a:ext cx="10645303" cy="1754326"/>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Lam Sơn là tên gọi của một ngọn núi ở t</a:t>
            </a:r>
            <a:r>
              <a:rPr lang="en-US" sz="3600" dirty="0">
                <a:latin typeface="Calibri" panose="020F0502020204030204" pitchFamily="34" charset="0"/>
                <a:cs typeface="Calibri" panose="020F0502020204030204" pitchFamily="34" charset="0"/>
              </a:rPr>
              <a:t>ỉ</a:t>
            </a:r>
            <a:r>
              <a:rPr lang="vi-VN" sz="3600" dirty="0">
                <a:latin typeface="Calibri" panose="020F0502020204030204" pitchFamily="34" charset="0"/>
                <a:cs typeface="Calibri" panose="020F0502020204030204" pitchFamily="34" charset="0"/>
              </a:rPr>
              <a:t>nh Thanh Hóa, nơi đây từng là khu căn cứ đầu tiên của nghĩa quân Lam Sơn đánh giặc  Minh.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Ô li">
            <a:extLst>
              <a:ext uri="{FF2B5EF4-FFF2-40B4-BE49-F238E27FC236}">
                <a16:creationId xmlns:a16="http://schemas.microsoft.com/office/drawing/2014/main" id="{87BD101E-072F-48A8-B899-7CA05B66613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6155" b="53761"/>
          <a:stretch/>
        </p:blipFill>
        <p:spPr>
          <a:xfrm>
            <a:off x="1302998" y="2500031"/>
            <a:ext cx="8842248" cy="2032213"/>
          </a:xfrm>
          <a:prstGeom prst="rect">
            <a:avLst/>
          </a:prstGeom>
        </p:spPr>
      </p:pic>
      <p:sp>
        <p:nvSpPr>
          <p:cNvPr id="10" name="Tập viết 1">
            <a:extLst>
              <a:ext uri="{FF2B5EF4-FFF2-40B4-BE49-F238E27FC236}">
                <a16:creationId xmlns:a16="http://schemas.microsoft.com/office/drawing/2014/main" id="{E41B2750-4121-44CC-AC0A-7FF359A7E216}"/>
              </a:ext>
            </a:extLst>
          </p:cNvPr>
          <p:cNvSpPr txBox="1"/>
          <p:nvPr/>
        </p:nvSpPr>
        <p:spPr>
          <a:xfrm>
            <a:off x="4181390" y="-868030"/>
            <a:ext cx="2626040"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4" name="TextBox 3">
            <a:extLst>
              <a:ext uri="{FF2B5EF4-FFF2-40B4-BE49-F238E27FC236}">
                <a16:creationId xmlns:a16="http://schemas.microsoft.com/office/drawing/2014/main" id="{4BAC1078-F392-4863-BE72-1E226256012E}"/>
              </a:ext>
            </a:extLst>
          </p:cNvPr>
          <p:cNvSpPr txBox="1"/>
          <p:nvPr/>
        </p:nvSpPr>
        <p:spPr>
          <a:xfrm>
            <a:off x="3886045" y="2944919"/>
            <a:ext cx="3086100" cy="707886"/>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Tree>
    <p:extLst>
      <p:ext uri="{BB962C8B-B14F-4D97-AF65-F5344CB8AC3E}">
        <p14:creationId xmlns:p14="http://schemas.microsoft.com/office/powerpoint/2010/main" val="229132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ập viết 1">
            <a:extLst>
              <a:ext uri="{FF2B5EF4-FFF2-40B4-BE49-F238E27FC236}">
                <a16:creationId xmlns:a16="http://schemas.microsoft.com/office/drawing/2014/main" id="{E41B2750-4121-44CC-AC0A-7FF359A7E216}"/>
              </a:ext>
            </a:extLst>
          </p:cNvPr>
          <p:cNvSpPr txBox="1"/>
          <p:nvPr/>
        </p:nvSpPr>
        <p:spPr>
          <a:xfrm>
            <a:off x="4181390" y="-868030"/>
            <a:ext cx="2626040"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1" name="矩形 1">
            <a:extLst>
              <a:ext uri="{FF2B5EF4-FFF2-40B4-BE49-F238E27FC236}">
                <a16:creationId xmlns:a16="http://schemas.microsoft.com/office/drawing/2014/main" id="{7C428F6C-6767-4300-9D1A-81BE6300E085}"/>
              </a:ext>
            </a:extLst>
          </p:cNvPr>
          <p:cNvSpPr/>
          <p:nvPr/>
        </p:nvSpPr>
        <p:spPr>
          <a:xfrm>
            <a:off x="5109191" y="1020757"/>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Lam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Sơn</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1026" name="Picture 2" descr="Núi Lam Sơn | Sơn">
            <a:extLst>
              <a:ext uri="{FF2B5EF4-FFF2-40B4-BE49-F238E27FC236}">
                <a16:creationId xmlns:a16="http://schemas.microsoft.com/office/drawing/2014/main" id="{C0AB80BA-C131-4B15-9CB9-ADBE103DB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740" y="1655337"/>
            <a:ext cx="8816008" cy="514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描述已自动生成">
            <a:extLst>
              <a:ext uri="{FF2B5EF4-FFF2-40B4-BE49-F238E27FC236}">
                <a16:creationId xmlns:a16="http://schemas.microsoft.com/office/drawing/2014/main" id="{647595EE-E241-41BB-B21C-D363DD52AA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620242"/>
          </a:xfrm>
          <a:prstGeom prst="rect">
            <a:avLst/>
          </a:prstGeom>
        </p:spPr>
      </p:pic>
      <p:sp>
        <p:nvSpPr>
          <p:cNvPr id="4" name="文本框 3">
            <a:extLst>
              <a:ext uri="{FF2B5EF4-FFF2-40B4-BE49-F238E27FC236}">
                <a16:creationId xmlns:a16="http://schemas.microsoft.com/office/drawing/2014/main" id="{EE81D5F4-41F9-4849-AEDA-3F6F260AAA6E}"/>
              </a:ext>
            </a:extLst>
          </p:cNvPr>
          <p:cNvSpPr txBox="1"/>
          <p:nvPr/>
        </p:nvSpPr>
        <p:spPr>
          <a:xfrm>
            <a:off x="2679701" y="897951"/>
            <a:ext cx="5809124" cy="1446550"/>
          </a:xfrm>
          <a:prstGeom prst="rect">
            <a:avLst/>
          </a:prstGeom>
          <a:noFill/>
        </p:spPr>
        <p:txBody>
          <a:bodyPr wrap="square" rtlCol="0">
            <a:spAutoFit/>
          </a:bodyPr>
          <a:lstStyle/>
          <a:p>
            <a:pPr algn="ctr"/>
            <a:r>
              <a:rPr lang="en-US" altLang="zh-CN" sz="8800">
                <a:solidFill>
                  <a:srgbClr val="FF0000"/>
                </a:solidFill>
                <a:latin typeface="Maiandra GD" panose="020E0502030308020204" pitchFamily="34" charset="0"/>
                <a:ea typeface="字魂17号-萌趣果冻体" panose="02000000000000000000" pitchFamily="2" charset="-122"/>
              </a:rPr>
              <a:t>Khởi động</a:t>
            </a:r>
            <a:endParaRPr lang="zh-CN" altLang="en-US" sz="8800" dirty="0">
              <a:solidFill>
                <a:srgbClr val="FF0000"/>
              </a:solidFill>
              <a:latin typeface="Maiandra GD" panose="020E0502030308020204" pitchFamily="34" charset="0"/>
              <a:ea typeface="字魂17号-萌趣果冻体" panose="02000000000000000000" pitchFamily="2" charset="-122"/>
            </a:endParaRPr>
          </a:p>
        </p:txBody>
      </p:sp>
      <p:sp>
        <p:nvSpPr>
          <p:cNvPr id="5" name="TextBox 4"/>
          <p:cNvSpPr txBox="1"/>
          <p:nvPr/>
        </p:nvSpPr>
        <p:spPr>
          <a:xfrm>
            <a:off x="0" y="6387548"/>
            <a:ext cx="2027583" cy="400110"/>
          </a:xfrm>
          <a:prstGeom prst="rect">
            <a:avLst/>
          </a:prstGeom>
          <a:noFill/>
        </p:spPr>
        <p:txBody>
          <a:bodyPr wrap="square" rtlCol="0">
            <a:spAutoFit/>
          </a:bodyPr>
          <a:lstStyle/>
          <a:p>
            <a:r>
              <a:rPr lang="en-US" sz="2000">
                <a:latin typeface="Arial-Rounded" panose="020B0500000000000000" pitchFamily="34" charset="-93"/>
                <a:ea typeface="Arial-Rounded" panose="020B0500000000000000" pitchFamily="34" charset="-93"/>
                <a:cs typeface="Arial-Rounded" panose="020B0500000000000000" pitchFamily="34" charset="-93"/>
              </a:rPr>
              <a:t>*Lắng nghe</a:t>
            </a:r>
          </a:p>
        </p:txBody>
      </p:sp>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685405" y="120592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367749" y="119889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0" name="Group 9"/>
          <p:cNvGrpSpPr/>
          <p:nvPr/>
        </p:nvGrpSpPr>
        <p:grpSpPr>
          <a:xfrm>
            <a:off x="1190625" y="4437959"/>
            <a:ext cx="2512132" cy="1866296"/>
            <a:chOff x="6865144" y="3555389"/>
            <a:chExt cx="2166889" cy="158811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2" name="Rectangle 11"/>
            <p:cNvSpPr/>
            <p:nvPr/>
          </p:nvSpPr>
          <p:spPr>
            <a:xfrm>
              <a:off x="7093846" y="3872390"/>
              <a:ext cx="1709483" cy="9324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pic>
        <p:nvPicPr>
          <p:cNvPr id="2050" name="Picture 2" descr="Bảng Gỗ Học Sinh Hồng Hà 344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4699783" y="2066925"/>
            <a:ext cx="6753208" cy="4621417"/>
          </a:xfrm>
          <a:prstGeom prst="rect">
            <a:avLst/>
          </a:prstGeom>
          <a:noFill/>
          <a:extLst>
            <a:ext uri="{909E8E84-426E-40DD-AFC4-6F175D3DCCD1}">
              <a14:hiddenFill xmlns:a14="http://schemas.microsoft.com/office/drawing/2010/main">
                <a:solidFill>
                  <a:srgbClr val="FFFFFF"/>
                </a:solidFill>
              </a14:hiddenFill>
            </a:ext>
          </a:extLst>
        </p:spPr>
      </p:pic>
      <p:pic>
        <p:nvPicPr>
          <p:cNvPr id="14" name="Ô li">
            <a:extLst>
              <a:ext uri="{FF2B5EF4-FFF2-40B4-BE49-F238E27FC236}">
                <a16:creationId xmlns:a16="http://schemas.microsoft.com/office/drawing/2014/main" id="{9040853D-FF3B-4F2F-9A68-5ABB6B93C73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222" t="6155" r="29876" b="53761"/>
          <a:stretch/>
        </p:blipFill>
        <p:spPr>
          <a:xfrm>
            <a:off x="697927" y="2345420"/>
            <a:ext cx="3705142" cy="2032213"/>
          </a:xfrm>
          <a:prstGeom prst="rect">
            <a:avLst/>
          </a:prstGeom>
        </p:spPr>
      </p:pic>
      <p:sp>
        <p:nvSpPr>
          <p:cNvPr id="13" name="TextBox 12">
            <a:extLst>
              <a:ext uri="{FF2B5EF4-FFF2-40B4-BE49-F238E27FC236}">
                <a16:creationId xmlns:a16="http://schemas.microsoft.com/office/drawing/2014/main" id="{B607931E-0195-45E7-A1CC-0F66C15CCCD4}"/>
              </a:ext>
            </a:extLst>
          </p:cNvPr>
          <p:cNvSpPr txBox="1"/>
          <p:nvPr/>
        </p:nvSpPr>
        <p:spPr>
          <a:xfrm>
            <a:off x="1149543" y="2925452"/>
            <a:ext cx="3086100" cy="707886"/>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6" name="TextBox 15">
            <a:extLst>
              <a:ext uri="{FF2B5EF4-FFF2-40B4-BE49-F238E27FC236}">
                <a16:creationId xmlns:a16="http://schemas.microsoft.com/office/drawing/2014/main" id="{A5C5206A-3ED7-479A-B181-91F5A8FB2126}"/>
              </a:ext>
            </a:extLst>
          </p:cNvPr>
          <p:cNvSpPr txBox="1"/>
          <p:nvPr/>
        </p:nvSpPr>
        <p:spPr>
          <a:xfrm>
            <a:off x="5668617" y="4377633"/>
            <a:ext cx="5257801" cy="1200329"/>
          </a:xfrm>
          <a:prstGeom prst="rect">
            <a:avLst/>
          </a:prstGeom>
          <a:noFill/>
        </p:spPr>
        <p:txBody>
          <a:bodyPr wrap="square" rtlCol="0">
            <a:spAutoFit/>
          </a:bodyPr>
          <a:lstStyle/>
          <a:p>
            <a:r>
              <a:rPr lang="en-US" sz="7200" b="1" dirty="0">
                <a:solidFill>
                  <a:srgbClr val="FFFF00"/>
                </a:solidFill>
                <a:latin typeface="HP001 4 hàng" panose="020B0603050302020204" pitchFamily="34" charset="0"/>
              </a:rPr>
              <a:t>Lam </a:t>
            </a:r>
            <a:r>
              <a:rPr lang="en-US" sz="7200" b="1" dirty="0" err="1">
                <a:solidFill>
                  <a:srgbClr val="FFFF00"/>
                </a:solidFill>
                <a:latin typeface="HP001 4 hàng" panose="020B0603050302020204" pitchFamily="34" charset="0"/>
              </a:rPr>
              <a:t>Sơn</a:t>
            </a:r>
            <a:endParaRPr lang="en-US" sz="72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82296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2522115" y="1543001"/>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5081541" y="1535975"/>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id="{8DC7F517-ED76-4A38-BF0B-FC79188334C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6154" b="17776"/>
          <a:stretch/>
        </p:blipFill>
        <p:spPr>
          <a:xfrm>
            <a:off x="2163005" y="2337250"/>
            <a:ext cx="9476511" cy="3856669"/>
          </a:xfrm>
          <a:prstGeom prst="rect">
            <a:avLst/>
          </a:prstGeom>
        </p:spPr>
      </p:pic>
      <p:sp>
        <p:nvSpPr>
          <p:cNvPr id="11" name="TextBox 10">
            <a:extLst>
              <a:ext uri="{FF2B5EF4-FFF2-40B4-BE49-F238E27FC236}">
                <a16:creationId xmlns:a16="http://schemas.microsoft.com/office/drawing/2014/main" id="{DBD50283-319C-4DCD-AC57-1ECAC1B70DBB}"/>
              </a:ext>
            </a:extLst>
          </p:cNvPr>
          <p:cNvSpPr txBox="1"/>
          <p:nvPr/>
        </p:nvSpPr>
        <p:spPr>
          <a:xfrm>
            <a:off x="3086066" y="3681462"/>
            <a:ext cx="8553450" cy="707886"/>
          </a:xfrm>
          <a:prstGeom prst="rect">
            <a:avLst/>
          </a:prstGeom>
          <a:noFill/>
        </p:spPr>
        <p:txBody>
          <a:bodyPr wrap="square" rtlCol="0">
            <a:spAutoFit/>
          </a:bodyPr>
          <a:lstStyle/>
          <a:p>
            <a:r>
              <a:rPr lang="fr-FR" sz="4000" b="1" dirty="0">
                <a:latin typeface="HP001 4 hàng" panose="020B0603050302020204" pitchFamily="34" charset="0"/>
              </a:rPr>
              <a:t>Cao </a:t>
            </a:r>
            <a:r>
              <a:rPr lang="fr-FR" sz="4000" b="1" dirty="0" err="1">
                <a:latin typeface="HP001 4 hàng" panose="020B0603050302020204" pitchFamily="34" charset="0"/>
              </a:rPr>
              <a:t>nhất</a:t>
            </a:r>
            <a:r>
              <a:rPr lang="fr-FR" sz="4000" b="1" dirty="0">
                <a:latin typeface="HP001 4 hàng" panose="020B0603050302020204" pitchFamily="34" charset="0"/>
              </a:rPr>
              <a:t> là </a:t>
            </a:r>
            <a:r>
              <a:rPr lang="fr-FR" sz="4000" b="1" dirty="0" err="1">
                <a:latin typeface="HP001 4 hàng" panose="020B0603050302020204" pitchFamily="34" charset="0"/>
              </a:rPr>
              <a:t>núi</a:t>
            </a:r>
            <a:r>
              <a:rPr lang="fr-FR" sz="4000" b="1" dirty="0">
                <a:latin typeface="HP001 4 hàng" panose="020B0603050302020204" pitchFamily="34" charset="0"/>
              </a:rPr>
              <a:t> </a:t>
            </a:r>
            <a:r>
              <a:rPr lang="fr-FR" sz="4000" b="1" dirty="0" err="1">
                <a:latin typeface="HP001 4 hàng" panose="020B0603050302020204" pitchFamily="34" charset="0"/>
              </a:rPr>
              <a:t>Lam</a:t>
            </a:r>
            <a:r>
              <a:rPr lang="fr-FR" sz="4000" b="1" dirty="0">
                <a:latin typeface="HP001 4 hàng" panose="020B0603050302020204" pitchFamily="34" charset="0"/>
              </a:rPr>
              <a:t> </a:t>
            </a:r>
            <a:r>
              <a:rPr lang="fr-FR"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4" name="TextBox 13">
            <a:extLst>
              <a:ext uri="{FF2B5EF4-FFF2-40B4-BE49-F238E27FC236}">
                <a16:creationId xmlns:a16="http://schemas.microsoft.com/office/drawing/2014/main" id="{D315D51D-104D-4632-85E6-68257EF92A34}"/>
              </a:ext>
            </a:extLst>
          </p:cNvPr>
          <p:cNvSpPr txBox="1"/>
          <p:nvPr/>
        </p:nvSpPr>
        <p:spPr>
          <a:xfrm>
            <a:off x="2163005" y="4656764"/>
            <a:ext cx="9763125" cy="707886"/>
          </a:xfrm>
          <a:prstGeom prst="rect">
            <a:avLst/>
          </a:prstGeom>
          <a:noFill/>
        </p:spPr>
        <p:txBody>
          <a:bodyPr wrap="square" rtlCol="0">
            <a:spAutoFit/>
          </a:bodyPr>
          <a:lstStyle/>
          <a:p>
            <a:r>
              <a:rPr lang="vi-VN" sz="4000" b="1" dirty="0">
                <a:latin typeface="HP001 4 hàng" panose="020B0603050302020204" pitchFamily="34" charset="0"/>
              </a:rPr>
              <a:t>Có ông Lê Lợi chặn đường giặc Minh</a:t>
            </a:r>
            <a:r>
              <a:rPr lang="en-US" sz="4000" b="1" dirty="0">
                <a:latin typeface="HP001 4 hàng" panose="020B0603050302020204" pitchFamily="34" charset="0"/>
              </a:rPr>
              <a:t>.</a:t>
            </a:r>
          </a:p>
        </p:txBody>
      </p:sp>
      <p:sp>
        <p:nvSpPr>
          <p:cNvPr id="15" name="TextBox 14">
            <a:extLst>
              <a:ext uri="{FF2B5EF4-FFF2-40B4-BE49-F238E27FC236}">
                <a16:creationId xmlns:a16="http://schemas.microsoft.com/office/drawing/2014/main" id="{FAB4E684-611C-490F-AC7A-A1C0344F21DC}"/>
              </a:ext>
            </a:extLst>
          </p:cNvPr>
          <p:cNvSpPr txBox="1"/>
          <p:nvPr/>
        </p:nvSpPr>
        <p:spPr>
          <a:xfrm>
            <a:off x="9355705" y="5557662"/>
            <a:ext cx="2152651" cy="707886"/>
          </a:xfrm>
          <a:prstGeom prst="rect">
            <a:avLst/>
          </a:prstGeom>
          <a:noFill/>
        </p:spPr>
        <p:txBody>
          <a:bodyPr wrap="square" rtlCol="0">
            <a:spAutoFit/>
          </a:bodyPr>
          <a:lstStyle/>
          <a:p>
            <a:r>
              <a:rPr lang="en-US" sz="4000" b="1" dirty="0">
                <a:latin typeface="HP001 4 hàng" panose="020B0603050302020204" pitchFamily="34" charset="0"/>
              </a:rPr>
              <a:t>(Ca </a:t>
            </a:r>
            <a:r>
              <a:rPr lang="en-US" sz="4000" b="1" dirty="0" err="1">
                <a:latin typeface="HP001 4 hàng" panose="020B0603050302020204" pitchFamily="34" charset="0"/>
              </a:rPr>
              <a:t>dao</a:t>
            </a:r>
            <a:r>
              <a:rPr lang="en-US" sz="4000" b="1" dirty="0">
                <a:latin typeface="HP001 4 hàng" panose="020B0603050302020204" pitchFamily="34" charset="0"/>
              </a:rPr>
              <a:t>)</a:t>
            </a:r>
          </a:p>
        </p:txBody>
      </p:sp>
      <p:sp>
        <p:nvSpPr>
          <p:cNvPr id="16" name="TextBox 15">
            <a:extLst>
              <a:ext uri="{FF2B5EF4-FFF2-40B4-BE49-F238E27FC236}">
                <a16:creationId xmlns:a16="http://schemas.microsoft.com/office/drawing/2014/main" id="{98465E1E-07BA-4353-89E0-807DC1AA04FB}"/>
              </a:ext>
            </a:extLst>
          </p:cNvPr>
          <p:cNvSpPr txBox="1"/>
          <p:nvPr/>
        </p:nvSpPr>
        <p:spPr>
          <a:xfrm>
            <a:off x="2522115" y="6092799"/>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11619B3A-E203-409B-AAB7-588466421467}"/>
              </a:ext>
            </a:extLst>
          </p:cNvPr>
          <p:cNvGrpSpPr/>
          <p:nvPr/>
        </p:nvGrpSpPr>
        <p:grpSpPr>
          <a:xfrm>
            <a:off x="76865" y="4445652"/>
            <a:ext cx="2020293" cy="2535333"/>
            <a:chOff x="286641" y="2323675"/>
            <a:chExt cx="2217402" cy="2782691"/>
          </a:xfrm>
        </p:grpSpPr>
        <p:pic>
          <p:nvPicPr>
            <p:cNvPr id="18" name="Picture 2" descr="Cute girl cartoon writing on a book Royalty Free Vector">
              <a:extLst>
                <a:ext uri="{FF2B5EF4-FFF2-40B4-BE49-F238E27FC236}">
                  <a16:creationId xmlns:a16="http://schemas.microsoft.com/office/drawing/2014/main" id="{98B721AA-B467-4AF2-89CE-71597E458B3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Callout 19">
              <a:extLst>
                <a:ext uri="{FF2B5EF4-FFF2-40B4-BE49-F238E27FC236}">
                  <a16:creationId xmlns:a16="http://schemas.microsoft.com/office/drawing/2014/main" id="{F971FC34-DBB4-4E76-BC3F-52C44A5B7821}"/>
                </a:ext>
              </a:extLst>
            </p:cNvPr>
            <p:cNvSpPr/>
            <p:nvPr/>
          </p:nvSpPr>
          <p:spPr>
            <a:xfrm>
              <a:off x="286641" y="2323675"/>
              <a:ext cx="2217402" cy="1254576"/>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8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8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8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8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8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310517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914005" y="2331204"/>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135423" y="2324178"/>
            <a:ext cx="463678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Ý nghĩa câu ứng 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1279482" y="3291340"/>
            <a:ext cx="10050164" cy="3170099"/>
          </a:xfrm>
          <a:prstGeom prst="rect">
            <a:avLst/>
          </a:prstGeom>
        </p:spPr>
        <p:txBody>
          <a:bodyPr wrap="square">
            <a:spAutoFit/>
          </a:bodyPr>
          <a:lstStyle/>
          <a:p>
            <a:pPr lvl="0" algn="just"/>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thơ</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ngợi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ngọn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núi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Lam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Sơn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ở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tỉnh</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Thanh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Hóa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Đây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nơi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diễn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ra</a:t>
            </a:r>
            <a:r>
              <a:rPr lang="en-US" sz="4000" dirty="0">
                <a:solidFill>
                  <a:prstClr val="black"/>
                </a:solidFill>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cuộc khởi nghĩa đánh đuổi quân Minh xâm lược do Lê Lợi lãnh đạo và kết thúc bằng việc giành lại độc lập cho nước Đại Việt và thành lập nhà Hậu Lê.</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51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 action="ppaction://noaction"/>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0"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1"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2"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1928190"/>
            <a:ext cx="8225521" cy="4087551"/>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2597425" y="3871172"/>
            <a:ext cx="7315200"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cs typeface="Calibri" panose="020F0502020204030204" pitchFamily="34" charset="0"/>
              </a:rPr>
              <a:t>L</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mấy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nét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3" action="ppaction://hlinksldjump"/>
            <a:extLst>
              <a:ext uri="{FF2B5EF4-FFF2-40B4-BE49-F238E27FC236}">
                <a16:creationId xmlns:a16="http://schemas.microsoft.com/office/drawing/2014/main" id="{25D0355C-37C6-4B8A-85F6-AECE5B08624E}"/>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7A4EE792-7257-85C0-D108-FAA1D9FDF95A}"/>
              </a:ext>
            </a:extLst>
          </p:cNvPr>
          <p:cNvSpPr txBox="1">
            <a:spLocks/>
          </p:cNvSpPr>
          <p:nvPr/>
        </p:nvSpPr>
        <p:spPr>
          <a:xfrm>
            <a:off x="1986170" y="0"/>
            <a:ext cx="8219660" cy="10940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400" dirty="0" smtClean="0">
                <a:solidFill>
                  <a:schemeClr val="tx2"/>
                </a:solidFill>
              </a:rPr>
              <a:t>Tiếng </a:t>
            </a:r>
            <a:r>
              <a:rPr lang="vi-VN" sz="2400" dirty="0">
                <a:solidFill>
                  <a:schemeClr val="tx2"/>
                </a:solidFill>
              </a:rPr>
              <a:t>Việt    Tiết: 95 + 96 </a:t>
            </a:r>
            <a:br>
              <a:rPr lang="vi-VN" sz="2400" dirty="0">
                <a:solidFill>
                  <a:schemeClr val="tx2"/>
                </a:solidFill>
              </a:rPr>
            </a:br>
            <a:r>
              <a:rPr lang="vi-VN" sz="2400" b="1" dirty="0">
                <a:solidFill>
                  <a:srgbClr val="FF0000"/>
                </a:solidFill>
              </a:rPr>
              <a:t>Đọc: Đi tìm mặt trời. Viết: Ôn chữ hoa L</a:t>
            </a:r>
          </a:p>
        </p:txBody>
      </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2438399" y="2628780"/>
            <a:ext cx="7315200"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verta Std CY" panose="00000500000000000000" pitchFamily="50" charset="0"/>
                <a:ea typeface="+mn-ea"/>
                <a:cs typeface="+mn-cs"/>
              </a:rPr>
              <a:t>Khi viết thể thơ lục bát em cần lưu ý điều gì?</a:t>
            </a:r>
            <a:endParaRPr kumimoji="0" lang="en-US" sz="4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4" name="Arrow: Left 3">
            <a:hlinkClick r:id="rId3" action="ppaction://hlinksldjump"/>
            <a:extLst>
              <a:ext uri="{FF2B5EF4-FFF2-40B4-BE49-F238E27FC236}">
                <a16:creationId xmlns:a16="http://schemas.microsoft.com/office/drawing/2014/main" id="{5DDC5A91-C062-4AB4-9258-DF8562BF681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CBB94B-7436-4507-8DB1-67C1476BAA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4209494" y="241525"/>
            <a:ext cx="7356475" cy="5653561"/>
          </a:xfrm>
          <a:prstGeom prst="rect">
            <a:avLst/>
          </a:prstGeom>
          <a:noFill/>
          <a:ln w="9525">
            <a:noFill/>
          </a:ln>
        </p:spPr>
      </p:pic>
      <p:pic>
        <p:nvPicPr>
          <p:cNvPr id="5" name="图片 4">
            <a:extLst>
              <a:ext uri="{FF2B5EF4-FFF2-40B4-BE49-F238E27FC236}">
                <a16:creationId xmlns:a16="http://schemas.microsoft.com/office/drawing/2014/main" id="{A6F177AF-B7A6-49B5-AFEB-ACC2F47C45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p:blipFill>
        <p:spPr>
          <a:xfrm>
            <a:off x="4231915" y="2514466"/>
            <a:ext cx="2857501" cy="4160520"/>
          </a:xfrm>
          <a:prstGeom prst="rect">
            <a:avLst/>
          </a:prstGeom>
        </p:spPr>
      </p:pic>
      <p:pic>
        <p:nvPicPr>
          <p:cNvPr id="12"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14" name="图片 13">
            <a:extLst>
              <a:ext uri="{FF2B5EF4-FFF2-40B4-BE49-F238E27FC236}">
                <a16:creationId xmlns:a16="http://schemas.microsoft.com/office/drawing/2014/main" id="{056D3FB5-EE6C-42D5-BAF1-CBDE76A239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839" t="37182" b="40736"/>
          <a:stretch/>
        </p:blipFill>
        <p:spPr>
          <a:xfrm>
            <a:off x="8852291" y="3755627"/>
            <a:ext cx="1765424" cy="1514322"/>
          </a:xfrm>
          <a:prstGeom prst="rect">
            <a:avLst/>
          </a:prstGeom>
        </p:spPr>
      </p:pic>
      <p:pic>
        <p:nvPicPr>
          <p:cNvPr id="6" name="图片 5">
            <a:extLst>
              <a:ext uri="{FF2B5EF4-FFF2-40B4-BE49-F238E27FC236}">
                <a16:creationId xmlns:a16="http://schemas.microsoft.com/office/drawing/2014/main" id="{8ABB6C04-5D18-4F0B-97A7-B125A15835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416" t="38890" r="8544" b="444"/>
          <a:stretch/>
        </p:blipFill>
        <p:spPr>
          <a:xfrm>
            <a:off x="9641521" y="3189689"/>
            <a:ext cx="2857501" cy="4160520"/>
          </a:xfrm>
          <a:prstGeom prst="rect">
            <a:avLst/>
          </a:prstGeom>
        </p:spPr>
      </p:pic>
      <p:sp>
        <p:nvSpPr>
          <p:cNvPr id="11" name="TextBox 29">
            <a:extLst>
              <a:ext uri="{FF2B5EF4-FFF2-40B4-BE49-F238E27FC236}">
                <a16:creationId xmlns:a16="http://schemas.microsoft.com/office/drawing/2014/main" id="{10413941-B667-D5F5-B518-4C0C6EB6123A}"/>
              </a:ext>
            </a:extLst>
          </p:cNvPr>
          <p:cNvSpPr txBox="1"/>
          <p:nvPr/>
        </p:nvSpPr>
        <p:spPr>
          <a:xfrm>
            <a:off x="6231063" y="1590977"/>
            <a:ext cx="3219792" cy="3192284"/>
          </a:xfrm>
          <a:prstGeom prst="rect">
            <a:avLst/>
          </a:prstGeom>
        </p:spPr>
        <p:txBody>
          <a:bodyPr wrap="square" lIns="0" tIns="0" rIns="0" bIns="0" rtlCol="0" anchor="t">
            <a:spAutoFit/>
          </a:bodyPr>
          <a:lstStyle/>
          <a:p>
            <a:pPr algn="ctr">
              <a:lnSpc>
                <a:spcPct val="150000"/>
              </a:lnSpc>
              <a:spcBef>
                <a:spcPct val="0"/>
              </a:spcBef>
            </a:pPr>
            <a:r>
              <a:rPr lang="en-US" sz="4800" b="1" spc="-133">
                <a:solidFill>
                  <a:srgbClr val="F92D67"/>
                </a:solidFill>
                <a:latin typeface="Maiandra GD" panose="020E0502030308020204" pitchFamily="34" charset="0"/>
              </a:rPr>
              <a:t>HẸN GẶP LẠI </a:t>
            </a:r>
          </a:p>
          <a:p>
            <a:pPr algn="ctr">
              <a:lnSpc>
                <a:spcPct val="150000"/>
              </a:lnSpc>
              <a:spcBef>
                <a:spcPct val="0"/>
              </a:spcBef>
            </a:pPr>
            <a:r>
              <a:rPr lang="en-US" sz="4800" b="1" spc="-133">
                <a:solidFill>
                  <a:srgbClr val="F92D67"/>
                </a:solidFill>
                <a:latin typeface="Maiandra GD" panose="020E0502030308020204" pitchFamily="34" charset="0"/>
              </a:rPr>
              <a:t>CÁC EM</a:t>
            </a:r>
            <a:endParaRPr lang="en-US" sz="4800" b="1" spc="-133" dirty="0">
              <a:solidFill>
                <a:srgbClr val="F92D67"/>
              </a:solidFill>
              <a:latin typeface="Maiandra GD" panose="020E0502030308020204" pitchFamily="34" charset="0"/>
            </a:endParaRPr>
          </a:p>
        </p:txBody>
      </p:sp>
    </p:spTree>
    <p:extLst>
      <p:ext uri="{BB962C8B-B14F-4D97-AF65-F5344CB8AC3E}">
        <p14:creationId xmlns:p14="http://schemas.microsoft.com/office/powerpoint/2010/main" val="225507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267390-A0D5-744B-52FA-ABA977D832B4}"/>
              </a:ext>
            </a:extLst>
          </p:cNvPr>
          <p:cNvPicPr>
            <a:picLocks noChangeAspect="1"/>
          </p:cNvPicPr>
          <p:nvPr/>
        </p:nvPicPr>
        <p:blipFill>
          <a:blip r:embed="rId2"/>
          <a:stretch>
            <a:fillRect/>
          </a:stretch>
        </p:blipFill>
        <p:spPr>
          <a:xfrm>
            <a:off x="0" y="337931"/>
            <a:ext cx="12016409" cy="1684688"/>
          </a:xfrm>
          <a:prstGeom prst="rect">
            <a:avLst/>
          </a:prstGeom>
        </p:spPr>
      </p:pic>
      <p:pic>
        <p:nvPicPr>
          <p:cNvPr id="7" name="Picture 6">
            <a:extLst>
              <a:ext uri="{FF2B5EF4-FFF2-40B4-BE49-F238E27FC236}">
                <a16:creationId xmlns:a16="http://schemas.microsoft.com/office/drawing/2014/main" id="{02CDBF96-2B29-BEEC-BB0A-7C5F8E7747A7}"/>
              </a:ext>
            </a:extLst>
          </p:cNvPr>
          <p:cNvPicPr>
            <a:picLocks noChangeAspect="1"/>
          </p:cNvPicPr>
          <p:nvPr/>
        </p:nvPicPr>
        <p:blipFill>
          <a:blip r:embed="rId3"/>
          <a:stretch>
            <a:fillRect/>
          </a:stretch>
        </p:blipFill>
        <p:spPr>
          <a:xfrm>
            <a:off x="0" y="2130358"/>
            <a:ext cx="12287892" cy="4727642"/>
          </a:xfrm>
          <a:prstGeom prst="rect">
            <a:avLst/>
          </a:prstGeom>
        </p:spPr>
      </p:pic>
    </p:spTree>
    <p:extLst>
      <p:ext uri="{BB962C8B-B14F-4D97-AF65-F5344CB8AC3E}">
        <p14:creationId xmlns:p14="http://schemas.microsoft.com/office/powerpoint/2010/main" val="20452347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4723B0-65F2-53CF-0E92-ABE12EDE0D86}"/>
              </a:ext>
            </a:extLst>
          </p:cNvPr>
          <p:cNvPicPr>
            <a:picLocks noChangeAspect="1"/>
          </p:cNvPicPr>
          <p:nvPr/>
        </p:nvPicPr>
        <p:blipFill>
          <a:blip r:embed="rId2"/>
          <a:stretch>
            <a:fillRect/>
          </a:stretch>
        </p:blipFill>
        <p:spPr>
          <a:xfrm>
            <a:off x="2413327" y="128880"/>
            <a:ext cx="7076113" cy="6881520"/>
          </a:xfrm>
          <a:prstGeom prst="rect">
            <a:avLst/>
          </a:prstGeom>
        </p:spPr>
      </p:pic>
    </p:spTree>
    <p:extLst>
      <p:ext uri="{BB962C8B-B14F-4D97-AF65-F5344CB8AC3E}">
        <p14:creationId xmlns:p14="http://schemas.microsoft.com/office/powerpoint/2010/main" val="3836629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0275" y="3040370"/>
            <a:ext cx="11595951" cy="1569660"/>
          </a:xfrm>
          <a:prstGeom prst="rect">
            <a:avLst/>
          </a:prstGeom>
        </p:spPr>
        <p:txBody>
          <a:bodyPr wrap="square">
            <a:spAutoFit/>
          </a:bodyPr>
          <a:lstStyle/>
          <a:p>
            <a:pPr algn="just"/>
            <a:r>
              <a:rPr lang="en-US" sz="48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Mặt trời</a:t>
            </a:r>
            <a:r>
              <a:rPr lang="en-US" sz="4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a:t>
            </a:r>
            <a:r>
              <a:rPr lang="en-US" sz="48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 vươn những cánh tay ánh sáng,</a:t>
            </a:r>
            <a:r>
              <a:rPr lang="en-US" sz="4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a:t>
            </a:r>
            <a:r>
              <a:rPr lang="en-US" sz="48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 đính lên đầu gà trống một cụm lửa hồng.</a:t>
            </a:r>
            <a:r>
              <a:rPr lang="en-US" sz="4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a:t>
            </a:r>
          </a:p>
        </p:txBody>
      </p:sp>
      <p:sp>
        <p:nvSpPr>
          <p:cNvPr id="2" name="Rectangle: Rounded Corners 1">
            <a:extLst>
              <a:ext uri="{FF2B5EF4-FFF2-40B4-BE49-F238E27FC236}">
                <a16:creationId xmlns:a16="http://schemas.microsoft.com/office/drawing/2014/main" id="{10DD93A4-9173-1045-CCE0-74F8B5332125}"/>
              </a:ext>
            </a:extLst>
          </p:cNvPr>
          <p:cNvSpPr/>
          <p:nvPr/>
        </p:nvSpPr>
        <p:spPr>
          <a:xfrm>
            <a:off x="3920710" y="1590261"/>
            <a:ext cx="4763053" cy="10038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a:extLst>
              <a:ext uri="{FF2B5EF4-FFF2-40B4-BE49-F238E27FC236}">
                <a16:creationId xmlns:a16="http://schemas.microsoft.com/office/drawing/2014/main" id="{AB83FE77-A92E-A1DF-B730-969F2F5C5A2E}"/>
              </a:ext>
            </a:extLst>
          </p:cNvPr>
          <p:cNvSpPr/>
          <p:nvPr/>
        </p:nvSpPr>
        <p:spPr>
          <a:xfrm>
            <a:off x="4214468" y="1665191"/>
            <a:ext cx="4522304" cy="830997"/>
          </a:xfrm>
          <a:prstGeom prst="rect">
            <a:avLst/>
          </a:prstGeom>
        </p:spPr>
        <p:txBody>
          <a:bodyPr wrap="square">
            <a:spAutoFit/>
          </a:bodyPr>
          <a:lstStyle/>
          <a:p>
            <a:r>
              <a:rPr lang="en-US" sz="4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Luyện đọc câu</a:t>
            </a:r>
          </a:p>
        </p:txBody>
      </p:sp>
    </p:spTree>
    <p:extLst>
      <p:ext uri="{BB962C8B-B14F-4D97-AF65-F5344CB8AC3E}">
        <p14:creationId xmlns:p14="http://schemas.microsoft.com/office/powerpoint/2010/main" val="4079528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48BCC6-B818-EB97-3B6A-C376C900F8F3}"/>
              </a:ext>
            </a:extLst>
          </p:cNvPr>
          <p:cNvSpPr/>
          <p:nvPr/>
        </p:nvSpPr>
        <p:spPr>
          <a:xfrm>
            <a:off x="581026" y="754268"/>
            <a:ext cx="2414932" cy="70788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1D0EC907-AFB0-E386-633E-315ED358E358}"/>
              </a:ext>
            </a:extLst>
          </p:cNvPr>
          <p:cNvSpPr/>
          <p:nvPr/>
        </p:nvSpPr>
        <p:spPr>
          <a:xfrm>
            <a:off x="720174" y="754268"/>
            <a:ext cx="2687704" cy="707886"/>
          </a:xfrm>
          <a:prstGeom prst="rect">
            <a:avLst/>
          </a:prstGeom>
        </p:spPr>
        <p:txBody>
          <a:bodyPr wrap="square">
            <a:spAutoFit/>
          </a:bodyPr>
          <a:lstStyle/>
          <a:p>
            <a:r>
              <a:rPr lang="en-US"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Từ ngữ:</a:t>
            </a:r>
          </a:p>
        </p:txBody>
      </p:sp>
      <p:pic>
        <p:nvPicPr>
          <p:cNvPr id="1026" name="Picture 2" descr="Bò chao, Liếu điếu - Masked Laughingthrush - Garrulax ...">
            <a:extLst>
              <a:ext uri="{FF2B5EF4-FFF2-40B4-BE49-F238E27FC236}">
                <a16:creationId xmlns:a16="http://schemas.microsoft.com/office/drawing/2014/main" id="{F034ACA1-F426-87E1-9E31-55452D9A7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30" y="2534478"/>
            <a:ext cx="4810540" cy="4061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97F1A43-6E85-8DDD-5C52-6C23400E7E5E}"/>
              </a:ext>
            </a:extLst>
          </p:cNvPr>
          <p:cNvSpPr/>
          <p:nvPr/>
        </p:nvSpPr>
        <p:spPr>
          <a:xfrm>
            <a:off x="1142999" y="1798983"/>
            <a:ext cx="2936737" cy="626165"/>
          </a:xfrm>
          <a:prstGeom prst="roundRect">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err="1">
                <a:latin typeface="Nunito" pitchFamily="2" charset="0"/>
              </a:rPr>
              <a:t>Liếu</a:t>
            </a:r>
            <a:r>
              <a:rPr lang="en-US" sz="4400" dirty="0">
                <a:latin typeface="Nunito" pitchFamily="2" charset="0"/>
              </a:rPr>
              <a:t> điếu</a:t>
            </a:r>
            <a:endParaRPr lang="vi-VN" sz="4400" dirty="0">
              <a:latin typeface="Nunito" pitchFamily="2" charset="0"/>
            </a:endParaRPr>
          </a:p>
        </p:txBody>
      </p:sp>
      <p:pic>
        <p:nvPicPr>
          <p:cNvPr id="1028" name="Picture 4" descr="GỖ CHÒ CHỈ LÀ LOẠI GỖ GÌ? ỨNG DỤNG CỦA GỖ CHÒ CHỈ TRONG NỘI THẤT">
            <a:extLst>
              <a:ext uri="{FF2B5EF4-FFF2-40B4-BE49-F238E27FC236}">
                <a16:creationId xmlns:a16="http://schemas.microsoft.com/office/drawing/2014/main" id="{1EC40562-AA5A-8F6E-3416-0FEFCF00A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730" y="2534479"/>
            <a:ext cx="5715000" cy="40618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7346D600-4C7B-190A-36D0-B0040E0F5DAE}"/>
              </a:ext>
            </a:extLst>
          </p:cNvPr>
          <p:cNvSpPr/>
          <p:nvPr/>
        </p:nvSpPr>
        <p:spPr>
          <a:xfrm>
            <a:off x="7176052" y="1798982"/>
            <a:ext cx="2936737" cy="626165"/>
          </a:xfrm>
          <a:prstGeom prst="roundRect">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Nunito" pitchFamily="2" charset="0"/>
              </a:rPr>
              <a:t>chò</a:t>
            </a:r>
            <a:endParaRPr lang="vi-VN" sz="4400" dirty="0">
              <a:latin typeface="Nunito" pitchFamily="2" charset="0"/>
            </a:endParaRPr>
          </a:p>
        </p:txBody>
      </p:sp>
      <p:pic>
        <p:nvPicPr>
          <p:cNvPr id="7" name="Picture 4" descr="GỖ CHÒ CHỈ LÀ LOẠI GỖ GÌ? ỨNG DỤNG CỦA GỖ CHÒ CHỈ TRONG NỘI THẤT">
            <a:extLst>
              <a:ext uri="{FF2B5EF4-FFF2-40B4-BE49-F238E27FC236}">
                <a16:creationId xmlns:a16="http://schemas.microsoft.com/office/drawing/2014/main" id="{AB531038-B87E-05B7-D74A-4F461E54F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148" y="2534479"/>
            <a:ext cx="5715000" cy="406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8473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C81C92-5E38-20E3-2921-9BD8DC669FA1}"/>
              </a:ext>
            </a:extLst>
          </p:cNvPr>
          <p:cNvSpPr/>
          <p:nvPr/>
        </p:nvSpPr>
        <p:spPr>
          <a:xfrm>
            <a:off x="4035839" y="1521697"/>
            <a:ext cx="2936737" cy="626165"/>
          </a:xfrm>
          <a:prstGeom prst="roundRect">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latin typeface="Nunito" pitchFamily="2" charset="0"/>
              </a:rPr>
              <a:t>lim</a:t>
            </a:r>
            <a:endParaRPr lang="vi-VN" sz="4800" dirty="0">
              <a:latin typeface="Nunito" pitchFamily="2" charset="0"/>
            </a:endParaRPr>
          </a:p>
        </p:txBody>
      </p:sp>
      <p:pic>
        <p:nvPicPr>
          <p:cNvPr id="3074" name="Picture 2" descr="Nông dân trồng rừng lim lấy nấm - VnExpress">
            <a:extLst>
              <a:ext uri="{FF2B5EF4-FFF2-40B4-BE49-F238E27FC236}">
                <a16:creationId xmlns:a16="http://schemas.microsoft.com/office/drawing/2014/main" id="{D204A1B9-1630-FBA9-A769-DD79896F5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91255"/>
            <a:ext cx="4821621" cy="43524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17129E-4D52-5543-E4B6-6C29B2252517}"/>
              </a:ext>
            </a:extLst>
          </p:cNvPr>
          <p:cNvSpPr txBox="1"/>
          <p:nvPr/>
        </p:nvSpPr>
        <p:spPr>
          <a:xfrm>
            <a:off x="9293089" y="2147862"/>
            <a:ext cx="2643806" cy="4401205"/>
          </a:xfrm>
          <a:prstGeom prst="rect">
            <a:avLst/>
          </a:prstGeom>
          <a:noFill/>
        </p:spPr>
        <p:txBody>
          <a:bodyPr wrap="square">
            <a:spAutoFit/>
          </a:bodyPr>
          <a:lstStyle/>
          <a:p>
            <a:r>
              <a:rPr lang="vi-VN" sz="4000" b="0" i="0" dirty="0">
                <a:solidFill>
                  <a:srgbClr val="333333"/>
                </a:solidFill>
                <a:effectLst/>
                <a:latin typeface="times new roman" panose="02020603050405020304" pitchFamily="18" charset="0"/>
              </a:rPr>
              <a:t>Cây lim thuộc loại cây gỗ lớn, có thể cao trên 30m, có lá kép lông chim</a:t>
            </a:r>
            <a:endParaRPr lang="vi-VN" sz="4000" dirty="0"/>
          </a:p>
        </p:txBody>
      </p:sp>
      <p:pic>
        <p:nvPicPr>
          <p:cNvPr id="3078" name="Picture 6" descr="gỗ lim thuộc nhóm mấy">
            <a:extLst>
              <a:ext uri="{FF2B5EF4-FFF2-40B4-BE49-F238E27FC236}">
                <a16:creationId xmlns:a16="http://schemas.microsoft.com/office/drawing/2014/main" id="{ECEED07A-C82C-E3F0-6951-F0F851AB8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208" y="2291255"/>
            <a:ext cx="3281984" cy="435243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F33671D-94DE-E833-EC18-CB634E0EA4F6}"/>
              </a:ext>
            </a:extLst>
          </p:cNvPr>
          <p:cNvSpPr txBox="1">
            <a:spLocks/>
          </p:cNvSpPr>
          <p:nvPr/>
        </p:nvSpPr>
        <p:spPr>
          <a:xfrm>
            <a:off x="1986170" y="0"/>
            <a:ext cx="8219660" cy="10940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400" dirty="0" smtClean="0">
                <a:solidFill>
                  <a:schemeClr val="tx2"/>
                </a:solidFill>
              </a:rPr>
              <a:t>Tiếng </a:t>
            </a:r>
            <a:r>
              <a:rPr lang="vi-VN" sz="2400" dirty="0">
                <a:solidFill>
                  <a:schemeClr val="tx2"/>
                </a:solidFill>
              </a:rPr>
              <a:t>Việt    Tiết: 95 + 96 </a:t>
            </a:r>
            <a:br>
              <a:rPr lang="vi-VN" sz="2400" dirty="0">
                <a:solidFill>
                  <a:schemeClr val="tx2"/>
                </a:solidFill>
              </a:rPr>
            </a:br>
            <a:r>
              <a:rPr lang="vi-VN" sz="2400" b="1" dirty="0">
                <a:solidFill>
                  <a:srgbClr val="FF0000"/>
                </a:solidFill>
              </a:rPr>
              <a:t>Đọc: Đi tìm mặt trời. Viết: Ôn chữ hoa L</a:t>
            </a:r>
          </a:p>
        </p:txBody>
      </p:sp>
      <p:sp>
        <p:nvSpPr>
          <p:cNvPr id="7" name="Rectangle: Rounded Corners 6">
            <a:extLst>
              <a:ext uri="{FF2B5EF4-FFF2-40B4-BE49-F238E27FC236}">
                <a16:creationId xmlns:a16="http://schemas.microsoft.com/office/drawing/2014/main" id="{713B3DDB-142C-E9A1-E2E7-DFE393284007}"/>
              </a:ext>
            </a:extLst>
          </p:cNvPr>
          <p:cNvSpPr/>
          <p:nvPr/>
        </p:nvSpPr>
        <p:spPr>
          <a:xfrm>
            <a:off x="581026" y="754268"/>
            <a:ext cx="2414932" cy="70788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C2AB164F-742E-194A-4C5F-C06C3DC3C6A4}"/>
              </a:ext>
            </a:extLst>
          </p:cNvPr>
          <p:cNvSpPr/>
          <p:nvPr/>
        </p:nvSpPr>
        <p:spPr>
          <a:xfrm>
            <a:off x="720174" y="754268"/>
            <a:ext cx="2687704" cy="707886"/>
          </a:xfrm>
          <a:prstGeom prst="rect">
            <a:avLst/>
          </a:prstGeom>
        </p:spPr>
        <p:txBody>
          <a:bodyPr wrap="square">
            <a:spAutoFit/>
          </a:bodyPr>
          <a:lstStyle/>
          <a:p>
            <a:r>
              <a:rPr lang="en-US"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Từ ngữ:</a:t>
            </a:r>
          </a:p>
        </p:txBody>
      </p:sp>
    </p:spTree>
    <p:extLst>
      <p:ext uri="{BB962C8B-B14F-4D97-AF65-F5344CB8AC3E}">
        <p14:creationId xmlns:p14="http://schemas.microsoft.com/office/powerpoint/2010/main" val="33719097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C81C92-5E38-20E3-2921-9BD8DC669FA1}"/>
              </a:ext>
            </a:extLst>
          </p:cNvPr>
          <p:cNvSpPr/>
          <p:nvPr/>
        </p:nvSpPr>
        <p:spPr>
          <a:xfrm>
            <a:off x="4035839" y="1521697"/>
            <a:ext cx="2936737" cy="626165"/>
          </a:xfrm>
          <a:prstGeom prst="roundRect">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latin typeface="Nunito" pitchFamily="2" charset="0"/>
              </a:rPr>
              <a:t>mây</a:t>
            </a:r>
            <a:endParaRPr lang="vi-VN" sz="4800" dirty="0">
              <a:latin typeface="Nunito" pitchFamily="2" charset="0"/>
            </a:endParaRPr>
          </a:p>
        </p:txBody>
      </p:sp>
      <p:sp>
        <p:nvSpPr>
          <p:cNvPr id="4" name="TextBox 3">
            <a:extLst>
              <a:ext uri="{FF2B5EF4-FFF2-40B4-BE49-F238E27FC236}">
                <a16:creationId xmlns:a16="http://schemas.microsoft.com/office/drawing/2014/main" id="{2517129E-4D52-5543-E4B6-6C29B2252517}"/>
              </a:ext>
            </a:extLst>
          </p:cNvPr>
          <p:cNvSpPr txBox="1"/>
          <p:nvPr/>
        </p:nvSpPr>
        <p:spPr>
          <a:xfrm>
            <a:off x="5204791" y="2648036"/>
            <a:ext cx="7023652" cy="2062103"/>
          </a:xfrm>
          <a:prstGeom prst="rect">
            <a:avLst/>
          </a:prstGeom>
          <a:noFill/>
        </p:spPr>
        <p:txBody>
          <a:bodyPr wrap="square">
            <a:spAutoFit/>
          </a:bodyPr>
          <a:lstStyle/>
          <a:p>
            <a:r>
              <a:rPr lang="vi-VN" sz="3200" b="0" i="0" dirty="0">
                <a:solidFill>
                  <a:srgbClr val="222222"/>
                </a:solidFill>
                <a:effectLst/>
                <a:latin typeface="Verdana" panose="020B0604030504040204" pitchFamily="34" charset="0"/>
              </a:rPr>
              <a:t>Cây mây là loại cây bụi, có nhiều gai nhọn, được người dân trồng làm hàng rào bảo vệ ngôi nhà, làm đồ thủ công </a:t>
            </a:r>
            <a:r>
              <a:rPr lang="vi-VN" sz="3200" b="0" i="0" dirty="0" err="1">
                <a:solidFill>
                  <a:srgbClr val="222222"/>
                </a:solidFill>
                <a:effectLst/>
                <a:latin typeface="Verdana" panose="020B0604030504040204" pitchFamily="34" charset="0"/>
              </a:rPr>
              <a:t>mỹ</a:t>
            </a:r>
            <a:r>
              <a:rPr lang="vi-VN" sz="3200" b="0" i="0" dirty="0">
                <a:solidFill>
                  <a:srgbClr val="222222"/>
                </a:solidFill>
                <a:effectLst/>
                <a:latin typeface="Verdana" panose="020B0604030504040204" pitchFamily="34" charset="0"/>
              </a:rPr>
              <a:t> nghệ</a:t>
            </a:r>
            <a:endParaRPr lang="vi-VN" sz="3200" dirty="0"/>
          </a:p>
        </p:txBody>
      </p:sp>
      <p:sp>
        <p:nvSpPr>
          <p:cNvPr id="7" name="Rectangle: Rounded Corners 6">
            <a:extLst>
              <a:ext uri="{FF2B5EF4-FFF2-40B4-BE49-F238E27FC236}">
                <a16:creationId xmlns:a16="http://schemas.microsoft.com/office/drawing/2014/main" id="{713B3DDB-142C-E9A1-E2E7-DFE393284007}"/>
              </a:ext>
            </a:extLst>
          </p:cNvPr>
          <p:cNvSpPr/>
          <p:nvPr/>
        </p:nvSpPr>
        <p:spPr>
          <a:xfrm>
            <a:off x="581026" y="754268"/>
            <a:ext cx="2414932" cy="70788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C2AB164F-742E-194A-4C5F-C06C3DC3C6A4}"/>
              </a:ext>
            </a:extLst>
          </p:cNvPr>
          <p:cNvSpPr/>
          <p:nvPr/>
        </p:nvSpPr>
        <p:spPr>
          <a:xfrm>
            <a:off x="720174" y="754268"/>
            <a:ext cx="2687704" cy="707886"/>
          </a:xfrm>
          <a:prstGeom prst="rect">
            <a:avLst/>
          </a:prstGeom>
        </p:spPr>
        <p:txBody>
          <a:bodyPr wrap="square">
            <a:spAutoFit/>
          </a:bodyPr>
          <a:lstStyle/>
          <a:p>
            <a:r>
              <a:rPr lang="en-US"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Từ ngữ:</a:t>
            </a:r>
          </a:p>
        </p:txBody>
      </p:sp>
      <p:pic>
        <p:nvPicPr>
          <p:cNvPr id="8194" name="Picture 2" descr="Cây Mây | Cây cảnh - Hoa cảnh - Bonsai - Hòn non bộ - Sân vườn tiểu cảnh -  Blog Cây cảnh .Vn">
            <a:extLst>
              <a:ext uri="{FF2B5EF4-FFF2-40B4-BE49-F238E27FC236}">
                <a16:creationId xmlns:a16="http://schemas.microsoft.com/office/drawing/2014/main" id="{C46F0033-7337-94CE-798F-162F585FE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47" y="2482445"/>
            <a:ext cx="4672910" cy="406662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àng nghề mây tre đan Tăng Tiến | Cục Công Thương địa phương">
            <a:extLst>
              <a:ext uri="{FF2B5EF4-FFF2-40B4-BE49-F238E27FC236}">
                <a16:creationId xmlns:a16="http://schemas.microsoft.com/office/drawing/2014/main" id="{CDFEDEDA-C45E-1F9D-3097-BECE5B324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417" y="4891717"/>
            <a:ext cx="548640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2405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2"/>
          <a:stretch>
            <a:fillRect/>
          </a:stretch>
        </p:blipFill>
        <p:spPr>
          <a:xfrm>
            <a:off x="347394" y="281619"/>
            <a:ext cx="1011803" cy="922149"/>
          </a:xfrm>
          <a:prstGeom prst="rect">
            <a:avLst/>
          </a:prstGeom>
          <a:noFill/>
          <a:ln w="9525">
            <a:noFill/>
          </a:ln>
        </p:spPr>
      </p:pic>
      <p:sp>
        <p:nvSpPr>
          <p:cNvPr id="16" name="Rectangle 15"/>
          <p:cNvSpPr/>
          <p:nvPr/>
        </p:nvSpPr>
        <p:spPr>
          <a:xfrm>
            <a:off x="2908853" y="1598960"/>
            <a:ext cx="8555292" cy="1754326"/>
          </a:xfrm>
          <a:prstGeom prst="rect">
            <a:avLst/>
          </a:prstGeom>
        </p:spPr>
        <p:txBody>
          <a:bodyPr wrap="square">
            <a:spAutoFit/>
          </a:bodyPr>
          <a:lstStyle/>
          <a:p>
            <a:pPr algn="just"/>
            <a:r>
              <a:rPr lang="en-US" sz="3600" b="1" dirty="0">
                <a:solidFill>
                  <a:schemeClr val="accent6">
                    <a:lumMod val="50000"/>
                  </a:schemeClr>
                </a:solidFill>
                <a:latin typeface="Nunito" pitchFamily="2" charset="0"/>
                <a:ea typeface="Arial-Rounded" panose="020B0500000000000000" pitchFamily="34" charset="-93"/>
                <a:cs typeface="Arial-Rounded" panose="020B0500000000000000" pitchFamily="34" charset="-93"/>
              </a:rPr>
              <a:t>Câu 1: Vì sao gõ kiến phải gõ cửa từng nhà để hỏi xem ai có thể đi tìm mặt trời?</a:t>
            </a:r>
          </a:p>
        </p:txBody>
      </p:sp>
      <p:pic>
        <p:nvPicPr>
          <p:cNvPr id="4100" name="Picture 4" descr="Chim Gõ Kiến Mùa Xuân Mùa Xuân Thân Cây PNG , Chim Gõ Kiến, Mùa Xuân, Cây Hình ảnh PNG và PSD">
            <a:extLst>
              <a:ext uri="{FF2B5EF4-FFF2-40B4-BE49-F238E27FC236}">
                <a16:creationId xmlns:a16="http://schemas.microsoft.com/office/drawing/2014/main" id="{FA1F7F26-1D92-F63D-904C-1EAA27B0D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8852" cy="29088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F8A92927-A848-374F-F438-57283BA57529}"/>
              </a:ext>
            </a:extLst>
          </p:cNvPr>
          <p:cNvSpPr/>
          <p:nvPr/>
        </p:nvSpPr>
        <p:spPr>
          <a:xfrm>
            <a:off x="1541122" y="3858183"/>
            <a:ext cx="10253609" cy="2321960"/>
          </a:xfrm>
          <a:prstGeom prst="roundRect">
            <a:avLst/>
          </a:prstGeom>
          <a:solidFill>
            <a:srgbClr val="F7F4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65B1303D-0B1A-60E5-6004-644FE89832DC}"/>
              </a:ext>
            </a:extLst>
          </p:cNvPr>
          <p:cNvSpPr/>
          <p:nvPr/>
        </p:nvSpPr>
        <p:spPr>
          <a:xfrm>
            <a:off x="1832057" y="3958080"/>
            <a:ext cx="9757040" cy="2308324"/>
          </a:xfrm>
          <a:prstGeom prst="rect">
            <a:avLst/>
          </a:prstGeom>
        </p:spPr>
        <p:txBody>
          <a:bodyPr wrap="square">
            <a:spAutoFit/>
          </a:bodyPr>
          <a:lstStyle/>
          <a:p>
            <a:pPr algn="just"/>
            <a:r>
              <a:rPr lang="nl-NL" sz="36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rPr>
              <a:t> </a:t>
            </a:r>
            <a:r>
              <a:rPr lang="nl-NL" sz="3600" dirty="0">
                <a:solidFill>
                  <a:srgbClr val="0000CC"/>
                </a:solidFill>
                <a:latin typeface="Arial-Rounded" panose="020B0500000000000000" pitchFamily="34" charset="-93"/>
                <a:ea typeface="Arial-Rounded" panose="020B0500000000000000" pitchFamily="34" charset="-93"/>
                <a:cs typeface="Arial-Rounded" panose="020B0500000000000000" pitchFamily="34" charset="-93"/>
                <a:sym typeface="Wingdings" panose="05000000000000000000" pitchFamily="2" charset="2"/>
              </a:rPr>
              <a:t></a:t>
            </a:r>
            <a:r>
              <a:rPr lang="en-US" sz="3600" b="1" dirty="0">
                <a:solidFill>
                  <a:srgbClr val="00B050"/>
                </a:solidFill>
                <a:latin typeface="Nunito" pitchFamily="2" charset="0"/>
                <a:ea typeface="Arial-Rounded" panose="020B0500000000000000" pitchFamily="34" charset="-93"/>
                <a:cs typeface="Arial-Rounded" panose="020B0500000000000000" pitchFamily="34" charset="-93"/>
              </a:rPr>
              <a:t>Gõ kiến phải gõ cửa từng nhà để hỏi xem ai có thể đi tìm mặt trời vì </a:t>
            </a:r>
            <a:r>
              <a:rPr lang="nl-NL" sz="3600" b="1" dirty="0">
                <a:solidFill>
                  <a:srgbClr val="FF0066"/>
                </a:solidFill>
                <a:latin typeface="Nunito" pitchFamily="2" charset="0"/>
                <a:ea typeface="Arial-Rounded" panose="020B0500000000000000" pitchFamily="34" charset="-93"/>
                <a:cs typeface="Arial-Rounded" panose="020B0500000000000000" pitchFamily="34" charset="-93"/>
              </a:rPr>
              <a:t>muôn loài trong rừng lâu nay phải sống trong cảnh tối tăm ẩm ướt không có ánh sáng . </a:t>
            </a:r>
          </a:p>
        </p:txBody>
      </p:sp>
    </p:spTree>
    <p:extLst>
      <p:ext uri="{BB962C8B-B14F-4D97-AF65-F5344CB8AC3E}">
        <p14:creationId xmlns:p14="http://schemas.microsoft.com/office/powerpoint/2010/main" val="3313897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718</Words>
  <Application>Microsoft Office PowerPoint</Application>
  <PresentationFormat>Widescreen</PresentationFormat>
  <Paragraphs>90</Paragraphs>
  <Slides>26</Slides>
  <Notes>9</Notes>
  <HiddenSlides>0</HiddenSlides>
  <MMClips>2</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26</vt:i4>
      </vt:variant>
    </vt:vector>
  </HeadingPairs>
  <TitlesOfParts>
    <vt:vector size="44" baseType="lpstr">
      <vt:lpstr>Arial</vt:lpstr>
      <vt:lpstr>Arial-Rounded</vt:lpstr>
      <vt:lpstr>Averta Std CY</vt:lpstr>
      <vt:lpstr>Calibri</vt:lpstr>
      <vt:lpstr>Calibri Light</vt:lpstr>
      <vt:lpstr>等线</vt:lpstr>
      <vt:lpstr>HP001</vt:lpstr>
      <vt:lpstr>HP001 4 hàng</vt:lpstr>
      <vt:lpstr>Maiandra GD</vt:lpstr>
      <vt:lpstr>Nunito</vt:lpstr>
      <vt:lpstr>times new roman</vt:lpstr>
      <vt:lpstr>times new roman</vt:lpstr>
      <vt:lpstr>Verdana</vt:lpstr>
      <vt:lpstr>Wingdings</vt:lpstr>
      <vt:lpstr>字魂17号-萌趣果冻体</vt:lpstr>
      <vt:lpstr>字魂80号-萌趣小鱼体</vt:lpstr>
      <vt:lpstr>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Trúc Phạm Nguyên Ngọc</dc:creator>
  <cp:lastModifiedBy>Windows User</cp:lastModifiedBy>
  <cp:revision>12</cp:revision>
  <dcterms:created xsi:type="dcterms:W3CDTF">2022-12-06T02:27:55Z</dcterms:created>
  <dcterms:modified xsi:type="dcterms:W3CDTF">2024-12-15T01:39:06Z</dcterms:modified>
</cp:coreProperties>
</file>