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36"/>
  </p:notesMasterIdLst>
  <p:sldIdLst>
    <p:sldId id="256" r:id="rId12"/>
    <p:sldId id="281" r:id="rId13"/>
    <p:sldId id="284" r:id="rId14"/>
    <p:sldId id="286" r:id="rId15"/>
    <p:sldId id="285" r:id="rId16"/>
    <p:sldId id="269" r:id="rId17"/>
    <p:sldId id="289" r:id="rId18"/>
    <p:sldId id="288" r:id="rId19"/>
    <p:sldId id="271" r:id="rId20"/>
    <p:sldId id="273" r:id="rId21"/>
    <p:sldId id="275" r:id="rId22"/>
    <p:sldId id="277" r:id="rId23"/>
    <p:sldId id="290" r:id="rId24"/>
    <p:sldId id="291" r:id="rId25"/>
    <p:sldId id="278" r:id="rId26"/>
    <p:sldId id="292" r:id="rId27"/>
    <p:sldId id="300" r:id="rId28"/>
    <p:sldId id="272" r:id="rId29"/>
    <p:sldId id="301" r:id="rId30"/>
    <p:sldId id="302" r:id="rId31"/>
    <p:sldId id="303" r:id="rId32"/>
    <p:sldId id="304" r:id="rId33"/>
    <p:sldId id="305" r:id="rId34"/>
    <p:sldId id="30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C22D8-6542-40D3-A187-A4502AB3034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AA34C-D92F-44EA-8022-68EB5FE7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A9EDA-0AB3-4B2E-806A-D9D11B210F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4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DC32-A42D-A0B1-80F7-8746814B4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EA7A3-D408-C89C-B8DA-6FF0456F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18354-C476-CE0C-E206-D4086BB1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2D24A-32A5-4745-50CD-2595606C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7F5F-1FB8-E11D-2C46-04C8DB2A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7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D5AB-A967-4810-654F-541F2BBE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A9CDB-D74D-FF35-982D-1412DAFE9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B7095-39F7-D731-8647-15410781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7A827-D989-98EF-7DCE-420F1A6C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6654-BE08-9286-1F63-74FAEE83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91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1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98934-4EB6-BE36-76AA-0C27EF53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2275B-B913-2A0C-D739-95D3211E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2F55-F722-0153-6E9F-C745FB17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B31C9-5E17-C927-5F71-734BF306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52E24-D3A0-492D-1D0A-887DE195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37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2E00-4059-AF31-527B-C27B29372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8979E-75DF-2F93-6992-E4996FC62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078FF-248B-D103-6394-9EB2276B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87424-E343-63C6-A466-E85C78E7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46EBE-AE7B-3C2A-AF3B-75CD1D4E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583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17F3-F129-2946-5F50-98D09DBA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14C8-2034-7CE5-A368-68428219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91D82-5C58-B335-1DDA-9F2C95AAF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37B02-8076-B88D-09E2-B8BE2332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7E490-FB8B-DFEF-CC27-32DC6141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108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75E88-68AE-C629-569B-8E02A384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FAF3-2DC6-FBC0-5CAE-60F35B7AC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BC120-23F8-B4A0-D738-68B2E97D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0C8C3-44BF-45AA-4881-8EE10B5EF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F81D-7BAE-4676-5557-1666EA70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491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E3F5-A8E5-B841-55B8-6B65616D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3B08-C820-BF87-77B9-28919C3A5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B800C-6205-70A4-D7D8-E2D2C87B4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F18FF-7789-0291-109C-B6BCCDA5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3FCD5-C14D-1FDA-1EF0-581C0652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8F015-242B-C54D-36C4-F59C28B8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962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3DB8-2C7A-4EA4-2BD2-198A2DD7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3F455-0A88-A009-EAC7-969B60D41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E530E-A9D8-E8CA-2D8E-B87A2DAFF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A8970-9BC6-E774-A9F3-2C094F1D4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CFDBE-CA0B-A8BB-7601-66894359F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9459F-CFF3-FD37-1895-C7C3BC16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6833D-48FB-0DCA-6509-F3F132AA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EE80F-8AC7-8070-0CEA-AA6BB5D5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233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6EE8-E96E-01A3-765A-5FC18599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3C7F0-896C-B0E4-B7A7-0D11504E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9DD5D-7AE2-793F-0594-175E6F4E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57EF1-87E5-200C-BB27-1EEF4A6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71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50478-3C59-E81A-0AE4-FB4120D8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CEA8C-960E-6D20-32DF-8FBD217C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5FD8E-0BAF-0B5F-1F82-361A8383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754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01C4-4710-65AB-2062-9A57DB65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9CB17-C991-66BE-4285-8E287A552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52B22-6A55-36DE-9FA0-926139C13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8CC3F-B188-F00B-90D9-D2078F69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02D76-7736-D56C-8D86-DCD3DE27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DD823-1C74-B34E-9D26-2A03A76F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77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182F-310E-CFEE-5DE0-7C1E7D7B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2164C-4DFE-AFC7-363B-404637CD6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D8F0-8415-BBA7-65E4-954DC26F0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B091A-4654-9797-2F96-E242E7B4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3F366-6137-E220-B439-64669B8B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FB3F4-ADF5-BA8C-78C3-C4DDEF25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61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42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2FA1-6B78-76AA-83C3-160B8FBC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2750F-2885-FD5B-8EF6-F5A1CB468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83BDB-0A19-5357-4D27-14E64F0E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FF78E-15B6-A777-11AE-A5C5FEBB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88B1-6E19-FE15-EB98-E1E4FF36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21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4B08F-CC6D-A0A2-4946-B9B648528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BDFDB-F208-19F1-574F-FF4EE64AD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B9DF-8C10-945C-77D6-A7FE78CB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E87E5-F918-0A9B-71A9-2A9C774A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F30F-A3BC-625A-6986-2AAD23B3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0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59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03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71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52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61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E185-2FF3-90F7-0780-189ECD10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BE2A-F5F0-B655-76B9-A004B8F7A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1172-05DB-3996-B8B3-8914034C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8D518-42B0-C6CC-9B7F-F4E10462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6EBA6-C4BC-1FD1-0528-85FCA2CB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4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3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60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2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2E66-FA28-5CCA-D8D4-3CC6FFAE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CFACF-D7DA-A1DB-4CAC-6A8CD1C2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419D7-EAAF-990E-068F-1B49C87B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C2D2-494A-D0F7-ED63-DB87607E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E52A0-6995-AB65-F1F2-C8CAC40B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90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6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1514-1ED2-B0E5-ED53-7FA5417E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8B2CA-60DF-B9EF-91FB-5980DEA21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8007C-966F-E803-2626-DC5F9AEB1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1BB39-534B-3620-EDEF-E89DEDB8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295C-06AC-260F-293E-9C1E6592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E60DF-6267-586B-EE4F-46CD120D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9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5976-DF2F-61D6-24B3-82709048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85B71-69E3-8F6A-A44B-7E79639EA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3D821-C3FB-1CBF-0A0D-20AEBE451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CF19D-37B4-6803-ACBD-1C3BA021B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E47C7-0F18-A3C5-30E4-15EC135F3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14304-AC9A-8736-69BA-A5E7443F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4A74C-BC63-9F9C-1FA4-AF803EDA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DD66D-D17A-2887-8794-AB76D48C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95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9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9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6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167F-2BF0-2E06-FD99-335D098A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07C0D-8036-5A94-FFD9-BDC2960B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408C0-D2BB-2DCF-2548-85ED88B2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2B01B-467B-D5AE-420F-932C5CFE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744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1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0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2FEC8-1186-084D-DA6D-6AAEEB41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C207D-583C-B221-FEBC-CF8571A0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95A50-626F-93C3-1156-C5FE4693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25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7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4E62E-1BD1-0C80-7882-5E2C9CD9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C134-96DC-0037-095C-A033EA5AE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BE172-6EE5-1A92-F1A5-EFBC3C04A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EA0D-AF5C-CED6-5D9F-56CD748C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DB263-BEE8-4A21-D49B-FA0B828A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06FD9-2E08-886E-F75A-CE037207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003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3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2E00-4059-AF31-527B-C27B29372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8979E-75DF-2F93-6992-E4996FC62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078FF-248B-D103-6394-9EB2276B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87424-E343-63C6-A466-E85C78E7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46EBE-AE7B-3C2A-AF3B-75CD1D4E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5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6251-5D06-71CF-415D-8A2F2627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C65A7-CB10-5DB0-C98D-751416C66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E201B-0587-D8EF-AE34-0E1260E3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BA3AF-197A-5024-F27D-4199043B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14EC0-91FD-C6D3-907C-74ECEBC2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4EAA-A378-ADE4-6AE5-5059A783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09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17F3-F129-2946-5F50-98D09DBA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14C8-2034-7CE5-A368-68428219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91D82-5C58-B335-1DDA-9F2C95AAF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37B02-8076-B88D-09E2-B8BE2332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7E490-FB8B-DFEF-CC27-32DC6141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204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75E88-68AE-C629-569B-8E02A384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FAF3-2DC6-FBC0-5CAE-60F35B7AC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BC120-23F8-B4A0-D738-68B2E97D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0C8C3-44BF-45AA-4881-8EE10B5EF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F81D-7BAE-4676-5557-1666EA70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607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E3F5-A8E5-B841-55B8-6B65616D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3B08-C820-BF87-77B9-28919C3A5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B800C-6205-70A4-D7D8-E2D2C87B4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F18FF-7789-0291-109C-B6BCCDA5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3FCD5-C14D-1FDA-1EF0-581C0652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8F015-242B-C54D-36C4-F59C28B8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310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3DB8-2C7A-4EA4-2BD2-198A2DD7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3F455-0A88-A009-EAC7-969B60D41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E530E-A9D8-E8CA-2D8E-B87A2DAFF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A8970-9BC6-E774-A9F3-2C094F1D4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CFDBE-CA0B-A8BB-7601-66894359F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9459F-CFF3-FD37-1895-C7C3BC16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6833D-48FB-0DCA-6509-F3F132AA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EE80F-8AC7-8070-0CEA-AA6BB5D5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169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6EE8-E96E-01A3-765A-5FC18599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3C7F0-896C-B0E4-B7A7-0D11504E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9DD5D-7AE2-793F-0594-175E6F4E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57EF1-87E5-200C-BB27-1EEF4A6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131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50478-3C59-E81A-0AE4-FB4120D8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CEA8C-960E-6D20-32DF-8FBD217C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5FD8E-0BAF-0B5F-1F82-361A8383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525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01C4-4710-65AB-2062-9A57DB65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9CB17-C991-66BE-4285-8E287A552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52B22-6A55-36DE-9FA0-926139C13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8CC3F-B188-F00B-90D9-D2078F69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02D76-7736-D56C-8D86-DCD3DE27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DD823-1C74-B34E-9D26-2A03A76F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012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182F-310E-CFEE-5DE0-7C1E7D7B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2164C-4DFE-AFC7-363B-404637CD6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D8F0-8415-BBA7-65E4-954DC26F0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B091A-4654-9797-2F96-E242E7B4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3F366-6137-E220-B439-64669B8B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FB3F4-ADF5-BA8C-78C3-C4DDEF25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502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2FA1-6B78-76AA-83C3-160B8FBC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2750F-2885-FD5B-8EF6-F5A1CB468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83BDB-0A19-5357-4D27-14E64F0E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FF78E-15B6-A777-11AE-A5C5FEBB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88B1-6E19-FE15-EB98-E1E4FF36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4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4B08F-CC6D-A0A2-4946-B9B648528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BDFDB-F208-19F1-574F-FF4EE64AD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B9DF-8C10-945C-77D6-A7FE78CB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CEE42-CB03-4DF9-B4FE-81FDDA4BDBB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E87E5-F918-0A9B-71A9-2A9C774A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F30F-A3BC-625A-6986-2AAD23B3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002FF-1183-4CF6-A942-3E12A60B5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4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2F54F-948A-C75E-E975-34FEB130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BFADF-BA2B-44BF-D25C-E8297AAFA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2C8DE-3189-3ADF-921A-504549F33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A94AA-BE27-4BED-86C4-8A50CA4767B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433C-9DAD-A53B-D703-8A7AABBB3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1CE54-7D42-A62E-FD24-5988355A3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1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03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 descr="国际儿童日3源文件">
            <a:extLst>
              <a:ext uri="{FF2B5EF4-FFF2-40B4-BE49-F238E27FC236}">
                <a16:creationId xmlns:a16="http://schemas.microsoft.com/office/drawing/2014/main" id="{BB59EA32-F56B-45B8-BBE5-AFC2C745C6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19940" cy="68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4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6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36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54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95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17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19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18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 descr="国际儿童日3源文件">
            <a:extLst>
              <a:ext uri="{FF2B5EF4-FFF2-40B4-BE49-F238E27FC236}">
                <a16:creationId xmlns:a16="http://schemas.microsoft.com/office/drawing/2014/main" id="{BB59EA32-F56B-45B8-BBE5-AFC2C745C6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19940" cy="68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9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9.svg"/><Relationship Id="rId11" Type="http://schemas.openxmlformats.org/officeDocument/2006/relationships/image" Target="../media/image4.svg"/><Relationship Id="rId5" Type="http://schemas.openxmlformats.org/officeDocument/2006/relationships/image" Target="../media/image48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4.svg"/><Relationship Id="rId11" Type="http://schemas.openxmlformats.org/officeDocument/2006/relationships/image" Target="../media/image4.svg"/><Relationship Id="rId5" Type="http://schemas.openxmlformats.org/officeDocument/2006/relationships/image" Target="../media/image4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sv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18" Type="http://schemas.microsoft.com/office/2007/relationships/hdphoto" Target="../media/hdphoto3.wdp"/><Relationship Id="rId3" Type="http://schemas.openxmlformats.org/officeDocument/2006/relationships/audio" Target="../media/media1.m4a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image" Target="../media/image69.png"/><Relationship Id="rId2" Type="http://schemas.microsoft.com/office/2007/relationships/media" Target="../media/media1.m4a"/><Relationship Id="rId16" Type="http://schemas.microsoft.com/office/2007/relationships/hdphoto" Target="../media/hdphoto2.wdp"/><Relationship Id="rId20" Type="http://schemas.openxmlformats.org/officeDocument/2006/relationships/image" Target="../media/image71.png"/><Relationship Id="rId1" Type="http://schemas.openxmlformats.org/officeDocument/2006/relationships/tags" Target="../tags/tag1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19" Type="http://schemas.openxmlformats.org/officeDocument/2006/relationships/image" Target="../media/image70.png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88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12" Type="http://schemas.openxmlformats.org/officeDocument/2006/relationships/image" Target="../media/image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27.sv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7.jpeg"/><Relationship Id="rId5" Type="http://schemas.openxmlformats.org/officeDocument/2006/relationships/image" Target="../media/image9.png"/><Relationship Id="rId10" Type="http://schemas.openxmlformats.org/officeDocument/2006/relationships/image" Target="../media/image32.png"/><Relationship Id="rId4" Type="http://schemas.openxmlformats.org/officeDocument/2006/relationships/image" Target="../media/image33.sv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svg"/><Relationship Id="rId11" Type="http://schemas.openxmlformats.org/officeDocument/2006/relationships/image" Target="../media/image4.svg"/><Relationship Id="rId5" Type="http://schemas.openxmlformats.org/officeDocument/2006/relationships/image" Target="../media/image4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CBC4C0-684D-0FF1-F761-E60E306B92A1}"/>
              </a:ext>
            </a:extLst>
          </p:cNvPr>
          <p:cNvSpPr/>
          <p:nvPr/>
        </p:nvSpPr>
        <p:spPr>
          <a:xfrm rot="21303152">
            <a:off x="0" y="857250"/>
            <a:ext cx="3867150" cy="3486151"/>
          </a:xfrm>
          <a:custGeom>
            <a:avLst/>
            <a:gdLst/>
            <a:ahLst/>
            <a:cxnLst/>
            <a:rect l="l" t="t" r="r" b="b"/>
            <a:pathLst>
              <a:path w="4276800" h="2646270">
                <a:moveTo>
                  <a:pt x="0" y="0"/>
                </a:moveTo>
                <a:lnTo>
                  <a:pt x="4276800" y="0"/>
                </a:lnTo>
                <a:lnTo>
                  <a:pt x="4276800" y="2646270"/>
                </a:lnTo>
                <a:lnTo>
                  <a:pt x="0" y="2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ECDD31-6288-6EC6-CEDC-C97B91928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5" y="3157585"/>
            <a:ext cx="10028789" cy="3286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03FCE5-7FD1-1445-D326-E98BC8084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3925" y="-109410"/>
            <a:ext cx="219475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84172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212221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4"/>
                </a:lnTo>
                <a:lnTo>
                  <a:pt x="5609916" y="6357904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154897" y="3931876"/>
            <a:ext cx="12346897" cy="3750953"/>
          </a:xfrm>
          <a:custGeom>
            <a:avLst/>
            <a:gdLst/>
            <a:ahLst/>
            <a:cxnLst/>
            <a:rect l="l" t="t" r="r" b="b"/>
            <a:pathLst>
              <a:path w="18520346" h="5626429">
                <a:moveTo>
                  <a:pt x="18520346" y="0"/>
                </a:moveTo>
                <a:lnTo>
                  <a:pt x="0" y="0"/>
                </a:lnTo>
                <a:lnTo>
                  <a:pt x="0" y="5626429"/>
                </a:lnTo>
                <a:lnTo>
                  <a:pt x="18520346" y="5626429"/>
                </a:lnTo>
                <a:lnTo>
                  <a:pt x="18520346" y="0"/>
                </a:lnTo>
                <a:close/>
              </a:path>
            </a:pathLst>
          </a:custGeom>
          <a:blipFill>
            <a:blip r:embed="rId4"/>
            <a:stretch>
              <a:fillRect t="-1775" b="-177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59135" y="2250871"/>
            <a:ext cx="7747065" cy="3362010"/>
            <a:chOff x="5638702" y="3376305"/>
            <a:chExt cx="11620598" cy="5043017"/>
          </a:xfrm>
        </p:grpSpPr>
        <p:sp>
          <p:nvSpPr>
            <p:cNvPr id="8" name="Freeform 8"/>
            <p:cNvSpPr/>
            <p:nvPr/>
          </p:nvSpPr>
          <p:spPr>
            <a:xfrm>
              <a:off x="5638702" y="3376305"/>
              <a:ext cx="11620598" cy="5043017"/>
            </a:xfrm>
            <a:custGeom>
              <a:avLst/>
              <a:gdLst/>
              <a:ahLst/>
              <a:cxnLst/>
              <a:rect l="l" t="t" r="r" b="b"/>
              <a:pathLst>
                <a:path w="11620598" h="5043017">
                  <a:moveTo>
                    <a:pt x="0" y="0"/>
                  </a:moveTo>
                  <a:lnTo>
                    <a:pt x="11620598" y="0"/>
                  </a:lnTo>
                  <a:lnTo>
                    <a:pt x="11620598" y="5043017"/>
                  </a:lnTo>
                  <a:lnTo>
                    <a:pt x="0" y="5043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35" t="-24937" b="-10199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638702" y="4785725"/>
              <a:ext cx="11170767" cy="276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vi-VN" sz="4000" dirty="0">
                  <a:solidFill>
                    <a:srgbClr val="820624"/>
                  </a:solidFill>
                  <a:latin typeface="Cambria Bold"/>
                </a:rPr>
                <a:t>Vì cả Trái Đất và củ hành đều có đặc điểm cấu tạo là gồm nhiều lớp khác nhau. </a:t>
              </a:r>
              <a:endParaRPr lang="en-US" sz="4000" dirty="0">
                <a:solidFill>
                  <a:srgbClr val="820624"/>
                </a:solidFill>
                <a:latin typeface="Cambria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2659475" y="-66479"/>
            <a:ext cx="8997323" cy="2572919"/>
          </a:xfrm>
          <a:custGeom>
            <a:avLst/>
            <a:gdLst/>
            <a:ahLst/>
            <a:cxnLst/>
            <a:rect l="l" t="t" r="r" b="b"/>
            <a:pathLst>
              <a:path w="13495984" h="3859378">
                <a:moveTo>
                  <a:pt x="13495983" y="0"/>
                </a:moveTo>
                <a:lnTo>
                  <a:pt x="0" y="0"/>
                </a:lnTo>
                <a:lnTo>
                  <a:pt x="0" y="3859378"/>
                </a:lnTo>
                <a:lnTo>
                  <a:pt x="13495983" y="3859378"/>
                </a:lnTo>
                <a:lnTo>
                  <a:pt x="1349598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167688" y="311846"/>
            <a:ext cx="7980895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3600" dirty="0">
                <a:solidFill>
                  <a:srgbClr val="000000"/>
                </a:solidFill>
                <a:latin typeface="Cambria Bold"/>
              </a:rPr>
              <a:t>Vì sao Trái Đất được miêu tả “y hệt một củ hành khổng lồ”? Em nghĩ gì về hình ảnh đó?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80513" y="0"/>
            <a:ext cx="1487175" cy="2014232"/>
          </a:xfrm>
          <a:custGeom>
            <a:avLst/>
            <a:gdLst/>
            <a:ahLst/>
            <a:cxnLst/>
            <a:rect l="l" t="t" r="r" b="b"/>
            <a:pathLst>
              <a:path w="2230762" h="3021348">
                <a:moveTo>
                  <a:pt x="0" y="0"/>
                </a:moveTo>
                <a:lnTo>
                  <a:pt x="2230762" y="0"/>
                </a:lnTo>
                <a:lnTo>
                  <a:pt x="2230762" y="3021348"/>
                </a:lnTo>
                <a:lnTo>
                  <a:pt x="0" y="30213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6C3858BE-8503-1CBF-8971-9D35530C6292}"/>
              </a:ext>
            </a:extLst>
          </p:cNvPr>
          <p:cNvSpPr/>
          <p:nvPr/>
        </p:nvSpPr>
        <p:spPr>
          <a:xfrm rot="21303152">
            <a:off x="114009" y="4055244"/>
            <a:ext cx="3248852" cy="2784312"/>
          </a:xfrm>
          <a:custGeom>
            <a:avLst/>
            <a:gdLst/>
            <a:ahLst/>
            <a:cxnLst/>
            <a:rect l="l" t="t" r="r" b="b"/>
            <a:pathLst>
              <a:path w="4276800" h="2646270">
                <a:moveTo>
                  <a:pt x="0" y="0"/>
                </a:moveTo>
                <a:lnTo>
                  <a:pt x="4276800" y="0"/>
                </a:lnTo>
                <a:lnTo>
                  <a:pt x="4276800" y="2646270"/>
                </a:lnTo>
                <a:lnTo>
                  <a:pt x="0" y="2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84172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212221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4"/>
                </a:lnTo>
                <a:lnTo>
                  <a:pt x="5609916" y="6357904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2508877" y="-66479"/>
            <a:ext cx="8997323" cy="2572919"/>
          </a:xfrm>
          <a:custGeom>
            <a:avLst/>
            <a:gdLst/>
            <a:ahLst/>
            <a:cxnLst/>
            <a:rect l="l" t="t" r="r" b="b"/>
            <a:pathLst>
              <a:path w="13495984" h="3859378">
                <a:moveTo>
                  <a:pt x="13495984" y="0"/>
                </a:moveTo>
                <a:lnTo>
                  <a:pt x="0" y="0"/>
                </a:lnTo>
                <a:lnTo>
                  <a:pt x="0" y="3859378"/>
                </a:lnTo>
                <a:lnTo>
                  <a:pt x="13495984" y="3859378"/>
                </a:lnTo>
                <a:lnTo>
                  <a:pt x="1349598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08395" y="0"/>
            <a:ext cx="1647377" cy="2161676"/>
          </a:xfrm>
          <a:custGeom>
            <a:avLst/>
            <a:gdLst/>
            <a:ahLst/>
            <a:cxnLst/>
            <a:rect l="l" t="t" r="r" b="b"/>
            <a:pathLst>
              <a:path w="2471066" h="3242514">
                <a:moveTo>
                  <a:pt x="0" y="0"/>
                </a:moveTo>
                <a:lnTo>
                  <a:pt x="2471066" y="0"/>
                </a:lnTo>
                <a:lnTo>
                  <a:pt x="2471066" y="3242514"/>
                </a:lnTo>
                <a:lnTo>
                  <a:pt x="0" y="3242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74988" y="388046"/>
            <a:ext cx="806510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4000" dirty="0">
                <a:solidFill>
                  <a:srgbClr val="000000"/>
                </a:solidFill>
                <a:latin typeface="Cambria Bold"/>
              </a:rPr>
              <a:t>Lớp vỏ Trái Đất và mác-ma bên dưới được miêu tả như thế nào?</a:t>
            </a:r>
            <a:endParaRPr lang="en-US" sz="4000" dirty="0">
              <a:solidFill>
                <a:srgbClr val="000000"/>
              </a:solidFill>
              <a:latin typeface="Cambria Bold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A7B75D3B-78FA-36E3-8B8E-9CE6B6E707EF}"/>
              </a:ext>
            </a:extLst>
          </p:cNvPr>
          <p:cNvGrpSpPr/>
          <p:nvPr/>
        </p:nvGrpSpPr>
        <p:grpSpPr>
          <a:xfrm>
            <a:off x="3009900" y="2275446"/>
            <a:ext cx="8367002" cy="4047811"/>
            <a:chOff x="0" y="0"/>
            <a:chExt cx="15494130" cy="8095623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A1673DC-C056-3CDF-514E-FFF7C8286D47}"/>
                </a:ext>
              </a:extLst>
            </p:cNvPr>
            <p:cNvSpPr/>
            <p:nvPr/>
          </p:nvSpPr>
          <p:spPr>
            <a:xfrm>
              <a:off x="0" y="0"/>
              <a:ext cx="15494130" cy="8095623"/>
            </a:xfrm>
            <a:custGeom>
              <a:avLst/>
              <a:gdLst/>
              <a:ahLst/>
              <a:cxnLst/>
              <a:rect l="l" t="t" r="r" b="b"/>
              <a:pathLst>
                <a:path w="15494130" h="8095623">
                  <a:moveTo>
                    <a:pt x="0" y="0"/>
                  </a:moveTo>
                  <a:lnTo>
                    <a:pt x="15494130" y="0"/>
                  </a:lnTo>
                  <a:lnTo>
                    <a:pt x="15494130" y="8095623"/>
                  </a:lnTo>
                  <a:lnTo>
                    <a:pt x="0" y="8095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35" t="-1224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57EAA51E-4D36-7F28-B35C-2BEB94B5643F}"/>
                </a:ext>
              </a:extLst>
            </p:cNvPr>
            <p:cNvSpPr txBox="1"/>
            <p:nvPr/>
          </p:nvSpPr>
          <p:spPr>
            <a:xfrm>
              <a:off x="0" y="2379710"/>
              <a:ext cx="14894359" cy="5356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 algn="just" defTabSz="609630">
                <a:lnSpc>
                  <a:spcPts val="5413"/>
                </a:lnSpc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 vỏ Trái Đất: </a:t>
              </a:r>
              <a:r>
                <a:rPr lang="vi-VN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 cứng, là nơi con người đi lại, nhảy nhót, có thể nứt ra.</a:t>
              </a:r>
              <a:endPara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 defTabSz="609630">
                <a:lnSpc>
                  <a:spcPts val="5413"/>
                </a:lnSpc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Mác-ma: </a:t>
              </a:r>
              <a:r>
                <a:rPr lang="vi-VN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 nóng chảy, đặc quánh, giống như cháo đặc sôi lục bục ở nhiệt độ 700 – 1300 độ C...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84172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212221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4"/>
                </a:lnTo>
                <a:lnTo>
                  <a:pt x="5609916" y="6357904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154897" y="3931876"/>
            <a:ext cx="12346897" cy="3750953"/>
          </a:xfrm>
          <a:custGeom>
            <a:avLst/>
            <a:gdLst/>
            <a:ahLst/>
            <a:cxnLst/>
            <a:rect l="l" t="t" r="r" b="b"/>
            <a:pathLst>
              <a:path w="18520346" h="5626429">
                <a:moveTo>
                  <a:pt x="18520346" y="0"/>
                </a:moveTo>
                <a:lnTo>
                  <a:pt x="0" y="0"/>
                </a:lnTo>
                <a:lnTo>
                  <a:pt x="0" y="5626429"/>
                </a:lnTo>
                <a:lnTo>
                  <a:pt x="18520346" y="5626429"/>
                </a:lnTo>
                <a:lnTo>
                  <a:pt x="18520346" y="0"/>
                </a:lnTo>
                <a:close/>
              </a:path>
            </a:pathLst>
          </a:custGeom>
          <a:blipFill>
            <a:blip r:embed="rId4"/>
            <a:stretch>
              <a:fillRect t="-1775" b="-177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697810" y="2060370"/>
            <a:ext cx="8195183" cy="3556482"/>
            <a:chOff x="746489" y="3376305"/>
            <a:chExt cx="12292775" cy="5334723"/>
          </a:xfrm>
        </p:grpSpPr>
        <p:sp>
          <p:nvSpPr>
            <p:cNvPr id="6" name="Freeform 6"/>
            <p:cNvSpPr/>
            <p:nvPr/>
          </p:nvSpPr>
          <p:spPr>
            <a:xfrm>
              <a:off x="746489" y="3376305"/>
              <a:ext cx="12292775" cy="5334723"/>
            </a:xfrm>
            <a:custGeom>
              <a:avLst/>
              <a:gdLst/>
              <a:ahLst/>
              <a:cxnLst/>
              <a:rect l="l" t="t" r="r" b="b"/>
              <a:pathLst>
                <a:path w="12292775" h="5334723">
                  <a:moveTo>
                    <a:pt x="0" y="0"/>
                  </a:moveTo>
                  <a:lnTo>
                    <a:pt x="12292774" y="0"/>
                  </a:lnTo>
                  <a:lnTo>
                    <a:pt x="12292774" y="5334723"/>
                  </a:lnTo>
                  <a:lnTo>
                    <a:pt x="0" y="5334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35" t="-24937" b="-10199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0411" y="4487234"/>
              <a:ext cx="10941783" cy="4064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413"/>
                </a:lnSpc>
              </a:pP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Do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mác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-ma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sôi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sùng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sục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xuyên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kẽ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nứt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vỏ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phun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trào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lửa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866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194094" flipH="1">
            <a:off x="707133" y="79255"/>
            <a:ext cx="8997323" cy="2044514"/>
          </a:xfrm>
          <a:custGeom>
            <a:avLst/>
            <a:gdLst/>
            <a:ahLst/>
            <a:cxnLst/>
            <a:rect l="l" t="t" r="r" b="b"/>
            <a:pathLst>
              <a:path w="13495984" h="3859378">
                <a:moveTo>
                  <a:pt x="13495983" y="0"/>
                </a:moveTo>
                <a:lnTo>
                  <a:pt x="0" y="0"/>
                </a:lnTo>
                <a:lnTo>
                  <a:pt x="0" y="3859377"/>
                </a:lnTo>
                <a:lnTo>
                  <a:pt x="13495983" y="3859377"/>
                </a:lnTo>
                <a:lnTo>
                  <a:pt x="1349598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03897" y="558800"/>
            <a:ext cx="7980895" cy="71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58"/>
              </a:lnSpc>
            </a:pPr>
            <a:r>
              <a:rPr lang="en-US" sz="4133" dirty="0" err="1">
                <a:solidFill>
                  <a:srgbClr val="000000"/>
                </a:solidFill>
                <a:latin typeface="Cambria Bold"/>
              </a:rPr>
              <a:t>Núi</a:t>
            </a:r>
            <a:r>
              <a:rPr lang="en-US" sz="41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133" dirty="0" err="1">
                <a:solidFill>
                  <a:srgbClr val="000000"/>
                </a:solidFill>
                <a:latin typeface="Cambria Bold"/>
              </a:rPr>
              <a:t>lửa</a:t>
            </a:r>
            <a:r>
              <a:rPr lang="en-US" sz="41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133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41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133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41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133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41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133" dirty="0" err="1">
                <a:solidFill>
                  <a:srgbClr val="000000"/>
                </a:solidFill>
                <a:latin typeface="Cambria Bold"/>
              </a:rPr>
              <a:t>ra</a:t>
            </a:r>
            <a:r>
              <a:rPr lang="en-US" sz="413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133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4133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274785" y="129719"/>
            <a:ext cx="1833913" cy="2121152"/>
          </a:xfrm>
          <a:custGeom>
            <a:avLst/>
            <a:gdLst/>
            <a:ahLst/>
            <a:cxnLst/>
            <a:rect l="l" t="t" r="r" b="b"/>
            <a:pathLst>
              <a:path w="2750869" h="3181728">
                <a:moveTo>
                  <a:pt x="0" y="0"/>
                </a:moveTo>
                <a:lnTo>
                  <a:pt x="2750869" y="0"/>
                </a:lnTo>
                <a:lnTo>
                  <a:pt x="2750869" y="3181727"/>
                </a:lnTo>
                <a:lnTo>
                  <a:pt x="0" y="31817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C8944BBA-9869-09A4-2B9E-89972328607A}"/>
              </a:ext>
            </a:extLst>
          </p:cNvPr>
          <p:cNvSpPr/>
          <p:nvPr/>
        </p:nvSpPr>
        <p:spPr>
          <a:xfrm rot="21303152">
            <a:off x="8743660" y="3938781"/>
            <a:ext cx="3248852" cy="2784312"/>
          </a:xfrm>
          <a:custGeom>
            <a:avLst/>
            <a:gdLst/>
            <a:ahLst/>
            <a:cxnLst/>
            <a:rect l="l" t="t" r="r" b="b"/>
            <a:pathLst>
              <a:path w="4276800" h="2646270">
                <a:moveTo>
                  <a:pt x="0" y="0"/>
                </a:moveTo>
                <a:lnTo>
                  <a:pt x="4276800" y="0"/>
                </a:lnTo>
                <a:lnTo>
                  <a:pt x="4276800" y="2646270"/>
                </a:lnTo>
                <a:lnTo>
                  <a:pt x="0" y="2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84172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212221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4"/>
                </a:lnTo>
                <a:lnTo>
                  <a:pt x="5609916" y="6357904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154897" y="3931876"/>
            <a:ext cx="12346897" cy="3750953"/>
          </a:xfrm>
          <a:custGeom>
            <a:avLst/>
            <a:gdLst/>
            <a:ahLst/>
            <a:cxnLst/>
            <a:rect l="l" t="t" r="r" b="b"/>
            <a:pathLst>
              <a:path w="18520346" h="5626429">
                <a:moveTo>
                  <a:pt x="18520346" y="0"/>
                </a:moveTo>
                <a:lnTo>
                  <a:pt x="0" y="0"/>
                </a:lnTo>
                <a:lnTo>
                  <a:pt x="0" y="5626429"/>
                </a:lnTo>
                <a:lnTo>
                  <a:pt x="18520346" y="5626429"/>
                </a:lnTo>
                <a:lnTo>
                  <a:pt x="18520346" y="0"/>
                </a:lnTo>
                <a:close/>
              </a:path>
            </a:pathLst>
          </a:custGeom>
          <a:blipFill>
            <a:blip r:embed="rId4"/>
            <a:stretch>
              <a:fillRect t="-1775" b="-177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94094" flipH="1">
            <a:off x="707133" y="79255"/>
            <a:ext cx="8997323" cy="2044514"/>
          </a:xfrm>
          <a:custGeom>
            <a:avLst/>
            <a:gdLst/>
            <a:ahLst/>
            <a:cxnLst/>
            <a:rect l="l" t="t" r="r" b="b"/>
            <a:pathLst>
              <a:path w="13495984" h="3859378">
                <a:moveTo>
                  <a:pt x="13495983" y="0"/>
                </a:moveTo>
                <a:lnTo>
                  <a:pt x="0" y="0"/>
                </a:lnTo>
                <a:lnTo>
                  <a:pt x="0" y="3859377"/>
                </a:lnTo>
                <a:lnTo>
                  <a:pt x="13495983" y="3859377"/>
                </a:lnTo>
                <a:lnTo>
                  <a:pt x="1349598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03898" y="558800"/>
            <a:ext cx="748297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ý.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CF7F1024-067B-0074-0141-9811CBE9BA5C}"/>
              </a:ext>
            </a:extLst>
          </p:cNvPr>
          <p:cNvSpPr/>
          <p:nvPr/>
        </p:nvSpPr>
        <p:spPr>
          <a:xfrm>
            <a:off x="130449" y="598751"/>
            <a:ext cx="1517376" cy="144163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DE5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B1E63F8-FACB-3143-5144-16C77E778AE7}"/>
              </a:ext>
            </a:extLst>
          </p:cNvPr>
          <p:cNvSpPr txBox="1"/>
          <p:nvPr/>
        </p:nvSpPr>
        <p:spPr>
          <a:xfrm>
            <a:off x="233259" y="835464"/>
            <a:ext cx="1232868" cy="132337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5599"/>
              </a:lnSpc>
            </a:pPr>
            <a:r>
              <a:rPr lang="en-US" sz="8000" dirty="0">
                <a:solidFill>
                  <a:srgbClr val="000000"/>
                </a:solidFill>
                <a:latin typeface="+mj-lt"/>
              </a:rPr>
              <a:t>5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0A6EB257-A886-962C-DBE8-40C4BA9A4BC5}"/>
              </a:ext>
            </a:extLst>
          </p:cNvPr>
          <p:cNvSpPr/>
          <p:nvPr/>
        </p:nvSpPr>
        <p:spPr>
          <a:xfrm>
            <a:off x="828675" y="2609850"/>
            <a:ext cx="3933825" cy="600075"/>
          </a:xfrm>
          <a:custGeom>
            <a:avLst/>
            <a:gdLst/>
            <a:ahLst/>
            <a:cxnLst/>
            <a:rect l="l" t="t" r="r" b="b"/>
            <a:pathLst>
              <a:path w="1077064" h="1306426">
                <a:moveTo>
                  <a:pt x="35969" y="0"/>
                </a:moveTo>
                <a:lnTo>
                  <a:pt x="1041095" y="0"/>
                </a:lnTo>
                <a:cubicBezTo>
                  <a:pt x="1050635" y="0"/>
                  <a:pt x="1059784" y="3790"/>
                  <a:pt x="1066529" y="10535"/>
                </a:cubicBezTo>
                <a:cubicBezTo>
                  <a:pt x="1073275" y="17281"/>
                  <a:pt x="1077064" y="26430"/>
                  <a:pt x="1077064" y="35969"/>
                </a:cubicBezTo>
                <a:lnTo>
                  <a:pt x="1077064" y="1270456"/>
                </a:lnTo>
                <a:cubicBezTo>
                  <a:pt x="1077064" y="1279996"/>
                  <a:pt x="1073275" y="1289145"/>
                  <a:pt x="1066529" y="1295891"/>
                </a:cubicBezTo>
                <a:cubicBezTo>
                  <a:pt x="1059784" y="1302636"/>
                  <a:pt x="1050635" y="1306426"/>
                  <a:pt x="1041095" y="1306426"/>
                </a:cubicBezTo>
                <a:lnTo>
                  <a:pt x="35969" y="1306426"/>
                </a:lnTo>
                <a:cubicBezTo>
                  <a:pt x="26430" y="1306426"/>
                  <a:pt x="17281" y="1302636"/>
                  <a:pt x="10535" y="1295891"/>
                </a:cubicBezTo>
                <a:cubicBezTo>
                  <a:pt x="3790" y="1289145"/>
                  <a:pt x="0" y="1279996"/>
                  <a:pt x="0" y="1270456"/>
                </a:cubicBezTo>
                <a:lnTo>
                  <a:pt x="0" y="35969"/>
                </a:lnTo>
                <a:cubicBezTo>
                  <a:pt x="0" y="26430"/>
                  <a:pt x="3790" y="17281"/>
                  <a:pt x="10535" y="10535"/>
                </a:cubicBezTo>
                <a:cubicBezTo>
                  <a:pt x="17281" y="3790"/>
                  <a:pt x="26430" y="0"/>
                  <a:pt x="35969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A484E1F-4922-4BF3-14B4-D6F2AF56ABE0}"/>
              </a:ext>
            </a:extLst>
          </p:cNvPr>
          <p:cNvSpPr/>
          <p:nvPr/>
        </p:nvSpPr>
        <p:spPr>
          <a:xfrm>
            <a:off x="5819775" y="2600325"/>
            <a:ext cx="4714875" cy="600075"/>
          </a:xfrm>
          <a:custGeom>
            <a:avLst/>
            <a:gdLst/>
            <a:ahLst/>
            <a:cxnLst/>
            <a:rect l="l" t="t" r="r" b="b"/>
            <a:pathLst>
              <a:path w="1077064" h="1306426">
                <a:moveTo>
                  <a:pt x="35969" y="0"/>
                </a:moveTo>
                <a:lnTo>
                  <a:pt x="1041095" y="0"/>
                </a:lnTo>
                <a:cubicBezTo>
                  <a:pt x="1050635" y="0"/>
                  <a:pt x="1059784" y="3790"/>
                  <a:pt x="1066529" y="10535"/>
                </a:cubicBezTo>
                <a:cubicBezTo>
                  <a:pt x="1073275" y="17281"/>
                  <a:pt x="1077064" y="26430"/>
                  <a:pt x="1077064" y="35969"/>
                </a:cubicBezTo>
                <a:lnTo>
                  <a:pt x="1077064" y="1270456"/>
                </a:lnTo>
                <a:cubicBezTo>
                  <a:pt x="1077064" y="1279996"/>
                  <a:pt x="1073275" y="1289145"/>
                  <a:pt x="1066529" y="1295891"/>
                </a:cubicBezTo>
                <a:cubicBezTo>
                  <a:pt x="1059784" y="1302636"/>
                  <a:pt x="1050635" y="1306426"/>
                  <a:pt x="1041095" y="1306426"/>
                </a:cubicBezTo>
                <a:lnTo>
                  <a:pt x="35969" y="1306426"/>
                </a:lnTo>
                <a:cubicBezTo>
                  <a:pt x="26430" y="1306426"/>
                  <a:pt x="17281" y="1302636"/>
                  <a:pt x="10535" y="1295891"/>
                </a:cubicBezTo>
                <a:cubicBezTo>
                  <a:pt x="3790" y="1289145"/>
                  <a:pt x="0" y="1279996"/>
                  <a:pt x="0" y="1270456"/>
                </a:cubicBezTo>
                <a:lnTo>
                  <a:pt x="0" y="35969"/>
                </a:lnTo>
                <a:cubicBezTo>
                  <a:pt x="0" y="26430"/>
                  <a:pt x="3790" y="17281"/>
                  <a:pt x="10535" y="10535"/>
                </a:cubicBezTo>
                <a:cubicBezTo>
                  <a:pt x="17281" y="3790"/>
                  <a:pt x="26430" y="0"/>
                  <a:pt x="35969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DA80820-A026-D987-3B48-CB0179BA0F21}"/>
              </a:ext>
            </a:extLst>
          </p:cNvPr>
          <p:cNvSpPr/>
          <p:nvPr/>
        </p:nvSpPr>
        <p:spPr>
          <a:xfrm>
            <a:off x="581025" y="3857625"/>
            <a:ext cx="4838700" cy="600075"/>
          </a:xfrm>
          <a:custGeom>
            <a:avLst/>
            <a:gdLst/>
            <a:ahLst/>
            <a:cxnLst/>
            <a:rect l="l" t="t" r="r" b="b"/>
            <a:pathLst>
              <a:path w="1077064" h="1306426">
                <a:moveTo>
                  <a:pt x="35969" y="0"/>
                </a:moveTo>
                <a:lnTo>
                  <a:pt x="1041095" y="0"/>
                </a:lnTo>
                <a:cubicBezTo>
                  <a:pt x="1050635" y="0"/>
                  <a:pt x="1059784" y="3790"/>
                  <a:pt x="1066529" y="10535"/>
                </a:cubicBezTo>
                <a:cubicBezTo>
                  <a:pt x="1073275" y="17281"/>
                  <a:pt x="1077064" y="26430"/>
                  <a:pt x="1077064" y="35969"/>
                </a:cubicBezTo>
                <a:lnTo>
                  <a:pt x="1077064" y="1270456"/>
                </a:lnTo>
                <a:cubicBezTo>
                  <a:pt x="1077064" y="1279996"/>
                  <a:pt x="1073275" y="1289145"/>
                  <a:pt x="1066529" y="1295891"/>
                </a:cubicBezTo>
                <a:cubicBezTo>
                  <a:pt x="1059784" y="1302636"/>
                  <a:pt x="1050635" y="1306426"/>
                  <a:pt x="1041095" y="1306426"/>
                </a:cubicBezTo>
                <a:lnTo>
                  <a:pt x="35969" y="1306426"/>
                </a:lnTo>
                <a:cubicBezTo>
                  <a:pt x="26430" y="1306426"/>
                  <a:pt x="17281" y="1302636"/>
                  <a:pt x="10535" y="1295891"/>
                </a:cubicBezTo>
                <a:cubicBezTo>
                  <a:pt x="3790" y="1289145"/>
                  <a:pt x="0" y="1279996"/>
                  <a:pt x="0" y="1270456"/>
                </a:cubicBezTo>
                <a:lnTo>
                  <a:pt x="0" y="35969"/>
                </a:lnTo>
                <a:cubicBezTo>
                  <a:pt x="0" y="26430"/>
                  <a:pt x="3790" y="17281"/>
                  <a:pt x="10535" y="10535"/>
                </a:cubicBezTo>
                <a:cubicBezTo>
                  <a:pt x="17281" y="3790"/>
                  <a:pt x="26430" y="0"/>
                  <a:pt x="35969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F39C9277-19E5-202A-0266-A615179BA15F}"/>
              </a:ext>
            </a:extLst>
          </p:cNvPr>
          <p:cNvSpPr/>
          <p:nvPr/>
        </p:nvSpPr>
        <p:spPr>
          <a:xfrm>
            <a:off x="6267450" y="3762375"/>
            <a:ext cx="4838700" cy="600075"/>
          </a:xfrm>
          <a:custGeom>
            <a:avLst/>
            <a:gdLst/>
            <a:ahLst/>
            <a:cxnLst/>
            <a:rect l="l" t="t" r="r" b="b"/>
            <a:pathLst>
              <a:path w="1077064" h="1306426">
                <a:moveTo>
                  <a:pt x="35969" y="0"/>
                </a:moveTo>
                <a:lnTo>
                  <a:pt x="1041095" y="0"/>
                </a:lnTo>
                <a:cubicBezTo>
                  <a:pt x="1050635" y="0"/>
                  <a:pt x="1059784" y="3790"/>
                  <a:pt x="1066529" y="10535"/>
                </a:cubicBezTo>
                <a:cubicBezTo>
                  <a:pt x="1073275" y="17281"/>
                  <a:pt x="1077064" y="26430"/>
                  <a:pt x="1077064" y="35969"/>
                </a:cubicBezTo>
                <a:lnTo>
                  <a:pt x="1077064" y="1270456"/>
                </a:lnTo>
                <a:cubicBezTo>
                  <a:pt x="1077064" y="1279996"/>
                  <a:pt x="1073275" y="1289145"/>
                  <a:pt x="1066529" y="1295891"/>
                </a:cubicBezTo>
                <a:cubicBezTo>
                  <a:pt x="1059784" y="1302636"/>
                  <a:pt x="1050635" y="1306426"/>
                  <a:pt x="1041095" y="1306426"/>
                </a:cubicBezTo>
                <a:lnTo>
                  <a:pt x="35969" y="1306426"/>
                </a:lnTo>
                <a:cubicBezTo>
                  <a:pt x="26430" y="1306426"/>
                  <a:pt x="17281" y="1302636"/>
                  <a:pt x="10535" y="1295891"/>
                </a:cubicBezTo>
                <a:cubicBezTo>
                  <a:pt x="3790" y="1289145"/>
                  <a:pt x="0" y="1279996"/>
                  <a:pt x="0" y="1270456"/>
                </a:cubicBezTo>
                <a:lnTo>
                  <a:pt x="0" y="35969"/>
                </a:lnTo>
                <a:cubicBezTo>
                  <a:pt x="0" y="26430"/>
                  <a:pt x="3790" y="17281"/>
                  <a:pt x="10535" y="10535"/>
                </a:cubicBezTo>
                <a:cubicBezTo>
                  <a:pt x="17281" y="3790"/>
                  <a:pt x="26430" y="0"/>
                  <a:pt x="35969" y="0"/>
                </a:cubicBezTo>
                <a:close/>
              </a:path>
            </a:pathLst>
          </a:custGeom>
          <a:solidFill>
            <a:srgbClr val="00B0F0"/>
          </a:solidFill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6722179-18BD-A178-2A73-5F7418D2D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366299"/>
              </p:ext>
            </p:extLst>
          </p:nvPr>
        </p:nvGraphicFramePr>
        <p:xfrm>
          <a:off x="603248" y="1438275"/>
          <a:ext cx="10693402" cy="4286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9487">
                  <a:extLst>
                    <a:ext uri="{9D8B030D-6E8A-4147-A177-3AD203B41FA5}">
                      <a16:colId xmlns:a16="http://schemas.microsoft.com/office/drawing/2014/main" val="1633814264"/>
                    </a:ext>
                  </a:extLst>
                </a:gridCol>
                <a:gridCol w="6333915">
                  <a:extLst>
                    <a:ext uri="{9D8B030D-6E8A-4147-A177-3AD203B41FA5}">
                      <a16:colId xmlns:a16="http://schemas.microsoft.com/office/drawing/2014/main" val="3835409382"/>
                    </a:ext>
                  </a:extLst>
                </a:gridCol>
              </a:tblGrid>
              <a:tr h="10715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714157"/>
                  </a:ext>
                </a:extLst>
              </a:tr>
              <a:tr h="10715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7870"/>
                  </a:ext>
                </a:extLst>
              </a:tr>
              <a:tr h="10715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398524"/>
                  </a:ext>
                </a:extLst>
              </a:tr>
              <a:tr h="10715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4845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33D494A-93C2-85AA-A320-EAE1261F5003}"/>
              </a:ext>
            </a:extLst>
          </p:cNvPr>
          <p:cNvSpPr txBox="1"/>
          <p:nvPr/>
        </p:nvSpPr>
        <p:spPr>
          <a:xfrm>
            <a:off x="781050" y="1647825"/>
            <a:ext cx="397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B6FA8-453F-FD1B-1496-9156F4D9F13A}"/>
              </a:ext>
            </a:extLst>
          </p:cNvPr>
          <p:cNvSpPr txBox="1"/>
          <p:nvPr/>
        </p:nvSpPr>
        <p:spPr>
          <a:xfrm>
            <a:off x="714375" y="2533650"/>
            <a:ext cx="3971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959116-C564-0F02-0029-B4299FAB34A0}"/>
              </a:ext>
            </a:extLst>
          </p:cNvPr>
          <p:cNvSpPr txBox="1"/>
          <p:nvPr/>
        </p:nvSpPr>
        <p:spPr>
          <a:xfrm>
            <a:off x="714375" y="3676650"/>
            <a:ext cx="387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BF2C7-1ECE-1BC4-0336-CC0C06B521F4}"/>
              </a:ext>
            </a:extLst>
          </p:cNvPr>
          <p:cNvSpPr txBox="1"/>
          <p:nvPr/>
        </p:nvSpPr>
        <p:spPr>
          <a:xfrm>
            <a:off x="714375" y="4752975"/>
            <a:ext cx="387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Thông tin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93EC04-E1E2-7DD8-6197-DC1D270C1FBF}"/>
              </a:ext>
            </a:extLst>
          </p:cNvPr>
          <p:cNvSpPr txBox="1"/>
          <p:nvPr/>
        </p:nvSpPr>
        <p:spPr>
          <a:xfrm>
            <a:off x="5153025" y="1609725"/>
            <a:ext cx="584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Núi lửa hình nón; Núi lửa phun lửa; Dưới lớp vỏ cứng của Trái Đất là mácma sôi sùng sục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7CEBD-E7B2-9076-4DD5-915B171CF654}"/>
              </a:ext>
            </a:extLst>
          </p:cNvPr>
          <p:cNvSpPr txBox="1"/>
          <p:nvPr/>
        </p:nvSpPr>
        <p:spPr>
          <a:xfrm>
            <a:off x="5181600" y="2628900"/>
            <a:ext cx="584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Mác-ma giống như cháo đặc, sôi lục bục ở nhiệt độ 700 – 1300 độ C; Trái Đất giống như củ hành..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24F7A-3D82-3D3F-B7DC-6A20C7972011}"/>
              </a:ext>
            </a:extLst>
          </p:cNvPr>
          <p:cNvSpPr txBox="1"/>
          <p:nvPr/>
        </p:nvSpPr>
        <p:spPr>
          <a:xfrm>
            <a:off x="5172075" y="3667125"/>
            <a:ext cx="584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Núi lửa hình tròn thoai thoải; Một số núi lửa ngầm dưới nước.; Một số núi lửa phun lửa hoặc khói, khí và các đám mây tro; Một số núi lửa chỉ rít khe khẽ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21B2B-5E88-5E7A-9BA7-42FE68372F40}"/>
              </a:ext>
            </a:extLst>
          </p:cNvPr>
          <p:cNvSpPr txBox="1"/>
          <p:nvPr/>
        </p:nvSpPr>
        <p:spPr>
          <a:xfrm>
            <a:off x="5219700" y="4724400"/>
            <a:ext cx="5966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Quá trình hoạt động của núi lửa: trước khi phun trào, trong khi phun trào và sau khi phun trào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84172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212221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4"/>
                </a:lnTo>
                <a:lnTo>
                  <a:pt x="5609916" y="6357904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19442" y="2463800"/>
            <a:ext cx="892910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Ngọn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núi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lửa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nóng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rẫy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với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hình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thù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đa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dạng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cách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thức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hoạt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động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đầy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bí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ẩn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dễ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đoán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định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phần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thiên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nhiên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kì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thú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trên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hành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tinh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của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chúng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ta –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nhiều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nguy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hiểm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và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nhiều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điều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cần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khám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 Bold"/>
              </a:rPr>
              <a:t>phá</a:t>
            </a:r>
            <a:r>
              <a:rPr lang="en-US" sz="3200" dirty="0">
                <a:solidFill>
                  <a:srgbClr val="FFFFFF"/>
                </a:solidFill>
                <a:latin typeface="Cambria Bold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89201" y="685800"/>
            <a:ext cx="6941255" cy="1521024"/>
            <a:chOff x="3733800" y="1028700"/>
            <a:chExt cx="10411883" cy="2281536"/>
          </a:xfrm>
        </p:grpSpPr>
        <p:sp>
          <p:nvSpPr>
            <p:cNvPr id="4" name="Freeform 4"/>
            <p:cNvSpPr/>
            <p:nvPr/>
          </p:nvSpPr>
          <p:spPr>
            <a:xfrm>
              <a:off x="3833658" y="1028700"/>
              <a:ext cx="10312025" cy="2281536"/>
            </a:xfrm>
            <a:custGeom>
              <a:avLst/>
              <a:gdLst/>
              <a:ahLst/>
              <a:cxnLst/>
              <a:rect l="l" t="t" r="r" b="b"/>
              <a:pathLst>
                <a:path w="10312025" h="2281536">
                  <a:moveTo>
                    <a:pt x="0" y="0"/>
                  </a:moveTo>
                  <a:lnTo>
                    <a:pt x="10312025" y="0"/>
                  </a:lnTo>
                  <a:lnTo>
                    <a:pt x="10312025" y="2281536"/>
                  </a:lnTo>
                  <a:lnTo>
                    <a:pt x="0" y="228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800" y="1417708"/>
              <a:ext cx="8742422" cy="18716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F96A4D-4A99-4FE4-9830-64CF6052C953}"/>
              </a:ext>
            </a:extLst>
          </p:cNvPr>
          <p:cNvSpPr/>
          <p:nvPr/>
        </p:nvSpPr>
        <p:spPr>
          <a:xfrm>
            <a:off x="470739" y="3589081"/>
            <a:ext cx="3228763" cy="3548092"/>
          </a:xfrm>
          <a:custGeom>
            <a:avLst/>
            <a:gdLst/>
            <a:ahLst/>
            <a:cxnLst/>
            <a:rect l="l" t="t" r="r" b="b"/>
            <a:pathLst>
              <a:path w="4843145" h="5322138">
                <a:moveTo>
                  <a:pt x="0" y="0"/>
                </a:moveTo>
                <a:lnTo>
                  <a:pt x="4843145" y="0"/>
                </a:lnTo>
                <a:lnTo>
                  <a:pt x="4843145" y="5322138"/>
                </a:lnTo>
                <a:lnTo>
                  <a:pt x="0" y="5322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9E3F80-35FD-168E-8433-170C12A69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0" y="1078420"/>
            <a:ext cx="7331064" cy="47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/>
          <p:cNvSpPr/>
          <p:nvPr/>
        </p:nvSpPr>
        <p:spPr>
          <a:xfrm rot="-5400000">
            <a:off x="3595947" y="1812517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1" y="0"/>
                </a:lnTo>
                <a:lnTo>
                  <a:pt x="12138851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5"/>
          <p:cNvSpPr/>
          <p:nvPr/>
        </p:nvSpPr>
        <p:spPr>
          <a:xfrm rot="-5400000">
            <a:off x="289547" y="1281911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1" y="0"/>
                </a:lnTo>
                <a:lnTo>
                  <a:pt x="12138851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2369338" y="635001"/>
            <a:ext cx="7658173" cy="5642539"/>
          </a:xfrm>
          <a:custGeom>
            <a:avLst/>
            <a:gdLst/>
            <a:ahLst/>
            <a:cxnLst/>
            <a:rect l="l" t="t" r="r" b="b"/>
            <a:pathLst>
              <a:path w="8575929" h="7671559">
                <a:moveTo>
                  <a:pt x="0" y="0"/>
                </a:moveTo>
                <a:lnTo>
                  <a:pt x="8575930" y="0"/>
                </a:lnTo>
                <a:lnTo>
                  <a:pt x="8575930" y="7671558"/>
                </a:lnTo>
                <a:lnTo>
                  <a:pt x="0" y="7671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-2722849" y="1843366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2" y="0"/>
                </a:lnTo>
                <a:lnTo>
                  <a:pt x="12138852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5400000">
            <a:off x="6869765" y="1681152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1" y="0"/>
                </a:lnTo>
                <a:lnTo>
                  <a:pt x="12138851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099776" y="-1236713"/>
            <a:ext cx="2916291" cy="2937656"/>
          </a:xfrm>
          <a:custGeom>
            <a:avLst/>
            <a:gdLst/>
            <a:ahLst/>
            <a:cxnLst/>
            <a:rect l="l" t="t" r="r" b="b"/>
            <a:pathLst>
              <a:path w="4374437" h="4406484">
                <a:moveTo>
                  <a:pt x="0" y="0"/>
                </a:moveTo>
                <a:lnTo>
                  <a:pt x="4374437" y="0"/>
                </a:lnTo>
                <a:lnTo>
                  <a:pt x="4374437" y="4406484"/>
                </a:lnTo>
                <a:lnTo>
                  <a:pt x="0" y="44064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57113" y="-455070"/>
            <a:ext cx="3298175" cy="3256199"/>
          </a:xfrm>
          <a:custGeom>
            <a:avLst/>
            <a:gdLst/>
            <a:ahLst/>
            <a:cxnLst/>
            <a:rect l="l" t="t" r="r" b="b"/>
            <a:pathLst>
              <a:path w="4947263" h="4884298">
                <a:moveTo>
                  <a:pt x="0" y="0"/>
                </a:moveTo>
                <a:lnTo>
                  <a:pt x="4947264" y="0"/>
                </a:lnTo>
                <a:lnTo>
                  <a:pt x="4947264" y="4884298"/>
                </a:lnTo>
                <a:lnTo>
                  <a:pt x="0" y="4884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12545" y="5463934"/>
            <a:ext cx="734230" cy="813606"/>
          </a:xfrm>
          <a:custGeom>
            <a:avLst/>
            <a:gdLst/>
            <a:ahLst/>
            <a:cxnLst/>
            <a:rect l="l" t="t" r="r" b="b"/>
            <a:pathLst>
              <a:path w="1101345" h="1220409">
                <a:moveTo>
                  <a:pt x="0" y="0"/>
                </a:moveTo>
                <a:lnTo>
                  <a:pt x="1101345" y="0"/>
                </a:lnTo>
                <a:lnTo>
                  <a:pt x="1101345" y="1220409"/>
                </a:lnTo>
                <a:lnTo>
                  <a:pt x="0" y="12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54698" y="3956994"/>
            <a:ext cx="433169" cy="479997"/>
          </a:xfrm>
          <a:custGeom>
            <a:avLst/>
            <a:gdLst/>
            <a:ahLst/>
            <a:cxnLst/>
            <a:rect l="l" t="t" r="r" b="b"/>
            <a:pathLst>
              <a:path w="649753" h="719996">
                <a:moveTo>
                  <a:pt x="0" y="0"/>
                </a:moveTo>
                <a:lnTo>
                  <a:pt x="649753" y="0"/>
                </a:lnTo>
                <a:lnTo>
                  <a:pt x="649753" y="719997"/>
                </a:lnTo>
                <a:lnTo>
                  <a:pt x="0" y="7199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02116" y="818231"/>
            <a:ext cx="769166" cy="852319"/>
          </a:xfrm>
          <a:custGeom>
            <a:avLst/>
            <a:gdLst/>
            <a:ahLst/>
            <a:cxnLst/>
            <a:rect l="l" t="t" r="r" b="b"/>
            <a:pathLst>
              <a:path w="1153749" h="1278479">
                <a:moveTo>
                  <a:pt x="0" y="0"/>
                </a:moveTo>
                <a:lnTo>
                  <a:pt x="1153750" y="0"/>
                </a:lnTo>
                <a:lnTo>
                  <a:pt x="1153750" y="1278479"/>
                </a:lnTo>
                <a:lnTo>
                  <a:pt x="0" y="12784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293280" y="5463934"/>
            <a:ext cx="734230" cy="813606"/>
          </a:xfrm>
          <a:custGeom>
            <a:avLst/>
            <a:gdLst/>
            <a:ahLst/>
            <a:cxnLst/>
            <a:rect l="l" t="t" r="r" b="b"/>
            <a:pathLst>
              <a:path w="1101345" h="1220409">
                <a:moveTo>
                  <a:pt x="0" y="0"/>
                </a:moveTo>
                <a:lnTo>
                  <a:pt x="1101345" y="0"/>
                </a:lnTo>
                <a:lnTo>
                  <a:pt x="1101345" y="1220409"/>
                </a:lnTo>
                <a:lnTo>
                  <a:pt x="0" y="12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756169" y="895612"/>
            <a:ext cx="940447" cy="1042117"/>
          </a:xfrm>
          <a:custGeom>
            <a:avLst/>
            <a:gdLst/>
            <a:ahLst/>
            <a:cxnLst/>
            <a:rect l="l" t="t" r="r" b="b"/>
            <a:pathLst>
              <a:path w="1410671" h="1563176">
                <a:moveTo>
                  <a:pt x="0" y="0"/>
                </a:moveTo>
                <a:lnTo>
                  <a:pt x="1410671" y="0"/>
                </a:lnTo>
                <a:lnTo>
                  <a:pt x="1410671" y="1563176"/>
                </a:lnTo>
                <a:lnTo>
                  <a:pt x="0" y="15631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864621" y="3029759"/>
            <a:ext cx="641579" cy="710939"/>
          </a:xfrm>
          <a:custGeom>
            <a:avLst/>
            <a:gdLst/>
            <a:ahLst/>
            <a:cxnLst/>
            <a:rect l="l" t="t" r="r" b="b"/>
            <a:pathLst>
              <a:path w="962368" h="1066408">
                <a:moveTo>
                  <a:pt x="0" y="0"/>
                </a:moveTo>
                <a:lnTo>
                  <a:pt x="962368" y="0"/>
                </a:lnTo>
                <a:lnTo>
                  <a:pt x="962368" y="1066408"/>
                </a:lnTo>
                <a:lnTo>
                  <a:pt x="0" y="10664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518">
                        <a14:foregroundMark x1="25151" y1="21091" x2="29048" y2="25010"/>
                        <a14:foregroundMark x1="10526" y1="88485" x2="7674" y2="97980"/>
                        <a14:foregroundMark x1="13017" y1="98182" x2="18361" y2="99030"/>
                        <a14:foregroundMark x1="32101" y1="86424" x2="33748" y2="95313"/>
                        <a14:foregroundMark x1="36842" y1="92606" x2="42186" y2="94869"/>
                        <a14:foregroundMark x1="32342" y1="22545" x2="98915" y2="6828"/>
                        <a14:foregroundMark x1="66010" y1="11152" x2="67055" y2="16970"/>
                        <a14:foregroundMark x1="90478" y1="3919" x2="93572" y2="14869"/>
                        <a14:foregroundMark x1="89474" y1="2465" x2="92527" y2="1253"/>
                        <a14:foregroundMark x1="95420" y1="1253" x2="98313" y2="5980"/>
                        <a14:foregroundMark x1="98313" y1="14263" x2="98513" y2="11152"/>
                        <a14:foregroundMark x1="95822" y1="9939" x2="96223" y2="13657"/>
                        <a14:foregroundMark x1="66452" y1="8889" x2="68702" y2="8889"/>
                        <a14:foregroundMark x1="67457" y1="18182" x2="68702" y2="19030"/>
                        <a14:foregroundMark x1="46926" y1="21697" x2="54319" y2="20889"/>
                        <a14:foregroundMark x1="44877" y1="18182" x2="54922" y2="16970"/>
                        <a14:foregroundMark x1="44877" y1="19030" x2="45882" y2="23152"/>
                        <a14:foregroundMark x1="49779" y1="23556" x2="50824" y2="37212"/>
                        <a14:foregroundMark x1="51627" y1="36808" x2="62756" y2="98182"/>
                        <a14:foregroundMark x1="53475" y1="37414" x2="73845" y2="89293"/>
                        <a14:foregroundMark x1="48132" y1="37010" x2="35195" y2="99232"/>
                        <a14:foregroundMark x1="38088" y1="95919" x2="42387" y2="95071"/>
                        <a14:foregroundMark x1="18963" y1="98828" x2="20410" y2="9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207" y="3272880"/>
            <a:ext cx="3843471" cy="3524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302" l="9929" r="89953">
                        <a14:foregroundMark x1="47239" y1="94301" x2="47239" y2="92199"/>
                        <a14:foregroundMark x1="42891" y1="95675" x2="56816" y2="93411"/>
                        <a14:foregroundMark x1="64689" y1="88036" x2="72797" y2="79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2823" y="1574525"/>
            <a:ext cx="3866216" cy="5430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75763" y="1409017"/>
            <a:ext cx="5840474" cy="40399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4000" y="63500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8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33">
        <p:blinds dir="vert"/>
      </p:transition>
    </mc:Choice>
    <mc:Fallback xmlns="">
      <p:transition spd="slow" advTm="83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6EC7B6-D931-0ED7-63E6-AD1017BC0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928065" y="1090575"/>
            <a:ext cx="2646492" cy="1020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9D2EB-0A94-CB29-E813-454EB0945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621518" y="871168"/>
            <a:ext cx="2646492" cy="102000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C33F4930-22CB-8567-71C8-A4507EE27D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1518" y="1381169"/>
            <a:ext cx="6260344" cy="5441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C01BD-87C7-D18A-7CF8-BD1732FF0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30" y="163519"/>
            <a:ext cx="12046740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8905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F96A4D-4A99-4FE4-9830-64CF6052C953}"/>
              </a:ext>
            </a:extLst>
          </p:cNvPr>
          <p:cNvSpPr/>
          <p:nvPr/>
        </p:nvSpPr>
        <p:spPr>
          <a:xfrm>
            <a:off x="470739" y="3589081"/>
            <a:ext cx="3228763" cy="3548092"/>
          </a:xfrm>
          <a:custGeom>
            <a:avLst/>
            <a:gdLst/>
            <a:ahLst/>
            <a:cxnLst/>
            <a:rect l="l" t="t" r="r" b="b"/>
            <a:pathLst>
              <a:path w="4843145" h="5322138">
                <a:moveTo>
                  <a:pt x="0" y="0"/>
                </a:moveTo>
                <a:lnTo>
                  <a:pt x="4843145" y="0"/>
                </a:lnTo>
                <a:lnTo>
                  <a:pt x="4843145" y="5322138"/>
                </a:lnTo>
                <a:lnTo>
                  <a:pt x="0" y="5322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B5183D5-CB12-25FE-1620-551DA30EF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2" y="1353813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80723-F8F8-FB6D-853E-662AF24AA3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752725"/>
            <a:ext cx="3358562" cy="425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D9FD8-8C6C-C81E-FC18-00885CE55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323" y="2299263"/>
            <a:ext cx="8401016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27866" y="197758"/>
            <a:ext cx="11488009" cy="1589836"/>
            <a:chOff x="44810" y="368613"/>
            <a:chExt cx="11488009" cy="15898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589836"/>
              <a:chOff x="721540" y="128514"/>
              <a:chExt cx="10773956" cy="158983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191816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Tìm những từ ngữ chỉ hiện tượng tự nhiên có thể gây thiệt hại nặng nề cho đời sống con người.</a:t>
                </a:r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pic>
        <p:nvPicPr>
          <p:cNvPr id="2050" name="Picture 2" descr="Dân Sinh - Vì sao có động đất, động đất thường kéo dài bao lâu? | Báo Dân  Trí">
            <a:extLst>
              <a:ext uri="{FF2B5EF4-FFF2-40B4-BE49-F238E27FC236}">
                <a16:creationId xmlns:a16="http://schemas.microsoft.com/office/drawing/2014/main" id="{E934A657-B8CF-19F5-F6BC-006A082A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1" y="2315461"/>
            <a:ext cx="4363714" cy="27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1CFA9A-9EAD-E739-423D-F82FE5A5D473}"/>
              </a:ext>
            </a:extLst>
          </p:cNvPr>
          <p:cNvSpPr txBox="1"/>
          <p:nvPr/>
        </p:nvSpPr>
        <p:spPr>
          <a:xfrm>
            <a:off x="1160247" y="536209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Công nghệ dự đoán sóng thần trong chưa đầy một giây">
            <a:extLst>
              <a:ext uri="{FF2B5EF4-FFF2-40B4-BE49-F238E27FC236}">
                <a16:creationId xmlns:a16="http://schemas.microsoft.com/office/drawing/2014/main" id="{14F75E27-DB4B-9968-C0F5-49F2BAE1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2361491"/>
            <a:ext cx="4606776" cy="27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D26F19-1631-93C0-D6C6-BDACEFA97743}"/>
              </a:ext>
            </a:extLst>
          </p:cNvPr>
          <p:cNvSpPr txBox="1"/>
          <p:nvPr/>
        </p:nvSpPr>
        <p:spPr>
          <a:xfrm>
            <a:off x="6859299" y="527703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Sóng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thần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5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3074" name="Picture 2" descr="Tại sao xuất hiện mưa đá khốc liệt hơn hẳn so với trung bình nhiều năm? -  Tuổi Trẻ Online">
            <a:extLst>
              <a:ext uri="{FF2B5EF4-FFF2-40B4-BE49-F238E27FC236}">
                <a16:creationId xmlns:a16="http://schemas.microsoft.com/office/drawing/2014/main" id="{3B7BEE00-FAE9-3985-B955-E3428011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30" y="954826"/>
            <a:ext cx="4572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CA360-5866-3712-BE3E-3BBC12683F98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Mưa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đá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Tác hại của hạn hán và một số giải pháp phòng chống hạn hán">
            <a:extLst>
              <a:ext uri="{FF2B5EF4-FFF2-40B4-BE49-F238E27FC236}">
                <a16:creationId xmlns:a16="http://schemas.microsoft.com/office/drawing/2014/main" id="{4A9CBDBA-6134-9CF7-C560-29815CFB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45" y="946298"/>
            <a:ext cx="4868383" cy="345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A4D13C-8097-834B-5322-2FE29C6C60C3}"/>
              </a:ext>
            </a:extLst>
          </p:cNvPr>
          <p:cNvSpPr txBox="1"/>
          <p:nvPr/>
        </p:nvSpPr>
        <p:spPr>
          <a:xfrm>
            <a:off x="6912461" y="4596546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Hạn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hán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4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4098" name="Picture 2" descr="Hiện tượng sương muối và các biện pháp phòng tránh tác hại của sương muối  cho cây trồng">
            <a:extLst>
              <a:ext uri="{FF2B5EF4-FFF2-40B4-BE49-F238E27FC236}">
                <a16:creationId xmlns:a16="http://schemas.microsoft.com/office/drawing/2014/main" id="{1CE85B1B-A390-4DC6-15B9-5216210A1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0" y="1217428"/>
            <a:ext cx="5236535" cy="31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23CA9-6C7A-6346-13FF-773B85873B7A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Sương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muối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Một số hiểu biết về núi lửa">
            <a:extLst>
              <a:ext uri="{FF2B5EF4-FFF2-40B4-BE49-F238E27FC236}">
                <a16:creationId xmlns:a16="http://schemas.microsoft.com/office/drawing/2014/main" id="{DA073D84-FF64-4C01-F1DB-D0CFE518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66" y="1253312"/>
            <a:ext cx="4699591" cy="30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548ED-0A65-7AFC-BC7A-FD24DC90A531}"/>
              </a:ext>
            </a:extLst>
          </p:cNvPr>
          <p:cNvSpPr txBox="1"/>
          <p:nvPr/>
        </p:nvSpPr>
        <p:spPr>
          <a:xfrm>
            <a:off x="6838033" y="4500853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Núi</a:t>
            </a:r>
            <a:r>
              <a:rPr lang="en-US" sz="4800" i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i="1" noProof="0" dirty="0" err="1">
                <a:solidFill>
                  <a:prstClr val="black"/>
                </a:solidFill>
                <a:latin typeface="Calibri" panose="020F0502020204030204"/>
              </a:rPr>
              <a:t>lửa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06601" y="-153117"/>
            <a:ext cx="11488009" cy="1930354"/>
            <a:chOff x="44810" y="368613"/>
            <a:chExt cx="11488009" cy="19303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930354"/>
              <a:chOff x="721540" y="128514"/>
              <a:chExt cx="10773956" cy="193035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532334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các cặp từ ngữ dưới đây, từ quả và từ lửa nào được dùng với nghĩa gốc, từ quả và từ lửa nào được dùng với nghĩa chuyển?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6B2CB1-F6BF-EB02-6463-A60D1FCED295}"/>
              </a:ext>
            </a:extLst>
          </p:cNvPr>
          <p:cNvSpPr/>
          <p:nvPr/>
        </p:nvSpPr>
        <p:spPr>
          <a:xfrm>
            <a:off x="1690577" y="2115879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Quả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núi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007135-CCA7-8FD7-6C97-B08DC0464460}"/>
              </a:ext>
            </a:extLst>
          </p:cNvPr>
          <p:cNvSpPr/>
          <p:nvPr/>
        </p:nvSpPr>
        <p:spPr>
          <a:xfrm>
            <a:off x="7761768" y="2062716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Quả</a:t>
            </a:r>
            <a:r>
              <a:rPr lang="en-US" sz="3200" dirty="0">
                <a:solidFill>
                  <a:srgbClr val="002060"/>
                </a:solidFill>
              </a:rPr>
              <a:t> cam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F39AC4-B8DF-7494-61D8-3ED6E37711A2}"/>
              </a:ext>
            </a:extLst>
          </p:cNvPr>
          <p:cNvSpPr/>
          <p:nvPr/>
        </p:nvSpPr>
        <p:spPr>
          <a:xfrm>
            <a:off x="1796903" y="4072269"/>
            <a:ext cx="2126511" cy="7761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Phun </a:t>
            </a:r>
            <a:r>
              <a:rPr lang="en-US" sz="3200" dirty="0" err="1">
                <a:solidFill>
                  <a:srgbClr val="002060"/>
                </a:solidFill>
              </a:rPr>
              <a:t>lửa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DA394C-9F1F-4C74-6360-7CA6CD864B9C}"/>
              </a:ext>
            </a:extLst>
          </p:cNvPr>
          <p:cNvSpPr/>
          <p:nvPr/>
        </p:nvSpPr>
        <p:spPr>
          <a:xfrm>
            <a:off x="6783572" y="4019106"/>
            <a:ext cx="4136065" cy="7761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Ngọn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lửa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ước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mơ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4E24674-1C91-EEAE-34C0-8691EAB14CBF}"/>
              </a:ext>
            </a:extLst>
          </p:cNvPr>
          <p:cNvSpPr/>
          <p:nvPr/>
        </p:nvSpPr>
        <p:spPr>
          <a:xfrm>
            <a:off x="2530549" y="2923953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4748B0-3C46-3118-5202-61BA1BD2A909}"/>
              </a:ext>
            </a:extLst>
          </p:cNvPr>
          <p:cNvSpPr txBox="1"/>
          <p:nvPr/>
        </p:nvSpPr>
        <p:spPr>
          <a:xfrm>
            <a:off x="1648046" y="3317357"/>
            <a:ext cx="2349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chuyển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EC286A7-6658-2286-F0C3-88A159AFC4A9}"/>
              </a:ext>
            </a:extLst>
          </p:cNvPr>
          <p:cNvSpPr/>
          <p:nvPr/>
        </p:nvSpPr>
        <p:spPr>
          <a:xfrm>
            <a:off x="8644270" y="2913321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067E3-D6C6-0439-1830-6D7A980D9E2A}"/>
              </a:ext>
            </a:extLst>
          </p:cNvPr>
          <p:cNvSpPr txBox="1"/>
          <p:nvPr/>
        </p:nvSpPr>
        <p:spPr>
          <a:xfrm>
            <a:off x="7761767" y="3306725"/>
            <a:ext cx="2349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gốc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DEF54CF-2FFB-6DB0-9770-B22EE5F66B3F}"/>
              </a:ext>
            </a:extLst>
          </p:cNvPr>
          <p:cNvSpPr/>
          <p:nvPr/>
        </p:nvSpPr>
        <p:spPr>
          <a:xfrm>
            <a:off x="2604977" y="4890977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E85330-9F90-5C37-C42B-55B436341C2D}"/>
              </a:ext>
            </a:extLst>
          </p:cNvPr>
          <p:cNvSpPr txBox="1"/>
          <p:nvPr/>
        </p:nvSpPr>
        <p:spPr>
          <a:xfrm>
            <a:off x="1967022" y="5220586"/>
            <a:ext cx="203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gốc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81DC39E6-3D69-1B20-4550-558B0651001A}"/>
              </a:ext>
            </a:extLst>
          </p:cNvPr>
          <p:cNvSpPr/>
          <p:nvPr/>
        </p:nvSpPr>
        <p:spPr>
          <a:xfrm>
            <a:off x="8686800" y="4816549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CD094-57B2-F937-6C03-18B715B089FB}"/>
              </a:ext>
            </a:extLst>
          </p:cNvPr>
          <p:cNvSpPr txBox="1"/>
          <p:nvPr/>
        </p:nvSpPr>
        <p:spPr>
          <a:xfrm>
            <a:off x="7857462" y="5188688"/>
            <a:ext cx="238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Nghĩa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chuyển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m É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08937189-F18D-6E1E-2372-7E4F1E9B9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33" y1="69722" x2="20556" y2="70278"/>
                        <a14:foregroundMark x1="29444" y1="58889" x2="36944" y2="63611"/>
                        <a14:foregroundMark x1="38611" y1="60278" x2="43333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63" y="-54033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im É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5FD00E59-F480-1634-5EA0-B1E0D4EB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33" y1="69722" x2="20556" y2="70278"/>
                        <a14:foregroundMark x1="29444" y1="58889" x2="36944" y2="63611"/>
                        <a14:foregroundMark x1="38611" y1="60278" x2="43333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162" y="-97504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CDEAB-8770-435C-CE12-50CC00735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62" y="1165514"/>
            <a:ext cx="7742591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99BDF3B-D36E-7C2D-8273-8738616CF9C6}"/>
              </a:ext>
            </a:extLst>
          </p:cNvPr>
          <p:cNvSpPr/>
          <p:nvPr/>
        </p:nvSpPr>
        <p:spPr>
          <a:xfrm>
            <a:off x="0" y="-2857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EB6193-543B-38B3-5D5A-7727AFA481DC}"/>
              </a:ext>
            </a:extLst>
          </p:cNvPr>
          <p:cNvSpPr/>
          <p:nvPr/>
        </p:nvSpPr>
        <p:spPr>
          <a:xfrm>
            <a:off x="266700" y="238125"/>
            <a:ext cx="11601449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89F582EE-C360-5E61-2C05-FC28B03257F0}"/>
              </a:ext>
            </a:extLst>
          </p:cNvPr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5E3DEB94-D749-8458-E992-3C42C0E3EA03}"/>
              </a:ext>
            </a:extLst>
          </p:cNvPr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73C972C1-F581-6DEC-B42F-48A0B54725BB}"/>
              </a:ext>
            </a:extLst>
          </p:cNvPr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4" name="Group 8">
            <a:extLst>
              <a:ext uri="{FF2B5EF4-FFF2-40B4-BE49-F238E27FC236}">
                <a16:creationId xmlns:a16="http://schemas.microsoft.com/office/drawing/2014/main" id="{C9511F72-ABCE-1B7F-5CD7-C535C7EFF5DB}"/>
              </a:ext>
            </a:extLst>
          </p:cNvPr>
          <p:cNvGrpSpPr/>
          <p:nvPr/>
        </p:nvGrpSpPr>
        <p:grpSpPr>
          <a:xfrm>
            <a:off x="838200" y="1893022"/>
            <a:ext cx="3229753" cy="750385"/>
            <a:chOff x="0" y="0"/>
            <a:chExt cx="6459505" cy="1500771"/>
          </a:xfrm>
        </p:grpSpPr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2FE44BAC-F4E1-97B7-91AF-6433F9F1A1E9}"/>
                </a:ext>
              </a:extLst>
            </p:cNvPr>
            <p:cNvSpPr/>
            <p:nvPr/>
          </p:nvSpPr>
          <p:spPr>
            <a:xfrm>
              <a:off x="0" y="0"/>
              <a:ext cx="6459505" cy="1500771"/>
            </a:xfrm>
            <a:custGeom>
              <a:avLst/>
              <a:gdLst/>
              <a:ahLst/>
              <a:cxnLst/>
              <a:rect l="l" t="t" r="r" b="b"/>
              <a:pathLst>
                <a:path w="6459505" h="1500771">
                  <a:moveTo>
                    <a:pt x="0" y="0"/>
                  </a:moveTo>
                  <a:lnTo>
                    <a:pt x="6459505" y="0"/>
                  </a:lnTo>
                  <a:lnTo>
                    <a:pt x="6459505" y="1500771"/>
                  </a:lnTo>
                  <a:lnTo>
                    <a:pt x="0" y="1500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B22D1928-FB51-A9CB-7CFE-2672D463413B}"/>
                </a:ext>
              </a:extLst>
            </p:cNvPr>
            <p:cNvSpPr txBox="1"/>
            <p:nvPr/>
          </p:nvSpPr>
          <p:spPr>
            <a:xfrm>
              <a:off x="1133028" y="139726"/>
              <a:ext cx="4193449" cy="1098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67"/>
                </a:lnSpc>
                <a:spcBef>
                  <a:spcPct val="0"/>
                </a:spcBef>
              </a:pP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1</a:t>
              </a:r>
            </a:p>
          </p:txBody>
        </p:sp>
      </p:grpSp>
      <p:grpSp>
        <p:nvGrpSpPr>
          <p:cNvPr id="37" name="Group 11">
            <a:extLst>
              <a:ext uri="{FF2B5EF4-FFF2-40B4-BE49-F238E27FC236}">
                <a16:creationId xmlns:a16="http://schemas.microsoft.com/office/drawing/2014/main" id="{71C19D0F-9448-BC24-9609-47399E797F17}"/>
              </a:ext>
            </a:extLst>
          </p:cNvPr>
          <p:cNvGrpSpPr/>
          <p:nvPr/>
        </p:nvGrpSpPr>
        <p:grpSpPr>
          <a:xfrm>
            <a:off x="763555" y="3022218"/>
            <a:ext cx="3229753" cy="750385"/>
            <a:chOff x="0" y="0"/>
            <a:chExt cx="6459505" cy="1500771"/>
          </a:xfrm>
        </p:grpSpPr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8BE9E9BB-9270-7530-2094-E32232479679}"/>
                </a:ext>
              </a:extLst>
            </p:cNvPr>
            <p:cNvSpPr/>
            <p:nvPr/>
          </p:nvSpPr>
          <p:spPr>
            <a:xfrm>
              <a:off x="0" y="0"/>
              <a:ext cx="6459505" cy="1500771"/>
            </a:xfrm>
            <a:custGeom>
              <a:avLst/>
              <a:gdLst/>
              <a:ahLst/>
              <a:cxnLst/>
              <a:rect l="l" t="t" r="r" b="b"/>
              <a:pathLst>
                <a:path w="6459505" h="1500771">
                  <a:moveTo>
                    <a:pt x="0" y="0"/>
                  </a:moveTo>
                  <a:lnTo>
                    <a:pt x="6459505" y="0"/>
                  </a:lnTo>
                  <a:lnTo>
                    <a:pt x="6459505" y="1500771"/>
                  </a:lnTo>
                  <a:lnTo>
                    <a:pt x="0" y="1500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13">
              <a:extLst>
                <a:ext uri="{FF2B5EF4-FFF2-40B4-BE49-F238E27FC236}">
                  <a16:creationId xmlns:a16="http://schemas.microsoft.com/office/drawing/2014/main" id="{DC0B9E61-C46A-1665-6A2E-C8BC51E875F3}"/>
                </a:ext>
              </a:extLst>
            </p:cNvPr>
            <p:cNvSpPr txBox="1"/>
            <p:nvPr/>
          </p:nvSpPr>
          <p:spPr>
            <a:xfrm>
              <a:off x="1133028" y="139726"/>
              <a:ext cx="4193449" cy="1098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67"/>
                </a:lnSpc>
                <a:spcBef>
                  <a:spcPct val="0"/>
                </a:spcBef>
              </a:pPr>
              <a:r>
                <a:rPr lang="en-US" sz="3334">
                  <a:solidFill>
                    <a:srgbClr val="000000"/>
                  </a:solidFill>
                  <a:latin typeface="Cambria Bold"/>
                </a:rPr>
                <a:t>Đoạn 2</a:t>
              </a:r>
            </a:p>
          </p:txBody>
        </p:sp>
      </p:grpSp>
      <p:grpSp>
        <p:nvGrpSpPr>
          <p:cNvPr id="40" name="Group 14">
            <a:extLst>
              <a:ext uri="{FF2B5EF4-FFF2-40B4-BE49-F238E27FC236}">
                <a16:creationId xmlns:a16="http://schemas.microsoft.com/office/drawing/2014/main" id="{6D1A3D69-865C-0108-8923-DB8182D13735}"/>
              </a:ext>
            </a:extLst>
          </p:cNvPr>
          <p:cNvGrpSpPr/>
          <p:nvPr/>
        </p:nvGrpSpPr>
        <p:grpSpPr>
          <a:xfrm>
            <a:off x="666750" y="4196585"/>
            <a:ext cx="3229753" cy="750385"/>
            <a:chOff x="0" y="0"/>
            <a:chExt cx="6459505" cy="1500771"/>
          </a:xfrm>
        </p:grpSpPr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8E247E04-9845-C1BD-43DC-027792726D68}"/>
                </a:ext>
              </a:extLst>
            </p:cNvPr>
            <p:cNvSpPr/>
            <p:nvPr/>
          </p:nvSpPr>
          <p:spPr>
            <a:xfrm>
              <a:off x="0" y="0"/>
              <a:ext cx="6459505" cy="1500771"/>
            </a:xfrm>
            <a:custGeom>
              <a:avLst/>
              <a:gdLst/>
              <a:ahLst/>
              <a:cxnLst/>
              <a:rect l="l" t="t" r="r" b="b"/>
              <a:pathLst>
                <a:path w="6459505" h="1500771">
                  <a:moveTo>
                    <a:pt x="0" y="0"/>
                  </a:moveTo>
                  <a:lnTo>
                    <a:pt x="6459505" y="0"/>
                  </a:lnTo>
                  <a:lnTo>
                    <a:pt x="6459505" y="1500771"/>
                  </a:lnTo>
                  <a:lnTo>
                    <a:pt x="0" y="1500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DC72B78B-FD68-E14D-76C3-2BA2B9672AF1}"/>
                </a:ext>
              </a:extLst>
            </p:cNvPr>
            <p:cNvSpPr txBox="1"/>
            <p:nvPr/>
          </p:nvSpPr>
          <p:spPr>
            <a:xfrm>
              <a:off x="1133028" y="139726"/>
              <a:ext cx="4193449" cy="1098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67"/>
                </a:lnSpc>
                <a:spcBef>
                  <a:spcPct val="0"/>
                </a:spcBef>
              </a:pPr>
              <a:r>
                <a:rPr lang="en-US" sz="3334">
                  <a:solidFill>
                    <a:srgbClr val="000000"/>
                  </a:solidFill>
                  <a:latin typeface="Cambria Bold"/>
                </a:rPr>
                <a:t>Đoạn 3</a:t>
              </a:r>
            </a:p>
          </p:txBody>
        </p:sp>
      </p:grpSp>
      <p:sp>
        <p:nvSpPr>
          <p:cNvPr id="43" name="TextBox 17">
            <a:extLst>
              <a:ext uri="{FF2B5EF4-FFF2-40B4-BE49-F238E27FC236}">
                <a16:creationId xmlns:a16="http://schemas.microsoft.com/office/drawing/2014/main" id="{068FF454-450B-19C7-8B00-2F08003C9F95}"/>
              </a:ext>
            </a:extLst>
          </p:cNvPr>
          <p:cNvSpPr txBox="1"/>
          <p:nvPr/>
        </p:nvSpPr>
        <p:spPr>
          <a:xfrm>
            <a:off x="4262954" y="1786157"/>
            <a:ext cx="6881406" cy="631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600"/>
              </a:lnSpc>
            </a:pPr>
            <a:r>
              <a:rPr lang="vi-VN" sz="3200" dirty="0">
                <a:solidFill>
                  <a:srgbClr val="000000"/>
                </a:solidFill>
                <a:latin typeface="Cambria"/>
              </a:rPr>
              <a:t>Từ đầu đến </a:t>
            </a:r>
            <a:r>
              <a:rPr lang="vi-VN" sz="3200" b="1" i="1" dirty="0">
                <a:solidFill>
                  <a:srgbClr val="000000"/>
                </a:solidFill>
                <a:latin typeface="Cambria"/>
              </a:rPr>
              <a:t>“trong nước biển nữa.”</a:t>
            </a:r>
            <a:endParaRPr lang="en-US" sz="3200" b="1" i="1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3DCAE0CE-0B80-DC32-DB21-1C3D21BEFE6B}"/>
              </a:ext>
            </a:extLst>
          </p:cNvPr>
          <p:cNvSpPr txBox="1"/>
          <p:nvPr/>
        </p:nvSpPr>
        <p:spPr>
          <a:xfrm>
            <a:off x="4224854" y="2975678"/>
            <a:ext cx="5499985" cy="65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600"/>
              </a:lnSpc>
            </a:pPr>
            <a:r>
              <a:rPr lang="en-US" sz="3200" dirty="0" err="1">
                <a:solidFill>
                  <a:srgbClr val="000000"/>
                </a:solidFill>
                <a:latin typeface="Cambria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Cambria"/>
              </a:rPr>
              <a:t>“</a:t>
            </a:r>
            <a:r>
              <a:rPr lang="en-US" sz="3200" b="1" i="1" dirty="0" err="1">
                <a:solidFill>
                  <a:srgbClr val="000000"/>
                </a:solidFill>
                <a:latin typeface="Cambria"/>
              </a:rPr>
              <a:t>nhiều</a:t>
            </a:r>
            <a:r>
              <a:rPr lang="en-US" sz="3200" b="1" i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200" b="1" i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/>
              </a:rPr>
              <a:t>áo</a:t>
            </a:r>
            <a:r>
              <a:rPr lang="en-US" sz="3200" b="1" i="1" dirty="0">
                <a:solidFill>
                  <a:srgbClr val="000000"/>
                </a:solidFill>
                <a:latin typeface="Cambria"/>
              </a:rPr>
              <a:t>”.</a:t>
            </a:r>
            <a:endParaRPr lang="en-US" sz="3200" b="1" i="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id="{3998026E-0577-8A3A-8B22-3742C077EBB9}"/>
              </a:ext>
            </a:extLst>
          </p:cNvPr>
          <p:cNvSpPr txBox="1"/>
          <p:nvPr/>
        </p:nvSpPr>
        <p:spPr>
          <a:xfrm>
            <a:off x="4262953" y="4184428"/>
            <a:ext cx="6490771" cy="655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600"/>
              </a:lnSpc>
            </a:pPr>
            <a:r>
              <a:rPr lang="en-US" sz="3200" dirty="0" err="1">
                <a:solidFill>
                  <a:srgbClr val="000000"/>
                </a:solidFill>
                <a:latin typeface="Cambria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Cambria"/>
              </a:rPr>
              <a:t>“</a:t>
            </a:r>
            <a:r>
              <a:rPr lang="en-US" sz="3200" b="1" i="1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3200" b="1" i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3200" b="1" i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Cambria"/>
              </a:rPr>
              <a:t>lửa</a:t>
            </a:r>
            <a:r>
              <a:rPr lang="en-US" sz="3200" b="1" i="1" dirty="0">
                <a:solidFill>
                  <a:srgbClr val="000000"/>
                </a:solidFill>
                <a:latin typeface="Cambria"/>
              </a:rPr>
              <a:t>”.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6DDFFB9-F357-72ED-3F15-669E2E1D0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27" y="327229"/>
            <a:ext cx="7409314" cy="1251821"/>
          </a:xfrm>
          <a:prstGeom prst="rect">
            <a:avLst/>
          </a:prstGeom>
        </p:spPr>
      </p:pic>
      <p:grpSp>
        <p:nvGrpSpPr>
          <p:cNvPr id="47" name="Group 14">
            <a:extLst>
              <a:ext uri="{FF2B5EF4-FFF2-40B4-BE49-F238E27FC236}">
                <a16:creationId xmlns:a16="http://schemas.microsoft.com/office/drawing/2014/main" id="{EAA63650-16C8-38F8-3BB1-0BFFC9661118}"/>
              </a:ext>
            </a:extLst>
          </p:cNvPr>
          <p:cNvGrpSpPr/>
          <p:nvPr/>
        </p:nvGrpSpPr>
        <p:grpSpPr>
          <a:xfrm>
            <a:off x="714375" y="5139560"/>
            <a:ext cx="3229753" cy="750385"/>
            <a:chOff x="0" y="0"/>
            <a:chExt cx="6459505" cy="1500771"/>
          </a:xfrm>
        </p:grpSpPr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78021F44-925D-FC45-A956-85EBA5F21664}"/>
                </a:ext>
              </a:extLst>
            </p:cNvPr>
            <p:cNvSpPr/>
            <p:nvPr/>
          </p:nvSpPr>
          <p:spPr>
            <a:xfrm>
              <a:off x="0" y="0"/>
              <a:ext cx="6459505" cy="1500771"/>
            </a:xfrm>
            <a:custGeom>
              <a:avLst/>
              <a:gdLst/>
              <a:ahLst/>
              <a:cxnLst/>
              <a:rect l="l" t="t" r="r" b="b"/>
              <a:pathLst>
                <a:path w="6459505" h="1500771">
                  <a:moveTo>
                    <a:pt x="0" y="0"/>
                  </a:moveTo>
                  <a:lnTo>
                    <a:pt x="6459505" y="0"/>
                  </a:lnTo>
                  <a:lnTo>
                    <a:pt x="6459505" y="1500771"/>
                  </a:lnTo>
                  <a:lnTo>
                    <a:pt x="0" y="1500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16">
              <a:extLst>
                <a:ext uri="{FF2B5EF4-FFF2-40B4-BE49-F238E27FC236}">
                  <a16:creationId xmlns:a16="http://schemas.microsoft.com/office/drawing/2014/main" id="{AACE1CF6-7C8A-A22C-C9DD-CA2B29524345}"/>
                </a:ext>
              </a:extLst>
            </p:cNvPr>
            <p:cNvSpPr txBox="1"/>
            <p:nvPr/>
          </p:nvSpPr>
          <p:spPr>
            <a:xfrm>
              <a:off x="1133028" y="139726"/>
              <a:ext cx="4193449" cy="1098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67"/>
                </a:lnSpc>
                <a:spcBef>
                  <a:spcPct val="0"/>
                </a:spcBef>
              </a:pPr>
              <a:r>
                <a:rPr lang="en-US" sz="3334" dirty="0" err="1">
                  <a:solidFill>
                    <a:srgbClr val="000000"/>
                  </a:solidFill>
                  <a:latin typeface="Cambria Bold"/>
                </a:rPr>
                <a:t>Đoạn</a:t>
              </a:r>
              <a:r>
                <a:rPr lang="en-US" sz="3334" dirty="0">
                  <a:solidFill>
                    <a:srgbClr val="000000"/>
                  </a:solidFill>
                  <a:latin typeface="Cambria Bold"/>
                </a:rPr>
                <a:t> 4</a:t>
              </a: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5F5D1DFB-256A-CFBD-666D-5D2031C8F075}"/>
              </a:ext>
            </a:extLst>
          </p:cNvPr>
          <p:cNvSpPr txBox="1"/>
          <p:nvPr/>
        </p:nvSpPr>
        <p:spPr>
          <a:xfrm>
            <a:off x="4310578" y="5127403"/>
            <a:ext cx="6490771" cy="655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600"/>
              </a:lnSpc>
            </a:pPr>
            <a:r>
              <a:rPr lang="en-US" sz="3200" dirty="0" err="1">
                <a:solidFill>
                  <a:srgbClr val="000000"/>
                </a:solidFill>
                <a:latin typeface="Cambria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Cambria"/>
              </a:rPr>
              <a:t>.</a:t>
            </a:r>
            <a:endParaRPr lang="en-US" sz="3200" b="1" i="1" dirty="0">
              <a:solidFill>
                <a:srgbClr val="000000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783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99BDF3B-D36E-7C2D-8273-8738616CF9C6}"/>
              </a:ext>
            </a:extLst>
          </p:cNvPr>
          <p:cNvSpPr/>
          <p:nvPr/>
        </p:nvSpPr>
        <p:spPr>
          <a:xfrm>
            <a:off x="0" y="-2857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EB6193-543B-38B3-5D5A-7727AFA481DC}"/>
              </a:ext>
            </a:extLst>
          </p:cNvPr>
          <p:cNvSpPr/>
          <p:nvPr/>
        </p:nvSpPr>
        <p:spPr>
          <a:xfrm>
            <a:off x="266700" y="238125"/>
            <a:ext cx="11601449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B4EEBC-44DE-5A99-3152-0639A750682B}"/>
              </a:ext>
            </a:extLst>
          </p:cNvPr>
          <p:cNvGrpSpPr/>
          <p:nvPr/>
        </p:nvGrpSpPr>
        <p:grpSpPr>
          <a:xfrm>
            <a:off x="5961991" y="2582679"/>
            <a:ext cx="6201180" cy="3769636"/>
            <a:chOff x="6051918" y="2593179"/>
            <a:chExt cx="6201180" cy="3769636"/>
          </a:xfrm>
        </p:grpSpPr>
        <p:pic>
          <p:nvPicPr>
            <p:cNvPr id="60" name="Picture 22">
              <a:extLst>
                <a:ext uri="{FF2B5EF4-FFF2-40B4-BE49-F238E27FC236}">
                  <a16:creationId xmlns:a16="http://schemas.microsoft.com/office/drawing/2014/main" id="{39BB4FF1-EC1D-69F6-BEA7-CFC7D4499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390546" y="2593179"/>
              <a:ext cx="1862552" cy="1671641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443A125-27D5-A14F-5B7A-F1608DAAB144}"/>
                </a:ext>
              </a:extLst>
            </p:cNvPr>
            <p:cNvGrpSpPr/>
            <p:nvPr/>
          </p:nvGrpSpPr>
          <p:grpSpPr>
            <a:xfrm>
              <a:off x="6051918" y="3550288"/>
              <a:ext cx="6134063" cy="2812527"/>
              <a:chOff x="6095999" y="3141234"/>
              <a:chExt cx="6134063" cy="2812527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86A706B4-72E3-2D5A-88B5-25E0E5F72AA8}"/>
                  </a:ext>
                </a:extLst>
              </p:cNvPr>
              <p:cNvSpPr/>
              <p:nvPr/>
            </p:nvSpPr>
            <p:spPr>
              <a:xfrm>
                <a:off x="6095999" y="3789681"/>
                <a:ext cx="6134063" cy="2164080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1. Đọc đúng.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Đọc to, rõ.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Ngắt, nghỉ đúng nhịp.</a:t>
                </a:r>
                <a:endPara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6AB6E07A-1EA2-41FA-1196-EC8039D17AEC}"/>
                  </a:ext>
                </a:extLst>
              </p:cNvPr>
              <p:cNvGrpSpPr/>
              <p:nvPr/>
            </p:nvGrpSpPr>
            <p:grpSpPr>
              <a:xfrm>
                <a:off x="8361444" y="4116552"/>
                <a:ext cx="1583311" cy="469963"/>
                <a:chOff x="3190408" y="4309039"/>
                <a:chExt cx="1583311" cy="469963"/>
              </a:xfrm>
            </p:grpSpPr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09C87442-6979-FDB8-7F9B-4A3B74CCF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47082" y="4309039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71D4E649-E93A-A42C-FAE1-B86F92FE64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90408" y="4309039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748FE4A8-EFA6-2186-435B-B092A1EC86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03756" y="4309039"/>
                  <a:ext cx="469963" cy="469963"/>
                </a:xfrm>
                <a:prstGeom prst="rect">
                  <a:avLst/>
                </a:prstGeom>
              </p:spPr>
            </p:pic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ED1AD6DC-D053-3EE2-695B-30EA49822B4F}"/>
                  </a:ext>
                </a:extLst>
              </p:cNvPr>
              <p:cNvGrpSpPr/>
              <p:nvPr/>
            </p:nvGrpSpPr>
            <p:grpSpPr>
              <a:xfrm>
                <a:off x="8468135" y="4692277"/>
                <a:ext cx="1583311" cy="469963"/>
                <a:chOff x="3190408" y="4309039"/>
                <a:chExt cx="1583311" cy="469963"/>
              </a:xfrm>
            </p:grpSpPr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FA55C976-9FCB-B2DE-5A1C-78953524FD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47082" y="4309039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ED0E7299-946F-BC30-6166-99127C4576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90408" y="4309039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1B9892D0-A176-3E2A-17A4-F071FF6D41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03756" y="4309039"/>
                  <a:ext cx="469963" cy="469963"/>
                </a:xfrm>
                <a:prstGeom prst="rect">
                  <a:avLst/>
                </a:prstGeom>
              </p:spPr>
            </p:pic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72C7962D-CD0C-3FFD-60AA-DABF34A35868}"/>
                  </a:ext>
                </a:extLst>
              </p:cNvPr>
              <p:cNvGrpSpPr/>
              <p:nvPr/>
            </p:nvGrpSpPr>
            <p:grpSpPr>
              <a:xfrm>
                <a:off x="10215420" y="5222395"/>
                <a:ext cx="1583311" cy="469963"/>
                <a:chOff x="3413309" y="4253272"/>
                <a:chExt cx="1583311" cy="469963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57DA5A29-4763-68D7-5055-699DDB77CA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69983" y="4253272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559BB13C-EDC6-367E-26CD-FBF7665C46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13309" y="4253272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276F65D6-5EED-FB17-BA56-7AEC29A40C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26657" y="4253272"/>
                  <a:ext cx="469963" cy="469963"/>
                </a:xfrm>
                <a:prstGeom prst="rect">
                  <a:avLst/>
                </a:prstGeom>
              </p:spPr>
            </p:pic>
          </p:grp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6173FE99-E4E2-0240-3E33-438D6A81A2BD}"/>
                  </a:ext>
                </a:extLst>
              </p:cNvPr>
              <p:cNvSpPr/>
              <p:nvPr/>
            </p:nvSpPr>
            <p:spPr>
              <a:xfrm>
                <a:off x="6285711" y="3141234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Tiêu</a:t>
                </a:r>
                <a:r>
                  <a:rPr kumimoji="0" lang="en-US" sz="4400" b="1" i="0" u="none" strike="noStrike" kern="1200" cap="none" spc="0" normalizeH="0" baseline="0" noProof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 chí đánh giá</a:t>
                </a:r>
                <a:endPara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862D4BC-B7B5-53F0-1D2D-DA348774F4BF}"/>
              </a:ext>
            </a:extLst>
          </p:cNvPr>
          <p:cNvGrpSpPr/>
          <p:nvPr/>
        </p:nvGrpSpPr>
        <p:grpSpPr>
          <a:xfrm>
            <a:off x="194334" y="2816593"/>
            <a:ext cx="5605176" cy="3535722"/>
            <a:chOff x="147132" y="2825189"/>
            <a:chExt cx="5605176" cy="3535722"/>
          </a:xfrm>
        </p:grpSpPr>
        <p:pic>
          <p:nvPicPr>
            <p:cNvPr id="77" name="Picture 21">
              <a:extLst>
                <a:ext uri="{FF2B5EF4-FFF2-40B4-BE49-F238E27FC236}">
                  <a16:creationId xmlns:a16="http://schemas.microsoft.com/office/drawing/2014/main" id="{DF353CA7-3AA0-2BC7-B2F9-E121B7D87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7132" y="2825189"/>
              <a:ext cx="1674077" cy="1533873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F512D30-67C4-DF30-7883-0CCD7B737F31}"/>
                </a:ext>
              </a:extLst>
            </p:cNvPr>
            <p:cNvGrpSpPr/>
            <p:nvPr/>
          </p:nvGrpSpPr>
          <p:grpSpPr>
            <a:xfrm>
              <a:off x="191198" y="3576378"/>
              <a:ext cx="5561110" cy="2784533"/>
              <a:chOff x="226098" y="3169228"/>
              <a:chExt cx="5561110" cy="2784533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64B42B5A-3ABB-4286-36E5-99686D357066}"/>
                  </a:ext>
                </a:extLst>
              </p:cNvPr>
              <p:cNvSpPr/>
              <p:nvPr/>
            </p:nvSpPr>
            <p:spPr>
              <a:xfrm>
                <a:off x="226098" y="3789681"/>
                <a:ext cx="5561110" cy="2164080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68325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đoạn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568325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viên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568325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nghĩa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từ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cùng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nhau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ABC95CA3-813C-E2CD-871D-9BFBBB21D31C}"/>
                  </a:ext>
                </a:extLst>
              </p:cNvPr>
              <p:cNvSpPr/>
              <p:nvPr/>
            </p:nvSpPr>
            <p:spPr>
              <a:xfrm>
                <a:off x="1665655" y="3169228"/>
                <a:ext cx="2764691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Yêu</a:t>
                </a:r>
                <a:r>
                  <a:rPr kumimoji="0" lang="en-US" sz="4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+mn-ea"/>
                    <a:cs typeface="+mn-cs"/>
                  </a:rPr>
                  <a:t>Cầu</a:t>
                </a:r>
                <a:endPara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543D8194-9D07-4FFC-F22F-578C76ED4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24528" y="3950336"/>
                <a:ext cx="609091" cy="609091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7D6DBD4-0A7B-8383-5895-BAAD19BC52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24528" y="4544021"/>
                <a:ext cx="609091" cy="60909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0EB09EB-6F1E-0472-E6CA-AB2872693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H="1">
                <a:off x="324528" y="5242918"/>
                <a:ext cx="609091" cy="609091"/>
              </a:xfrm>
              <a:prstGeom prst="rect">
                <a:avLst/>
              </a:prstGeom>
            </p:spPr>
          </p:pic>
        </p:grp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6C2949D8-337D-CF45-D784-69842F0F96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067" y="414045"/>
            <a:ext cx="1205893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99BDF3B-D36E-7C2D-8273-8738616CF9C6}"/>
              </a:ext>
            </a:extLst>
          </p:cNvPr>
          <p:cNvSpPr/>
          <p:nvPr/>
        </p:nvSpPr>
        <p:spPr>
          <a:xfrm>
            <a:off x="0" y="-2857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EB6193-543B-38B3-5D5A-7727AFA481DC}"/>
              </a:ext>
            </a:extLst>
          </p:cNvPr>
          <p:cNvSpPr/>
          <p:nvPr/>
        </p:nvSpPr>
        <p:spPr>
          <a:xfrm>
            <a:off x="266700" y="238125"/>
            <a:ext cx="11601449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0A760F51-B7AA-F2CB-465E-6E08EE814E1F}"/>
              </a:ext>
            </a:extLst>
          </p:cNvPr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0CDC410E-3A04-A87B-B4F9-9F5A2BAC3E5A}"/>
              </a:ext>
            </a:extLst>
          </p:cNvPr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90ECD952-F952-5E1D-73E3-D50EE4B69080}"/>
              </a:ext>
            </a:extLst>
          </p:cNvPr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id="{A3157E1C-B659-EF5C-D72B-17031F6D7A19}"/>
              </a:ext>
            </a:extLst>
          </p:cNvPr>
          <p:cNvGrpSpPr/>
          <p:nvPr/>
        </p:nvGrpSpPr>
        <p:grpSpPr>
          <a:xfrm>
            <a:off x="5937624" y="3985463"/>
            <a:ext cx="2709568" cy="2872537"/>
            <a:chOff x="0" y="0"/>
            <a:chExt cx="6450085" cy="6838029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E6C798D7-D1BE-89FB-1DC9-6BD35F1C06F4}"/>
                </a:ext>
              </a:extLst>
            </p:cNvPr>
            <p:cNvSpPr/>
            <p:nvPr/>
          </p:nvSpPr>
          <p:spPr>
            <a:xfrm>
              <a:off x="0" y="0"/>
              <a:ext cx="6450085" cy="6838029"/>
            </a:xfrm>
            <a:custGeom>
              <a:avLst/>
              <a:gdLst/>
              <a:ahLst/>
              <a:cxnLst/>
              <a:rect l="l" t="t" r="r" b="b"/>
              <a:pathLst>
                <a:path w="6450085" h="6838029">
                  <a:moveTo>
                    <a:pt x="0" y="0"/>
                  </a:moveTo>
                  <a:lnTo>
                    <a:pt x="6450085" y="0"/>
                  </a:lnTo>
                  <a:lnTo>
                    <a:pt x="6450085" y="6838029"/>
                  </a:lnTo>
                  <a:lnTo>
                    <a:pt x="0" y="683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07" r="-300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48B3FE0B-FD02-838D-A8D1-2EC2C1603EB1}"/>
                </a:ext>
              </a:extLst>
            </p:cNvPr>
            <p:cNvSpPr txBox="1"/>
            <p:nvPr/>
          </p:nvSpPr>
          <p:spPr>
            <a:xfrm>
              <a:off x="724517" y="2685591"/>
              <a:ext cx="5001053" cy="3269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thoai</a:t>
              </a:r>
              <a:r>
                <a:rPr lang="en-US" sz="4000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thoải</a:t>
              </a:r>
              <a:endParaRPr lang="en-US" sz="4000" dirty="0">
                <a:solidFill>
                  <a:srgbClr val="820624"/>
                </a:solidFill>
                <a:latin typeface="Cambria Bold"/>
              </a:endParaRPr>
            </a:p>
          </p:txBody>
        </p:sp>
      </p:grpSp>
      <p:grpSp>
        <p:nvGrpSpPr>
          <p:cNvPr id="29" name="Group 12">
            <a:extLst>
              <a:ext uri="{FF2B5EF4-FFF2-40B4-BE49-F238E27FC236}">
                <a16:creationId xmlns:a16="http://schemas.microsoft.com/office/drawing/2014/main" id="{224C04DD-CCA7-3454-9C9F-5C1B84244502}"/>
              </a:ext>
            </a:extLst>
          </p:cNvPr>
          <p:cNvGrpSpPr/>
          <p:nvPr/>
        </p:nvGrpSpPr>
        <p:grpSpPr>
          <a:xfrm>
            <a:off x="386681" y="886329"/>
            <a:ext cx="2696207" cy="2858372"/>
            <a:chOff x="0" y="0"/>
            <a:chExt cx="6450085" cy="6838029"/>
          </a:xfrm>
        </p:grpSpPr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A0331C66-4112-208B-7DEB-96C9F2DA9EE9}"/>
                </a:ext>
              </a:extLst>
            </p:cNvPr>
            <p:cNvSpPr/>
            <p:nvPr/>
          </p:nvSpPr>
          <p:spPr>
            <a:xfrm>
              <a:off x="0" y="0"/>
              <a:ext cx="6450085" cy="6838029"/>
            </a:xfrm>
            <a:custGeom>
              <a:avLst/>
              <a:gdLst/>
              <a:ahLst/>
              <a:cxnLst/>
              <a:rect l="l" t="t" r="r" b="b"/>
              <a:pathLst>
                <a:path w="6450085" h="6838029">
                  <a:moveTo>
                    <a:pt x="0" y="0"/>
                  </a:moveTo>
                  <a:lnTo>
                    <a:pt x="6450085" y="0"/>
                  </a:lnTo>
                  <a:lnTo>
                    <a:pt x="6450085" y="6838029"/>
                  </a:lnTo>
                  <a:lnTo>
                    <a:pt x="0" y="683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3007" r="-300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TextBox 14">
              <a:extLst>
                <a:ext uri="{FF2B5EF4-FFF2-40B4-BE49-F238E27FC236}">
                  <a16:creationId xmlns:a16="http://schemas.microsoft.com/office/drawing/2014/main" id="{00FC9340-7944-DFB8-E07B-9283A56E4278}"/>
                </a:ext>
              </a:extLst>
            </p:cNvPr>
            <p:cNvSpPr txBox="1"/>
            <p:nvPr/>
          </p:nvSpPr>
          <p:spPr>
            <a:xfrm>
              <a:off x="724517" y="2685591"/>
              <a:ext cx="5001054" cy="1567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núi</a:t>
              </a:r>
              <a:r>
                <a:rPr lang="en-US" sz="4000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lửa</a:t>
              </a:r>
              <a:endParaRPr lang="en-US" sz="4000" dirty="0">
                <a:solidFill>
                  <a:srgbClr val="820624"/>
                </a:solidFill>
                <a:latin typeface="Cambria Bold"/>
              </a:endParaRPr>
            </a:p>
          </p:txBody>
        </p:sp>
      </p:grpSp>
      <p:grpSp>
        <p:nvGrpSpPr>
          <p:cNvPr id="52" name="Group 15">
            <a:extLst>
              <a:ext uri="{FF2B5EF4-FFF2-40B4-BE49-F238E27FC236}">
                <a16:creationId xmlns:a16="http://schemas.microsoft.com/office/drawing/2014/main" id="{6AE99B79-F1B3-5AE3-1138-F66EB24141AE}"/>
              </a:ext>
            </a:extLst>
          </p:cNvPr>
          <p:cNvGrpSpPr/>
          <p:nvPr/>
        </p:nvGrpSpPr>
        <p:grpSpPr>
          <a:xfrm>
            <a:off x="1999201" y="3429000"/>
            <a:ext cx="2749836" cy="2915227"/>
            <a:chOff x="0" y="0"/>
            <a:chExt cx="6450085" cy="6838029"/>
          </a:xfrm>
        </p:grpSpPr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49EC63FC-01CC-7415-DB62-3CEFB7F2F013}"/>
                </a:ext>
              </a:extLst>
            </p:cNvPr>
            <p:cNvSpPr/>
            <p:nvPr/>
          </p:nvSpPr>
          <p:spPr>
            <a:xfrm>
              <a:off x="0" y="0"/>
              <a:ext cx="6450085" cy="6838029"/>
            </a:xfrm>
            <a:custGeom>
              <a:avLst/>
              <a:gdLst/>
              <a:ahLst/>
              <a:cxnLst/>
              <a:rect l="l" t="t" r="r" b="b"/>
              <a:pathLst>
                <a:path w="6450085" h="6838029">
                  <a:moveTo>
                    <a:pt x="0" y="0"/>
                  </a:moveTo>
                  <a:lnTo>
                    <a:pt x="6450085" y="0"/>
                  </a:lnTo>
                  <a:lnTo>
                    <a:pt x="6450085" y="6838029"/>
                  </a:lnTo>
                  <a:lnTo>
                    <a:pt x="0" y="683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3007" r="-300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TextBox 17">
              <a:extLst>
                <a:ext uri="{FF2B5EF4-FFF2-40B4-BE49-F238E27FC236}">
                  <a16:creationId xmlns:a16="http://schemas.microsoft.com/office/drawing/2014/main" id="{CC50F089-8C71-15C3-800E-685AB3280A7D}"/>
                </a:ext>
              </a:extLst>
            </p:cNvPr>
            <p:cNvSpPr txBox="1"/>
            <p:nvPr/>
          </p:nvSpPr>
          <p:spPr>
            <a:xfrm>
              <a:off x="724517" y="2685590"/>
              <a:ext cx="5001054" cy="1536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hình</a:t>
              </a:r>
              <a:r>
                <a:rPr lang="en-US" sz="4000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nón</a:t>
              </a:r>
              <a:endParaRPr lang="en-US" sz="4000" dirty="0">
                <a:solidFill>
                  <a:srgbClr val="820624"/>
                </a:solidFill>
                <a:latin typeface="Cambria Bold"/>
              </a:endParaRPr>
            </a:p>
          </p:txBody>
        </p:sp>
      </p:grpSp>
      <p:grpSp>
        <p:nvGrpSpPr>
          <p:cNvPr id="55" name="Group 18">
            <a:extLst>
              <a:ext uri="{FF2B5EF4-FFF2-40B4-BE49-F238E27FC236}">
                <a16:creationId xmlns:a16="http://schemas.microsoft.com/office/drawing/2014/main" id="{8A851737-BF27-CF3E-D9FE-0368F283D4A6}"/>
              </a:ext>
            </a:extLst>
          </p:cNvPr>
          <p:cNvGrpSpPr/>
          <p:nvPr/>
        </p:nvGrpSpPr>
        <p:grpSpPr>
          <a:xfrm>
            <a:off x="4876602" y="1435437"/>
            <a:ext cx="2421509" cy="3101153"/>
            <a:chOff x="0" y="0"/>
            <a:chExt cx="5570506" cy="7133979"/>
          </a:xfrm>
        </p:grpSpPr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003A46CB-06A9-B450-B301-230E197D84C8}"/>
                </a:ext>
              </a:extLst>
            </p:cNvPr>
            <p:cNvSpPr/>
            <p:nvPr/>
          </p:nvSpPr>
          <p:spPr>
            <a:xfrm>
              <a:off x="0" y="0"/>
              <a:ext cx="5570506" cy="7133979"/>
            </a:xfrm>
            <a:custGeom>
              <a:avLst/>
              <a:gdLst/>
              <a:ahLst/>
              <a:cxnLst/>
              <a:rect l="l" t="t" r="r" b="b"/>
              <a:pathLst>
                <a:path w="5570506" h="7133979">
                  <a:moveTo>
                    <a:pt x="0" y="0"/>
                  </a:moveTo>
                  <a:lnTo>
                    <a:pt x="5570506" y="0"/>
                  </a:lnTo>
                  <a:lnTo>
                    <a:pt x="5570506" y="7133979"/>
                  </a:lnTo>
                  <a:lnTo>
                    <a:pt x="0" y="7133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14033" r="-1403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3E885D90-C3BB-7B2C-A173-FC445216C7DB}"/>
                </a:ext>
              </a:extLst>
            </p:cNvPr>
            <p:cNvSpPr txBox="1"/>
            <p:nvPr/>
          </p:nvSpPr>
          <p:spPr>
            <a:xfrm>
              <a:off x="484288" y="2237300"/>
              <a:ext cx="4601927" cy="139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1" dirty="0" err="1">
                  <a:solidFill>
                    <a:srgbClr val="820624"/>
                  </a:solidFill>
                  <a:latin typeface="Cambria Bold"/>
                </a:rPr>
                <a:t>nóng</a:t>
              </a:r>
              <a:r>
                <a:rPr lang="en-US" sz="368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681" dirty="0" err="1">
                  <a:solidFill>
                    <a:srgbClr val="820624"/>
                  </a:solidFill>
                  <a:latin typeface="Cambria Bold"/>
                </a:rPr>
                <a:t>rẫy</a:t>
              </a:r>
              <a:endParaRPr lang="en-US" sz="3681" dirty="0">
                <a:solidFill>
                  <a:srgbClr val="820624"/>
                </a:solidFill>
                <a:latin typeface="Cambria Bold"/>
              </a:endParaRPr>
            </a:p>
          </p:txBody>
        </p:sp>
      </p:grpSp>
      <p:grpSp>
        <p:nvGrpSpPr>
          <p:cNvPr id="58" name="Group 21">
            <a:extLst>
              <a:ext uri="{FF2B5EF4-FFF2-40B4-BE49-F238E27FC236}">
                <a16:creationId xmlns:a16="http://schemas.microsoft.com/office/drawing/2014/main" id="{A52DA06C-A20E-1D55-0235-B6C465A09FB4}"/>
              </a:ext>
            </a:extLst>
          </p:cNvPr>
          <p:cNvGrpSpPr/>
          <p:nvPr/>
        </p:nvGrpSpPr>
        <p:grpSpPr>
          <a:xfrm>
            <a:off x="8150666" y="1334730"/>
            <a:ext cx="2648930" cy="2808251"/>
            <a:chOff x="0" y="0"/>
            <a:chExt cx="6450085" cy="6838029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715A188A-A48C-E5C5-906A-572C1C80EEF3}"/>
                </a:ext>
              </a:extLst>
            </p:cNvPr>
            <p:cNvSpPr/>
            <p:nvPr/>
          </p:nvSpPr>
          <p:spPr>
            <a:xfrm>
              <a:off x="0" y="0"/>
              <a:ext cx="6450085" cy="6838029"/>
            </a:xfrm>
            <a:custGeom>
              <a:avLst/>
              <a:gdLst/>
              <a:ahLst/>
              <a:cxnLst/>
              <a:rect l="l" t="t" r="r" b="b"/>
              <a:pathLst>
                <a:path w="6450085" h="6838029">
                  <a:moveTo>
                    <a:pt x="0" y="0"/>
                  </a:moveTo>
                  <a:lnTo>
                    <a:pt x="6450085" y="0"/>
                  </a:lnTo>
                  <a:lnTo>
                    <a:pt x="6450085" y="6838029"/>
                  </a:lnTo>
                  <a:lnTo>
                    <a:pt x="0" y="683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07" r="-300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7AAAE22D-DA37-9433-F3DD-38BCD3889F94}"/>
                </a:ext>
              </a:extLst>
            </p:cNvPr>
            <p:cNvSpPr txBox="1"/>
            <p:nvPr/>
          </p:nvSpPr>
          <p:spPr>
            <a:xfrm>
              <a:off x="700575" y="2015234"/>
              <a:ext cx="5001054" cy="3344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nung</a:t>
              </a:r>
              <a:r>
                <a:rPr lang="en-US" sz="4000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chảy</a:t>
              </a:r>
              <a:endParaRPr lang="en-US" sz="4000" dirty="0">
                <a:solidFill>
                  <a:srgbClr val="820624"/>
                </a:solidFill>
                <a:latin typeface="Cambria Bold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7C3F001-AD32-B5DF-C7E2-32569A448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322" y="220815"/>
            <a:ext cx="8944583" cy="1493204"/>
          </a:xfrm>
          <a:prstGeom prst="rect">
            <a:avLst/>
          </a:prstGeom>
        </p:spPr>
      </p:pic>
      <p:grpSp>
        <p:nvGrpSpPr>
          <p:cNvPr id="63" name="Group 21">
            <a:extLst>
              <a:ext uri="{FF2B5EF4-FFF2-40B4-BE49-F238E27FC236}">
                <a16:creationId xmlns:a16="http://schemas.microsoft.com/office/drawing/2014/main" id="{BEA0E2A9-5195-7C77-4D38-247BE14D3E3B}"/>
              </a:ext>
            </a:extLst>
          </p:cNvPr>
          <p:cNvGrpSpPr/>
          <p:nvPr/>
        </p:nvGrpSpPr>
        <p:grpSpPr>
          <a:xfrm>
            <a:off x="9045402" y="3576484"/>
            <a:ext cx="2648930" cy="2808251"/>
            <a:chOff x="0" y="0"/>
            <a:chExt cx="6450085" cy="6838029"/>
          </a:xfrm>
        </p:grpSpPr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0F9A784A-222C-B76B-8008-0758DABD9628}"/>
                </a:ext>
              </a:extLst>
            </p:cNvPr>
            <p:cNvSpPr/>
            <p:nvPr/>
          </p:nvSpPr>
          <p:spPr>
            <a:xfrm>
              <a:off x="0" y="0"/>
              <a:ext cx="6450085" cy="6838029"/>
            </a:xfrm>
            <a:custGeom>
              <a:avLst/>
              <a:gdLst/>
              <a:ahLst/>
              <a:cxnLst/>
              <a:rect l="l" t="t" r="r" b="b"/>
              <a:pathLst>
                <a:path w="6450085" h="6838029">
                  <a:moveTo>
                    <a:pt x="0" y="0"/>
                  </a:moveTo>
                  <a:lnTo>
                    <a:pt x="6450085" y="0"/>
                  </a:lnTo>
                  <a:lnTo>
                    <a:pt x="6450085" y="6838029"/>
                  </a:lnTo>
                  <a:lnTo>
                    <a:pt x="0" y="683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07" r="-300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TextBox 23">
              <a:extLst>
                <a:ext uri="{FF2B5EF4-FFF2-40B4-BE49-F238E27FC236}">
                  <a16:creationId xmlns:a16="http://schemas.microsoft.com/office/drawing/2014/main" id="{1826F398-BEB7-E2F6-E69C-B27FA126252E}"/>
                </a:ext>
              </a:extLst>
            </p:cNvPr>
            <p:cNvSpPr txBox="1"/>
            <p:nvPr/>
          </p:nvSpPr>
          <p:spPr>
            <a:xfrm>
              <a:off x="700575" y="2015234"/>
              <a:ext cx="5001054" cy="1595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kẽ</a:t>
              </a:r>
              <a:r>
                <a:rPr lang="en-US" sz="4000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4000" dirty="0" err="1">
                  <a:solidFill>
                    <a:srgbClr val="820624"/>
                  </a:solidFill>
                  <a:latin typeface="Cambria Bold"/>
                </a:rPr>
                <a:t>nứt</a:t>
              </a:r>
              <a:endParaRPr lang="en-US" sz="4000" dirty="0">
                <a:solidFill>
                  <a:srgbClr val="820624"/>
                </a:solidFill>
                <a:latin typeface="Cambri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8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418508" y="3076040"/>
            <a:ext cx="1247506" cy="1431857"/>
          </a:xfrm>
          <a:custGeom>
            <a:avLst/>
            <a:gdLst/>
            <a:ahLst/>
            <a:cxnLst/>
            <a:rect l="l" t="t" r="r" b="b"/>
            <a:pathLst>
              <a:path w="1871259" h="2147786">
                <a:moveTo>
                  <a:pt x="0" y="0"/>
                </a:moveTo>
                <a:lnTo>
                  <a:pt x="1871259" y="0"/>
                </a:lnTo>
                <a:lnTo>
                  <a:pt x="1871259" y="2147786"/>
                </a:lnTo>
                <a:lnTo>
                  <a:pt x="0" y="2147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9312" y="1466877"/>
            <a:ext cx="4604061" cy="4950603"/>
            <a:chOff x="0" y="1740671"/>
            <a:chExt cx="6906091" cy="7425905"/>
          </a:xfrm>
        </p:grpSpPr>
        <p:sp>
          <p:nvSpPr>
            <p:cNvPr id="8" name="Freeform 8"/>
            <p:cNvSpPr/>
            <p:nvPr/>
          </p:nvSpPr>
          <p:spPr>
            <a:xfrm>
              <a:off x="0" y="1740671"/>
              <a:ext cx="6906091" cy="7425905"/>
            </a:xfrm>
            <a:custGeom>
              <a:avLst/>
              <a:gdLst/>
              <a:ahLst/>
              <a:cxnLst/>
              <a:rect l="l" t="t" r="r" b="b"/>
              <a:pathLst>
                <a:path w="6906091" h="7425905">
                  <a:moveTo>
                    <a:pt x="0" y="0"/>
                  </a:moveTo>
                  <a:lnTo>
                    <a:pt x="6906091" y="0"/>
                  </a:lnTo>
                  <a:lnTo>
                    <a:pt x="6906091" y="7425905"/>
                  </a:lnTo>
                  <a:lnTo>
                    <a:pt x="0" y="7425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94807" y="3774049"/>
              <a:ext cx="380047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7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Nóng</a:t>
              </a:r>
              <a:r>
                <a:rPr lang="en-US" sz="7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rẫy</a:t>
              </a:r>
              <a:endPara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870250" y="2770323"/>
            <a:ext cx="5864550" cy="13733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rất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nóng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, do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nhiệt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độ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mức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lửa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Cambria"/>
              </a:rPr>
              <a:t>,...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1343" y="450597"/>
            <a:ext cx="7409314" cy="1247756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990235A1-BA74-BC74-4235-6AA914E148D4}"/>
              </a:ext>
            </a:extLst>
          </p:cNvPr>
          <p:cNvSpPr/>
          <p:nvPr/>
        </p:nvSpPr>
        <p:spPr>
          <a:xfrm rot="21303152">
            <a:off x="8905585" y="4331469"/>
            <a:ext cx="3248852" cy="2784312"/>
          </a:xfrm>
          <a:custGeom>
            <a:avLst/>
            <a:gdLst/>
            <a:ahLst/>
            <a:cxnLst/>
            <a:rect l="l" t="t" r="r" b="b"/>
            <a:pathLst>
              <a:path w="4276800" h="2646270">
                <a:moveTo>
                  <a:pt x="0" y="0"/>
                </a:moveTo>
                <a:lnTo>
                  <a:pt x="4276800" y="0"/>
                </a:lnTo>
                <a:lnTo>
                  <a:pt x="4276800" y="2646270"/>
                </a:lnTo>
                <a:lnTo>
                  <a:pt x="0" y="2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60" t="-101562" r="-2498" b="-10645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631021"/>
            <a:ext cx="1838773" cy="2156344"/>
          </a:xfrm>
          <a:custGeom>
            <a:avLst/>
            <a:gdLst/>
            <a:ahLst/>
            <a:cxnLst/>
            <a:rect l="l" t="t" r="r" b="b"/>
            <a:pathLst>
              <a:path w="2758160" h="3234516">
                <a:moveTo>
                  <a:pt x="0" y="0"/>
                </a:moveTo>
                <a:lnTo>
                  <a:pt x="2758160" y="0"/>
                </a:lnTo>
                <a:lnTo>
                  <a:pt x="2758160" y="3234515"/>
                </a:lnTo>
                <a:lnTo>
                  <a:pt x="0" y="3234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418508" y="3076040"/>
            <a:ext cx="1247506" cy="1431857"/>
          </a:xfrm>
          <a:custGeom>
            <a:avLst/>
            <a:gdLst/>
            <a:ahLst/>
            <a:cxnLst/>
            <a:rect l="l" t="t" r="r" b="b"/>
            <a:pathLst>
              <a:path w="1871259" h="2147786">
                <a:moveTo>
                  <a:pt x="0" y="0"/>
                </a:moveTo>
                <a:lnTo>
                  <a:pt x="1871259" y="0"/>
                </a:lnTo>
                <a:lnTo>
                  <a:pt x="1871259" y="2147786"/>
                </a:lnTo>
                <a:lnTo>
                  <a:pt x="0" y="2147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9312" y="1466877"/>
            <a:ext cx="4604061" cy="4950603"/>
            <a:chOff x="0" y="1740671"/>
            <a:chExt cx="6906091" cy="7425905"/>
          </a:xfrm>
        </p:grpSpPr>
        <p:sp>
          <p:nvSpPr>
            <p:cNvPr id="8" name="Freeform 8"/>
            <p:cNvSpPr/>
            <p:nvPr/>
          </p:nvSpPr>
          <p:spPr>
            <a:xfrm>
              <a:off x="0" y="1740671"/>
              <a:ext cx="6906091" cy="7425905"/>
            </a:xfrm>
            <a:custGeom>
              <a:avLst/>
              <a:gdLst/>
              <a:ahLst/>
              <a:cxnLst/>
              <a:rect l="l" t="t" r="r" b="b"/>
              <a:pathLst>
                <a:path w="6906091" h="7425905">
                  <a:moveTo>
                    <a:pt x="0" y="0"/>
                  </a:moveTo>
                  <a:lnTo>
                    <a:pt x="6906091" y="0"/>
                  </a:lnTo>
                  <a:lnTo>
                    <a:pt x="6906091" y="7425905"/>
                  </a:lnTo>
                  <a:lnTo>
                    <a:pt x="0" y="7425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09094" y="4416986"/>
              <a:ext cx="4057650" cy="1384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-ma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813100" y="2922723"/>
            <a:ext cx="586455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lnSpc>
                <a:spcPts val="5600"/>
              </a:lnSpc>
            </a:pP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đá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nóng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chảy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lòng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/>
              </a:rPr>
              <a:t>đất</a:t>
            </a:r>
            <a:r>
              <a:rPr lang="en-US" sz="4800" b="1" dirty="0">
                <a:solidFill>
                  <a:srgbClr val="000000"/>
                </a:solidFill>
                <a:latin typeface="Cambria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1343" y="450597"/>
            <a:ext cx="7409314" cy="1247756"/>
          </a:xfrm>
          <a:prstGeom prst="rect">
            <a:avLst/>
          </a:prstGeom>
        </p:spPr>
      </p:pic>
      <p:pic>
        <p:nvPicPr>
          <p:cNvPr id="1026" name="Picture 2" descr="Mắc ma – Wikipedia tiếng Việt">
            <a:extLst>
              <a:ext uri="{FF2B5EF4-FFF2-40B4-BE49-F238E27FC236}">
                <a16:creationId xmlns:a16="http://schemas.microsoft.com/office/drawing/2014/main" id="{EAFBD9C9-5C5E-C866-7986-89D0BAE7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4502944"/>
            <a:ext cx="3524250" cy="22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F96A4D-4A99-4FE4-9830-64CF6052C953}"/>
              </a:ext>
            </a:extLst>
          </p:cNvPr>
          <p:cNvSpPr/>
          <p:nvPr/>
        </p:nvSpPr>
        <p:spPr>
          <a:xfrm>
            <a:off x="470739" y="3589081"/>
            <a:ext cx="3228763" cy="3548092"/>
          </a:xfrm>
          <a:custGeom>
            <a:avLst/>
            <a:gdLst/>
            <a:ahLst/>
            <a:cxnLst/>
            <a:rect l="l" t="t" r="r" b="b"/>
            <a:pathLst>
              <a:path w="4843145" h="5322138">
                <a:moveTo>
                  <a:pt x="0" y="0"/>
                </a:moveTo>
                <a:lnTo>
                  <a:pt x="4843145" y="0"/>
                </a:lnTo>
                <a:lnTo>
                  <a:pt x="4843145" y="5322138"/>
                </a:lnTo>
                <a:lnTo>
                  <a:pt x="0" y="53221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B394CF-6C88-A328-8270-084B11822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741" y="1250704"/>
            <a:ext cx="743166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0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29" t="-89913" r="-6780" b="-8693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84172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212221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4"/>
                </a:lnTo>
                <a:lnTo>
                  <a:pt x="5609916" y="6357904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-154897" y="3931876"/>
            <a:ext cx="12346897" cy="3750953"/>
          </a:xfrm>
          <a:custGeom>
            <a:avLst/>
            <a:gdLst/>
            <a:ahLst/>
            <a:cxnLst/>
            <a:rect l="l" t="t" r="r" b="b"/>
            <a:pathLst>
              <a:path w="18520346" h="5626429">
                <a:moveTo>
                  <a:pt x="18520346" y="0"/>
                </a:moveTo>
                <a:lnTo>
                  <a:pt x="0" y="0"/>
                </a:lnTo>
                <a:lnTo>
                  <a:pt x="0" y="5626429"/>
                </a:lnTo>
                <a:lnTo>
                  <a:pt x="18520346" y="5626429"/>
                </a:lnTo>
                <a:lnTo>
                  <a:pt x="18520346" y="0"/>
                </a:lnTo>
                <a:close/>
              </a:path>
            </a:pathLst>
          </a:custGeom>
          <a:blipFill>
            <a:blip r:embed="rId4"/>
            <a:stretch>
              <a:fillRect t="-1775" b="-177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400426" y="2275446"/>
            <a:ext cx="7976476" cy="4047811"/>
            <a:chOff x="0" y="0"/>
            <a:chExt cx="15494130" cy="80956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494130" cy="8095623"/>
            </a:xfrm>
            <a:custGeom>
              <a:avLst/>
              <a:gdLst/>
              <a:ahLst/>
              <a:cxnLst/>
              <a:rect l="l" t="t" r="r" b="b"/>
              <a:pathLst>
                <a:path w="15494130" h="8095623">
                  <a:moveTo>
                    <a:pt x="0" y="0"/>
                  </a:moveTo>
                  <a:lnTo>
                    <a:pt x="15494130" y="0"/>
                  </a:lnTo>
                  <a:lnTo>
                    <a:pt x="15494130" y="8095623"/>
                  </a:lnTo>
                  <a:lnTo>
                    <a:pt x="0" y="8095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35" t="-12241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379710"/>
              <a:ext cx="14894358" cy="53804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 algn="just" defTabSz="609630">
                <a:lnSpc>
                  <a:spcPts val="5413"/>
                </a:lnSpc>
                <a:buFont typeface="Arial" panose="020B0604020202020204" pitchFamily="34" charset="0"/>
                <a:buChar char="•"/>
              </a:pP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Về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hình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dáng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: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một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số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hình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nón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;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một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số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hình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tròn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thoai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thoải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.</a:t>
              </a:r>
            </a:p>
            <a:p>
              <a:pPr marL="457200" indent="-457200" algn="just" defTabSz="609630">
                <a:lnSpc>
                  <a:spcPts val="5413"/>
                </a:lnSpc>
                <a:buFont typeface="Arial" panose="020B0604020202020204" pitchFamily="34" charset="0"/>
                <a:buChar char="•"/>
              </a:pP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Về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hoạt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động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: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một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số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phun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lửa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;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một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số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phun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khói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,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khí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,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hoặc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các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đám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mây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 </a:t>
              </a:r>
              <a:r>
                <a:rPr lang="en-US" sz="3000" b="1" dirty="0" err="1">
                  <a:solidFill>
                    <a:srgbClr val="820624"/>
                  </a:solidFill>
                  <a:latin typeface="Cambria Bold"/>
                </a:rPr>
                <a:t>tro</a:t>
              </a:r>
              <a:r>
                <a:rPr lang="en-US" sz="3000" b="1" dirty="0">
                  <a:solidFill>
                    <a:srgbClr val="820624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68631" y="0"/>
            <a:ext cx="8946015" cy="2558247"/>
            <a:chOff x="124509" y="476877"/>
            <a:chExt cx="17892030" cy="5116493"/>
          </a:xfrm>
        </p:grpSpPr>
        <p:sp>
          <p:nvSpPr>
            <p:cNvPr id="12" name="Freeform 12"/>
            <p:cNvSpPr/>
            <p:nvPr/>
          </p:nvSpPr>
          <p:spPr>
            <a:xfrm rot="184761">
              <a:off x="124509" y="476877"/>
              <a:ext cx="17892030" cy="5116493"/>
            </a:xfrm>
            <a:custGeom>
              <a:avLst/>
              <a:gdLst/>
              <a:ahLst/>
              <a:cxnLst/>
              <a:rect l="l" t="t" r="r" b="b"/>
              <a:pathLst>
                <a:path w="17892030" h="5116493">
                  <a:moveTo>
                    <a:pt x="0" y="0"/>
                  </a:moveTo>
                  <a:lnTo>
                    <a:pt x="17892030" y="0"/>
                  </a:lnTo>
                  <a:lnTo>
                    <a:pt x="17892030" y="5116493"/>
                  </a:lnTo>
                  <a:lnTo>
                    <a:pt x="0" y="5116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07843" y="2002513"/>
              <a:ext cx="15961790" cy="2215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vi-VN" sz="3600" dirty="0">
                  <a:solidFill>
                    <a:srgbClr val="000000"/>
                  </a:solidFill>
                  <a:latin typeface="Cambria Bold"/>
                </a:rPr>
                <a:t>Những đặc điểm dưới đây của núi lửa được miêu tả như thế nào?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8400" y="198212"/>
            <a:ext cx="1462933" cy="1806089"/>
          </a:xfrm>
          <a:custGeom>
            <a:avLst/>
            <a:gdLst/>
            <a:ahLst/>
            <a:cxnLst/>
            <a:rect l="l" t="t" r="r" b="b"/>
            <a:pathLst>
              <a:path w="2194399" h="2709134">
                <a:moveTo>
                  <a:pt x="0" y="0"/>
                </a:moveTo>
                <a:lnTo>
                  <a:pt x="2194399" y="0"/>
                </a:lnTo>
                <a:lnTo>
                  <a:pt x="2194399" y="2709134"/>
                </a:lnTo>
                <a:lnTo>
                  <a:pt x="0" y="27091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B327228F-3637-7923-5F92-B996AD8C106E}"/>
              </a:ext>
            </a:extLst>
          </p:cNvPr>
          <p:cNvSpPr/>
          <p:nvPr/>
        </p:nvSpPr>
        <p:spPr>
          <a:xfrm rot="21303152">
            <a:off x="114009" y="4055244"/>
            <a:ext cx="3248852" cy="2784312"/>
          </a:xfrm>
          <a:custGeom>
            <a:avLst/>
            <a:gdLst/>
            <a:ahLst/>
            <a:cxnLst/>
            <a:rect l="l" t="t" r="r" b="b"/>
            <a:pathLst>
              <a:path w="4276800" h="2646270">
                <a:moveTo>
                  <a:pt x="0" y="0"/>
                </a:moveTo>
                <a:lnTo>
                  <a:pt x="4276800" y="0"/>
                </a:lnTo>
                <a:lnTo>
                  <a:pt x="4276800" y="2646270"/>
                </a:lnTo>
                <a:lnTo>
                  <a:pt x="0" y="2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624</Words>
  <Application>Microsoft Office PowerPoint</Application>
  <PresentationFormat>Widescreen</PresentationFormat>
  <Paragraphs>68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Bold</vt:lpstr>
      <vt:lpstr>Office Theme</vt:lpstr>
      <vt:lpstr>1_Custom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37</cp:revision>
  <dcterms:created xsi:type="dcterms:W3CDTF">2024-07-21T01:54:37Z</dcterms:created>
  <dcterms:modified xsi:type="dcterms:W3CDTF">2024-10-22T07:15:03Z</dcterms:modified>
</cp:coreProperties>
</file>