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Lst>
  <p:notesMasterIdLst>
    <p:notesMasterId r:id="rId24"/>
  </p:notesMasterIdLst>
  <p:sldIdLst>
    <p:sldId id="257" r:id="rId5"/>
    <p:sldId id="259" r:id="rId6"/>
    <p:sldId id="261" r:id="rId7"/>
    <p:sldId id="394" r:id="rId8"/>
    <p:sldId id="395" r:id="rId9"/>
    <p:sldId id="396" r:id="rId10"/>
    <p:sldId id="404" r:id="rId11"/>
    <p:sldId id="405" r:id="rId12"/>
    <p:sldId id="406" r:id="rId13"/>
    <p:sldId id="399" r:id="rId14"/>
    <p:sldId id="401" r:id="rId15"/>
    <p:sldId id="402" r:id="rId16"/>
    <p:sldId id="400" r:id="rId17"/>
    <p:sldId id="397" r:id="rId18"/>
    <p:sldId id="398" r:id="rId19"/>
    <p:sldId id="269" r:id="rId20"/>
    <p:sldId id="403" r:id="rId21"/>
    <p:sldId id="287"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23" autoAdjust="0"/>
  </p:normalViewPr>
  <p:slideViewPr>
    <p:cSldViewPr snapToGrid="0">
      <p:cViewPr varScale="1">
        <p:scale>
          <a:sx n="57" d="100"/>
          <a:sy n="57" d="100"/>
        </p:scale>
        <p:origin x="1026"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9</a:t>
            </a:fld>
            <a:endParaRPr lang="en-US"/>
          </a:p>
        </p:txBody>
      </p:sp>
    </p:spTree>
    <p:extLst>
      <p:ext uri="{BB962C8B-B14F-4D97-AF65-F5344CB8AC3E}">
        <p14:creationId xmlns:p14="http://schemas.microsoft.com/office/powerpoint/2010/main" val="278228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16</a:t>
            </a:fld>
            <a:endParaRPr lang="en-US"/>
          </a:p>
        </p:txBody>
      </p:sp>
    </p:spTree>
    <p:extLst>
      <p:ext uri="{BB962C8B-B14F-4D97-AF65-F5344CB8AC3E}">
        <p14:creationId xmlns:p14="http://schemas.microsoft.com/office/powerpoint/2010/main" val="235389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1707227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016907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102706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96765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14947789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243399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925658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198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623092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549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01177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18160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0037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2139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235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34295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97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90364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DF619-584F-3BF9-B182-953F01A911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10/9/2024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62846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536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9" name="Picture 8">
            <a:extLst>
              <a:ext uri="{FF2B5EF4-FFF2-40B4-BE49-F238E27FC236}">
                <a16:creationId xmlns:a16="http://schemas.microsoft.com/office/drawing/2014/main" id="{1731069D-293F-82B9-8CB0-A75AFF48E44D}"/>
              </a:ext>
            </a:extLst>
          </p:cNvPr>
          <p:cNvPicPr>
            <a:picLocks noChangeAspect="1"/>
          </p:cNvPicPr>
          <p:nvPr/>
        </p:nvPicPr>
        <p:blipFill>
          <a:blip r:embed="rId6"/>
          <a:stretch>
            <a:fillRect/>
          </a:stretch>
        </p:blipFill>
        <p:spPr>
          <a:xfrm>
            <a:off x="7539574" y="1058629"/>
            <a:ext cx="3737172" cy="981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518275" cy="2554505"/>
          </a:xfrm>
          <a:prstGeom prst="rect">
            <a:avLst/>
          </a:prstGeom>
          <a:noFill/>
          <a:ln>
            <a:noFill/>
          </a:ln>
        </p:spPr>
        <p:txBody>
          <a:bodyPr spcFirstLastPara="1" wrap="square" lIns="91425" tIns="45700" rIns="91425" bIns="45700" anchor="t" anchorCtr="0">
            <a:spAutoFit/>
          </a:bodyPr>
          <a:lstStyle/>
          <a:p>
            <a:pPr lvl="0" algn="ctr">
              <a:buClr>
                <a:schemeClr val="lt1"/>
              </a:buClr>
              <a:buSzPts val="3200"/>
            </a:pPr>
            <a:r>
              <a:rPr lang="vi-VN" sz="4000" b="1" dirty="0">
                <a:solidFill>
                  <a:schemeClr val="lt1"/>
                </a:solidFill>
                <a:latin typeface="Cambria" panose="02040503050406030204" pitchFamily="18" charset="0"/>
                <a:ea typeface="Cambria" panose="02040503050406030204" pitchFamily="18" charset="0"/>
                <a:cs typeface="Times New Roman"/>
                <a:sym typeface="Times New Roman"/>
              </a:rPr>
              <a:t>Mật độ dân số cao có ảnh hưởng gì đối với môi trường (đất ở, đất trồng, không khí, …) ?</a:t>
            </a: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8210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Google Shape;953;p28">
            <a:extLst>
              <a:ext uri="{FF2B5EF4-FFF2-40B4-BE49-F238E27FC236}">
                <a16:creationId xmlns:a16="http://schemas.microsoft.com/office/drawing/2014/main" id="{A3E7882D-41FF-CA5E-FBB9-58080DE4350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7" name="Google Shape;954;p28">
            <a:extLst>
              <a:ext uri="{FF2B5EF4-FFF2-40B4-BE49-F238E27FC236}">
                <a16:creationId xmlns:a16="http://schemas.microsoft.com/office/drawing/2014/main" id="{F3649893-DE3C-18BC-6C84-985B091BAFE6}"/>
              </a:ext>
            </a:extLst>
          </p:cNvPr>
          <p:cNvSpPr txBox="1"/>
          <p:nvPr/>
        </p:nvSpPr>
        <p:spPr>
          <a:xfrm>
            <a:off x="2123440" y="306070"/>
            <a:ext cx="7632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sp>
        <p:nvSpPr>
          <p:cNvPr id="8" name="Google Shape;955;p28">
            <a:extLst>
              <a:ext uri="{FF2B5EF4-FFF2-40B4-BE49-F238E27FC236}">
                <a16:creationId xmlns:a16="http://schemas.microsoft.com/office/drawing/2014/main" id="{E6C2BAAE-0C2D-F7B7-F31F-7B11B36F7971}"/>
              </a:ext>
            </a:extLst>
          </p:cNvPr>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NHÀ Ở </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CHẬT CHỘI</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956;p28">
            <a:extLst>
              <a:ext uri="{FF2B5EF4-FFF2-40B4-BE49-F238E27FC236}">
                <a16:creationId xmlns:a16="http://schemas.microsoft.com/office/drawing/2014/main" id="{E11C4782-7AD4-4C80-CEC4-E8B36394E4B6}"/>
              </a:ext>
            </a:extLst>
          </p:cNvPr>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extLst>
      <p:ext uri="{BB962C8B-B14F-4D97-AF65-F5344CB8AC3E}">
        <p14:creationId xmlns:p14="http://schemas.microsoft.com/office/powerpoint/2010/main" val="312078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Google Shape;961;p29">
            <a:extLst>
              <a:ext uri="{FF2B5EF4-FFF2-40B4-BE49-F238E27FC236}">
                <a16:creationId xmlns:a16="http://schemas.microsoft.com/office/drawing/2014/main" id="{90146A19-C7D2-BC8B-CFB3-1CD6ABACEEA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11" name="Google Shape;962;p29">
            <a:extLst>
              <a:ext uri="{FF2B5EF4-FFF2-40B4-BE49-F238E27FC236}">
                <a16:creationId xmlns:a16="http://schemas.microsoft.com/office/drawing/2014/main" id="{F2197272-839C-986B-9B5B-7395391A83E8}"/>
              </a:ext>
            </a:extLst>
          </p:cNvPr>
          <p:cNvSpPr txBox="1"/>
          <p:nvPr/>
        </p:nvSpPr>
        <p:spPr>
          <a:xfrm>
            <a:off x="2214880" y="306070"/>
            <a:ext cx="754126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2" name="Google Shape;963;p29" descr="C:\Users\HP\Desktop\040411_CS_rưngtuyducbitanphanghiemtrong1.jpg040411_CS_rưngtuyducbitanphanghiemtrong1">
            <a:extLst>
              <a:ext uri="{FF2B5EF4-FFF2-40B4-BE49-F238E27FC236}">
                <a16:creationId xmlns:a16="http://schemas.microsoft.com/office/drawing/2014/main" id="{B7ACD022-B032-3C16-8CEB-C1CB510B1EEE}"/>
              </a:ext>
            </a:extLst>
          </p:cNvPr>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13" name="Google Shape;964;p29">
            <a:extLst>
              <a:ext uri="{FF2B5EF4-FFF2-40B4-BE49-F238E27FC236}">
                <a16:creationId xmlns:a16="http://schemas.microsoft.com/office/drawing/2014/main" id="{5A984B9F-36BE-1326-482A-F909893D0BCE}"/>
              </a:ext>
            </a:extLst>
          </p:cNvPr>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PHÁ RỪNG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LÀM NƯƠNG RẪY</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37222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Google Shape;969;p30">
            <a:extLst>
              <a:ext uri="{FF2B5EF4-FFF2-40B4-BE49-F238E27FC236}">
                <a16:creationId xmlns:a16="http://schemas.microsoft.com/office/drawing/2014/main" id="{EA46EAFE-A27B-E9E6-D005-0889816B75E1}"/>
              </a:ext>
            </a:extLst>
          </p:cNvPr>
          <p:cNvSpPr txBox="1"/>
          <p:nvPr/>
        </p:nvSpPr>
        <p:spPr>
          <a:xfrm>
            <a:off x="2133600" y="306070"/>
            <a:ext cx="836168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1" name="Google Shape;970;p30" descr="C:\Users\HP\Desktop\O-nhiem-moi-truong.jpgO-nhiem-moi-truong">
            <a:extLst>
              <a:ext uri="{FF2B5EF4-FFF2-40B4-BE49-F238E27FC236}">
                <a16:creationId xmlns:a16="http://schemas.microsoft.com/office/drawing/2014/main" id="{7C168C81-D1B9-E2D9-B881-47CB0CE70B75}"/>
              </a:ext>
            </a:extLst>
          </p:cNvPr>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12" name="Google Shape;971;p30">
            <a:extLst>
              <a:ext uri="{FF2B5EF4-FFF2-40B4-BE49-F238E27FC236}">
                <a16:creationId xmlns:a16="http://schemas.microsoft.com/office/drawing/2014/main" id="{D86D2AAC-E347-1200-FBD5-ADEEA9F0457E}"/>
              </a:ext>
            </a:extLst>
          </p:cNvPr>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18" name="Google Shape;972;p30">
            <a:extLst>
              <a:ext uri="{FF2B5EF4-FFF2-40B4-BE49-F238E27FC236}">
                <a16:creationId xmlns:a16="http://schemas.microsoft.com/office/drawing/2014/main" id="{9310DDA0-19E2-4CDB-D061-61FC23AA8149}"/>
              </a:ext>
            </a:extLst>
          </p:cNvPr>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Ô NHIỄM</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MÔI TRƯỜNG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4087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H</a:t>
              </a:r>
              <a:r>
                <a:rPr lang="vi-VN" sz="3600" b="1" dirty="0">
                  <a:solidFill>
                    <a:srgbClr val="002060"/>
                  </a:solidFill>
                  <a:latin typeface="Cambria" panose="02040503050406030204" pitchFamily="18" charset="0"/>
                  <a:ea typeface="Cambria" panose="02040503050406030204" pitchFamily="18" charset="0"/>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0A61B5FC-9B14-2351-012F-E087F6536425}"/>
              </a:ext>
            </a:extLst>
          </p:cNvPr>
          <p:cNvPicPr>
            <a:picLocks noChangeAspect="1"/>
          </p:cNvPicPr>
          <p:nvPr/>
        </p:nvPicPr>
        <p:blipFill>
          <a:blip r:embed="rId3"/>
          <a:stretch>
            <a:fillRect/>
          </a:stretch>
        </p:blipFill>
        <p:spPr>
          <a:xfrm>
            <a:off x="926464" y="1471612"/>
            <a:ext cx="4285616" cy="3808656"/>
          </a:xfrm>
          <a:prstGeom prst="rect">
            <a:avLst/>
          </a:prstGeom>
        </p:spPr>
      </p:pic>
      <p:sp>
        <p:nvSpPr>
          <p:cNvPr id="19" name="TextBox 18">
            <a:extLst>
              <a:ext uri="{FF2B5EF4-FFF2-40B4-BE49-F238E27FC236}">
                <a16:creationId xmlns:a16="http://schemas.microsoft.com/office/drawing/2014/main" id="{E06A0053-8724-1F82-0577-574AD5DCF5A2}"/>
              </a:ext>
            </a:extLst>
          </p:cNvPr>
          <p:cNvSpPr txBox="1"/>
          <p:nvPr/>
        </p:nvSpPr>
        <p:spPr>
          <a:xfrm>
            <a:off x="1330960" y="5506720"/>
            <a:ext cx="3789680" cy="461665"/>
          </a:xfrm>
          <a:prstGeom prst="rect">
            <a:avLst/>
          </a:prstGeom>
          <a:noFill/>
        </p:spPr>
        <p:txBody>
          <a:bodyPr wrap="square" rtlCol="0">
            <a:spAutoFit/>
          </a:bodyPr>
          <a:lstStyle/>
          <a:p>
            <a:r>
              <a:rPr lang="vi-VN" sz="2400" b="1" i="1" dirty="0">
                <a:solidFill>
                  <a:srgbClr val="000000"/>
                </a:solidFill>
                <a:effectLst/>
                <a:latin typeface="Cambria" panose="02040503050406030204" pitchFamily="18" charset="0"/>
                <a:ea typeface="Cambria" panose="02040503050406030204" pitchFamily="18" charset="0"/>
              </a:rPr>
              <a:t>Điểm dân cư ở đồng bằng</a:t>
            </a:r>
            <a:endParaRPr lang="en-US" sz="2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A1A45E0-EB63-4CB7-E358-B9E1C3A49223}"/>
              </a:ext>
            </a:extLst>
          </p:cNvPr>
          <p:cNvPicPr>
            <a:picLocks noChangeAspect="1"/>
          </p:cNvPicPr>
          <p:nvPr/>
        </p:nvPicPr>
        <p:blipFill>
          <a:blip r:embed="rId4"/>
          <a:stretch>
            <a:fillRect/>
          </a:stretch>
        </p:blipFill>
        <p:spPr>
          <a:xfrm>
            <a:off x="6753224" y="1493520"/>
            <a:ext cx="3945255" cy="3759200"/>
          </a:xfrm>
          <a:prstGeom prst="rect">
            <a:avLst/>
          </a:prstGeom>
        </p:spPr>
      </p:pic>
      <p:sp>
        <p:nvSpPr>
          <p:cNvPr id="21" name="TextBox 20">
            <a:extLst>
              <a:ext uri="{FF2B5EF4-FFF2-40B4-BE49-F238E27FC236}">
                <a16:creationId xmlns:a16="http://schemas.microsoft.com/office/drawing/2014/main" id="{67A2EE96-0D99-3F8A-EBC0-5759F4DC05A8}"/>
              </a:ext>
            </a:extLst>
          </p:cNvPr>
          <p:cNvSpPr txBox="1"/>
          <p:nvPr/>
        </p:nvSpPr>
        <p:spPr>
          <a:xfrm>
            <a:off x="7061200" y="541528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vùng núi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40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E70E4E56-6000-A259-1BBF-EDD21602318D}"/>
              </a:ext>
            </a:extLst>
          </p:cNvPr>
          <p:cNvPicPr>
            <a:picLocks noChangeAspect="1"/>
          </p:cNvPicPr>
          <p:nvPr/>
        </p:nvPicPr>
        <p:blipFill>
          <a:blip r:embed="rId3"/>
          <a:stretch>
            <a:fillRect/>
          </a:stretch>
        </p:blipFill>
        <p:spPr>
          <a:xfrm>
            <a:off x="1208404" y="1549399"/>
            <a:ext cx="4186556" cy="3726820"/>
          </a:xfrm>
          <a:prstGeom prst="rect">
            <a:avLst/>
          </a:prstGeom>
        </p:spPr>
      </p:pic>
      <p:sp>
        <p:nvSpPr>
          <p:cNvPr id="7" name="TextBox 6">
            <a:extLst>
              <a:ext uri="{FF2B5EF4-FFF2-40B4-BE49-F238E27FC236}">
                <a16:creationId xmlns:a16="http://schemas.microsoft.com/office/drawing/2014/main" id="{70B5D1B9-3A60-76A9-45DB-4DB77C306969}"/>
              </a:ext>
            </a:extLst>
          </p:cNvPr>
          <p:cNvSpPr txBox="1"/>
          <p:nvPr/>
        </p:nvSpPr>
        <p:spPr>
          <a:xfrm>
            <a:off x="1473200" y="550672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thành thị</a:t>
            </a:r>
            <a:endParaRPr lang="en-US" sz="24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774DA38-2C62-C417-21FC-45220E3A2B01}"/>
              </a:ext>
            </a:extLst>
          </p:cNvPr>
          <p:cNvPicPr>
            <a:picLocks noChangeAspect="1"/>
          </p:cNvPicPr>
          <p:nvPr/>
        </p:nvPicPr>
        <p:blipFill>
          <a:blip r:embed="rId4"/>
          <a:stretch>
            <a:fillRect/>
          </a:stretch>
        </p:blipFill>
        <p:spPr>
          <a:xfrm>
            <a:off x="6875144" y="1539239"/>
            <a:ext cx="4057016" cy="3707747"/>
          </a:xfrm>
          <a:prstGeom prst="rect">
            <a:avLst/>
          </a:prstGeom>
        </p:spPr>
      </p:pic>
      <p:sp>
        <p:nvSpPr>
          <p:cNvPr id="9" name="TextBox 8">
            <a:extLst>
              <a:ext uri="{FF2B5EF4-FFF2-40B4-BE49-F238E27FC236}">
                <a16:creationId xmlns:a16="http://schemas.microsoft.com/office/drawing/2014/main" id="{E2BE0DE8-540E-93B8-9D6F-69E9361BD38E}"/>
              </a:ext>
            </a:extLst>
          </p:cNvPr>
          <p:cNvSpPr txBox="1"/>
          <p:nvPr/>
        </p:nvSpPr>
        <p:spPr>
          <a:xfrm>
            <a:off x="7132320" y="5435600"/>
            <a:ext cx="3789680" cy="461665"/>
          </a:xfrm>
          <a:prstGeom prst="rect">
            <a:avLst/>
          </a:prstGeom>
          <a:noFill/>
        </p:spPr>
        <p:txBody>
          <a:bodyPr wrap="square" rtlCol="0">
            <a:spAutoFit/>
          </a:bodyPr>
          <a:lstStyle/>
          <a:p>
            <a:r>
              <a:rPr lang="vi-VN" sz="2400" b="1" i="1">
                <a:solidFill>
                  <a:srgbClr val="000000"/>
                </a:solidFill>
                <a:latin typeface="Cambria" panose="02040503050406030204" pitchFamily="18" charset="0"/>
                <a:ea typeface="Cambria" panose="02040503050406030204" pitchFamily="18" charset="0"/>
              </a:rPr>
              <a:t>Điểm dân cư ở nông thôn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89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endParaRPr lang="en-US"/>
          </a:p>
        </p:txBody>
      </p:sp>
      <p:pic>
        <p:nvPicPr>
          <p:cNvPr id="10" name="Picture 9"/>
          <p:cNvPicPr>
            <a:picLocks noChangeAspect="1"/>
          </p:cNvPicPr>
          <p:nvPr/>
        </p:nvPicPr>
        <p:blipFill>
          <a:blip r:embed="rId5"/>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683375"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3200"/>
              <a:buFontTx/>
              <a:buNone/>
              <a:tabLst/>
              <a:defRPr/>
            </a:pP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Đố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em</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biết</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dân</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số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thế</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giới</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là</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nào</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750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3: Tìm hiểu về phân bố dân cư</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36600" y="84959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836773" y="13970"/>
              <a:ext cx="20203330" cy="2708975"/>
            </a:xfrm>
            <a:prstGeom prst="rect">
              <a:avLst/>
            </a:prstGeom>
          </p:spPr>
          <p:txBody>
            <a:bodyPr lIns="0" tIns="0" rIns="0" bIns="0" rtlCol="0" anchor="t">
              <a:spAutoFit/>
            </a:bodyPr>
            <a:lstStyle/>
            <a:p>
              <a:pPr algn="just" defTabSz="609630"/>
              <a:r>
                <a:rPr lang="vi-VN" sz="2800" b="1" dirty="0">
                  <a:solidFill>
                    <a:srgbClr val="FFE871"/>
                  </a:solidFill>
                  <a:latin typeface="Cambria" panose="02040503050406030204" pitchFamily="18" charset="0"/>
                  <a:ea typeface="Cambria" panose="02040503050406030204" pitchFamily="18" charset="0"/>
                </a:rPr>
                <a:t>Đọc bảng chú giải, cho biết có mấy mức chia mật độ dân số. Màu càng đậm thể hiện mật độ dân số như thế nào?</a:t>
              </a:r>
              <a:endParaRPr lang="en-US" sz="2800" dirty="0">
                <a:solidFill>
                  <a:srgbClr val="FFE871"/>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0E57F386-51B3-0146-42F3-7613F2DBAFCB}"/>
              </a:ext>
            </a:extLst>
          </p:cNvPr>
          <p:cNvPicPr>
            <a:picLocks noChangeAspect="1"/>
          </p:cNvPicPr>
          <p:nvPr/>
        </p:nvPicPr>
        <p:blipFill>
          <a:blip r:embed="rId3"/>
          <a:stretch>
            <a:fillRect/>
          </a:stretch>
        </p:blipFill>
        <p:spPr>
          <a:xfrm>
            <a:off x="8288020" y="519747"/>
            <a:ext cx="3243580" cy="5506239"/>
          </a:xfrm>
          <a:prstGeom prst="rect">
            <a:avLst/>
          </a:prstGeom>
        </p:spPr>
      </p:pic>
      <p:sp>
        <p:nvSpPr>
          <p:cNvPr id="17" name="TextBox 16">
            <a:extLst>
              <a:ext uri="{FF2B5EF4-FFF2-40B4-BE49-F238E27FC236}">
                <a16:creationId xmlns:a16="http://schemas.microsoft.com/office/drawing/2014/main" id="{55632CF2-9A98-2C34-68B4-6FB093FDF397}"/>
              </a:ext>
            </a:extLst>
          </p:cNvPr>
          <p:cNvSpPr txBox="1"/>
          <p:nvPr/>
        </p:nvSpPr>
        <p:spPr>
          <a:xfrm>
            <a:off x="1056640" y="3149600"/>
            <a:ext cx="660400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5 </a:t>
            </a:r>
            <a:r>
              <a:rPr lang="en-US" sz="3200" b="1" dirty="0" err="1">
                <a:latin typeface="Cambria" panose="02040503050406030204" pitchFamily="18" charset="0"/>
                <a:ea typeface="Cambria" panose="02040503050406030204" pitchFamily="18" charset="0"/>
              </a:rPr>
              <a:t>mức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đậm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6440" y="16887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800714"/>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Xác định trên lược đồ những khu vực có mật độ dân số cao, các khu vực có mật độ dân số thấp.</a:t>
              </a:r>
              <a:endParaRPr kumimoji="0" lang="en-US" sz="28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55632CF2-9A98-2C34-68B4-6FB093FDF397}"/>
              </a:ext>
            </a:extLst>
          </p:cNvPr>
          <p:cNvSpPr txBox="1"/>
          <p:nvPr/>
        </p:nvSpPr>
        <p:spPr>
          <a:xfrm>
            <a:off x="426720" y="1808480"/>
            <a:ext cx="791464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cao: Hà Nội, Hải Phòng, Thái Bình, Nam Định, TP. Hồ Chí Minh.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pic>
        <p:nvPicPr>
          <p:cNvPr id="14" name="Picture 13">
            <a:extLst>
              <a:ext uri="{FF2B5EF4-FFF2-40B4-BE49-F238E27FC236}">
                <a16:creationId xmlns:a16="http://schemas.microsoft.com/office/drawing/2014/main" id="{4C74C188-5903-6752-A886-D1D609FBDE6D}"/>
              </a:ext>
            </a:extLst>
          </p:cNvPr>
          <p:cNvPicPr>
            <a:picLocks noChangeAspect="1"/>
          </p:cNvPicPr>
          <p:nvPr/>
        </p:nvPicPr>
        <p:blipFill>
          <a:blip r:embed="rId4"/>
          <a:stretch>
            <a:fillRect/>
          </a:stretch>
        </p:blipFill>
        <p:spPr>
          <a:xfrm>
            <a:off x="4157663" y="2787650"/>
            <a:ext cx="1582738" cy="1625982"/>
          </a:xfrm>
          <a:prstGeom prst="rect">
            <a:avLst/>
          </a:prstGeom>
        </p:spPr>
      </p:pic>
      <p:pic>
        <p:nvPicPr>
          <p:cNvPr id="18" name="Picture 17">
            <a:extLst>
              <a:ext uri="{FF2B5EF4-FFF2-40B4-BE49-F238E27FC236}">
                <a16:creationId xmlns:a16="http://schemas.microsoft.com/office/drawing/2014/main" id="{E843B24B-78F7-8027-1417-C1F13E3E0DBB}"/>
              </a:ext>
            </a:extLst>
          </p:cNvPr>
          <p:cNvPicPr>
            <a:picLocks noChangeAspect="1"/>
          </p:cNvPicPr>
          <p:nvPr/>
        </p:nvPicPr>
        <p:blipFill>
          <a:blip r:embed="rId5"/>
          <a:stretch>
            <a:fillRect/>
          </a:stretch>
        </p:blipFill>
        <p:spPr>
          <a:xfrm>
            <a:off x="5958840" y="2937827"/>
            <a:ext cx="1122680" cy="1417384"/>
          </a:xfrm>
          <a:prstGeom prst="rect">
            <a:avLst/>
          </a:prstGeom>
        </p:spPr>
      </p:pic>
      <p:sp>
        <p:nvSpPr>
          <p:cNvPr id="19" name="TextBox 18">
            <a:extLst>
              <a:ext uri="{FF2B5EF4-FFF2-40B4-BE49-F238E27FC236}">
                <a16:creationId xmlns:a16="http://schemas.microsoft.com/office/drawing/2014/main" id="{A30D7117-6841-A9EA-431F-3157995BA660}"/>
              </a:ext>
            </a:extLst>
          </p:cNvPr>
          <p:cNvSpPr txBox="1"/>
          <p:nvPr/>
        </p:nvSpPr>
        <p:spPr>
          <a:xfrm>
            <a:off x="406400" y="4429760"/>
            <a:ext cx="8046720" cy="138499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thấp: Kon Tum, Lai Châu, Điện Biên, Sơn La, Cao Bằng, Bắc Kạn, Lạng Sơn.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B4E9F37-2FB8-42A8-07AD-854B24B199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60" b="95971" l="4545" r="90000">
                        <a14:foregroundMark x1="15455" y1="7692" x2="26667" y2="13919"/>
                        <a14:foregroundMark x1="4848" y1="19048" x2="11515" y2="28571"/>
                        <a14:foregroundMark x1="48788" y1="85714" x2="55455" y2="95971"/>
                      </a14:backgroundRemoval>
                    </a14:imgEffect>
                  </a14:imgLayer>
                </a14:imgProps>
              </a:ext>
            </a:extLst>
          </a:blip>
          <a:stretch>
            <a:fillRect/>
          </a:stretch>
        </p:blipFill>
        <p:spPr>
          <a:xfrm rot="20359415">
            <a:off x="3312160" y="5165292"/>
            <a:ext cx="2181225" cy="1804468"/>
          </a:xfrm>
          <a:prstGeom prst="rect">
            <a:avLst/>
          </a:prstGeom>
        </p:spPr>
      </p:pic>
      <p:pic>
        <p:nvPicPr>
          <p:cNvPr id="23" name="Picture 22">
            <a:extLst>
              <a:ext uri="{FF2B5EF4-FFF2-40B4-BE49-F238E27FC236}">
                <a16:creationId xmlns:a16="http://schemas.microsoft.com/office/drawing/2014/main" id="{022A5E45-74CC-085F-F79A-315C734383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64480" y="5237122"/>
            <a:ext cx="1822767" cy="1798678"/>
          </a:xfrm>
          <a:prstGeom prst="rect">
            <a:avLst/>
          </a:prstGeom>
        </p:spPr>
      </p:pic>
      <p:pic>
        <p:nvPicPr>
          <p:cNvPr id="25" name="Picture 24">
            <a:extLst>
              <a:ext uri="{FF2B5EF4-FFF2-40B4-BE49-F238E27FC236}">
                <a16:creationId xmlns:a16="http://schemas.microsoft.com/office/drawing/2014/main" id="{F88BEB13-553A-9E39-05C1-44DBDC9C7F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98017" y="5324475"/>
            <a:ext cx="1304925" cy="1533525"/>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133877"/>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Phân bố dân cư nước ta có đặc điểm như thế nào?</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477760"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Nước ta có mật độ dân số khá cao. Dân cư phân bố không đều giữa đồng bằng và miền núi, giữa thành thị và nông thôn.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Nêu những hậu quả của việc phân bố dân cư chưa hợp lí.</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782560"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Dân cư phân bố không đ</a:t>
            </a:r>
            <a:r>
              <a:rPr lang="en-US" sz="3200" b="1" dirty="0">
                <a:solidFill>
                  <a:prstClr val="black"/>
                </a:solidFill>
                <a:latin typeface="Cambria" panose="02040503050406030204" pitchFamily="18" charset="0"/>
                <a:ea typeface="Cambria" panose="02040503050406030204" pitchFamily="18" charset="0"/>
              </a:rPr>
              <a:t>ồ</a:t>
            </a:r>
            <a:r>
              <a:rPr lang="vi-VN" sz="3200" b="1" dirty="0">
                <a:solidFill>
                  <a:prstClr val="black"/>
                </a:solidFill>
                <a:latin typeface="Cambria" panose="02040503050406030204" pitchFamily="18" charset="0"/>
                <a:ea typeface="Cambria" panose="02040503050406030204" pitchFamily="18" charset="0"/>
              </a:rPr>
              <a:t>ng đều dẫn đến nơi thừa, nơi thiếu lao động; gây khó khăn cho việc khai thác tài nguyên và sử dụng hợp lí nguồn lao động.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Google Shape;1044;p38">
            <a:extLst>
              <a:ext uri="{FF2B5EF4-FFF2-40B4-BE49-F238E27FC236}">
                <a16:creationId xmlns:a16="http://schemas.microsoft.com/office/drawing/2014/main" id="{F5B923AF-A5D4-B67A-59E8-AD06F63CDED9}"/>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4" name="Google Shape;1045;p38" descr="IMG_0546">
            <a:extLst>
              <a:ext uri="{FF2B5EF4-FFF2-40B4-BE49-F238E27FC236}">
                <a16:creationId xmlns:a16="http://schemas.microsoft.com/office/drawing/2014/main" id="{A248E2AC-9501-C32C-C4DE-25CC7C2FAA9D}"/>
              </a:ext>
            </a:extLst>
          </p:cNvPr>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5" name="Google Shape;1046;p38">
            <a:extLst>
              <a:ext uri="{FF2B5EF4-FFF2-40B4-BE49-F238E27FC236}">
                <a16:creationId xmlns:a16="http://schemas.microsoft.com/office/drawing/2014/main" id="{6EF142E8-9918-9C7F-9934-007AC45A202A}"/>
              </a:ext>
            </a:extLst>
          </p:cNvPr>
          <p:cNvSpPr txBox="1"/>
          <p:nvPr/>
        </p:nvSpPr>
        <p:spPr>
          <a:xfrm>
            <a:off x="7398385" y="2586355"/>
            <a:ext cx="338709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THẤT NGHIỆP</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6" name="Google Shape;1047;p38">
            <a:extLst>
              <a:ext uri="{FF2B5EF4-FFF2-40B4-BE49-F238E27FC236}">
                <a16:creationId xmlns:a16="http://schemas.microsoft.com/office/drawing/2014/main" id="{48F50C51-FA19-7238-2127-12C5A00D6F16}"/>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7" name="Google Shape;1048;p38">
            <a:extLst>
              <a:ext uri="{FF2B5EF4-FFF2-40B4-BE49-F238E27FC236}">
                <a16:creationId xmlns:a16="http://schemas.microsoft.com/office/drawing/2014/main" id="{58D9DFDB-60ED-E778-1143-9D7DA31CB606}"/>
              </a:ext>
            </a:extLst>
          </p:cNvPr>
          <p:cNvSpPr txBox="1"/>
          <p:nvPr/>
        </p:nvSpPr>
        <p:spPr>
          <a:xfrm>
            <a:off x="3035300" y="314532"/>
            <a:ext cx="6810375" cy="120028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en-US" sz="3600" b="1" dirty="0">
                <a:solidFill>
                  <a:schemeClr val="lt1"/>
                </a:solidFill>
                <a:latin typeface="Cambria" panose="02040503050406030204" pitchFamily="18" charset="0"/>
                <a:ea typeface="Cambria" panose="02040503050406030204" pitchFamily="18" charset="0"/>
                <a:cs typeface="Times New Roman"/>
                <a:sym typeface="Times New Roman"/>
              </a:rPr>
              <a:t>H</a:t>
            </a:r>
            <a:r>
              <a:rPr lang="vi-VN" sz="3600" b="1" dirty="0">
                <a:solidFill>
                  <a:schemeClr val="lt1"/>
                </a:solidFill>
                <a:latin typeface="Cambria" panose="02040503050406030204" pitchFamily="18" charset="0"/>
                <a:ea typeface="Cambria" panose="02040503050406030204" pitchFamily="18" charset="0"/>
                <a:cs typeface="Times New Roman"/>
                <a:sym typeface="Times New Roman"/>
              </a:rPr>
              <a:t>ậu quả của việc phân bố dân cư chưa hợp lí</a:t>
            </a:r>
            <a:endParaRPr sz="44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193569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Google Shape;1053;p39">
            <a:extLst>
              <a:ext uri="{FF2B5EF4-FFF2-40B4-BE49-F238E27FC236}">
                <a16:creationId xmlns:a16="http://schemas.microsoft.com/office/drawing/2014/main" id="{F456A21D-10E2-CF13-B6AC-4DB8425F80FD}"/>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7" name="Google Shape;1054;p39" descr="C:\Users\HP\Desktop\Bao-dam-si-so-hoc-sinh-theo.jpgBao-dam-si-so-hoc-sinh-theo">
            <a:extLst>
              <a:ext uri="{FF2B5EF4-FFF2-40B4-BE49-F238E27FC236}">
                <a16:creationId xmlns:a16="http://schemas.microsoft.com/office/drawing/2014/main" id="{75B6AC0F-3E1E-443F-B4CD-A79F39B5AAE6}"/>
              </a:ext>
            </a:extLst>
          </p:cNvPr>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8" name="Google Shape;1055;p39">
            <a:extLst>
              <a:ext uri="{FF2B5EF4-FFF2-40B4-BE49-F238E27FC236}">
                <a16:creationId xmlns:a16="http://schemas.microsoft.com/office/drawing/2014/main" id="{9A84D5BB-195E-81B5-F042-EFF4E125EA68}"/>
              </a:ext>
            </a:extLst>
          </p:cNvPr>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LỚP HỌC</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 QUÁ ĐÔNG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1056;p39">
            <a:extLst>
              <a:ext uri="{FF2B5EF4-FFF2-40B4-BE49-F238E27FC236}">
                <a16:creationId xmlns:a16="http://schemas.microsoft.com/office/drawing/2014/main" id="{8E084941-D411-38F5-5E48-8E341FC3A399}"/>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 name="Google Shape;1057;p39">
            <a:extLst>
              <a:ext uri="{FF2B5EF4-FFF2-40B4-BE49-F238E27FC236}">
                <a16:creationId xmlns:a16="http://schemas.microsoft.com/office/drawing/2014/main" id="{73D0E1EE-49B4-2455-F29A-E2C9B1C0D053}"/>
              </a:ext>
            </a:extLst>
          </p:cNvPr>
          <p:cNvSpPr txBox="1"/>
          <p:nvPr/>
        </p:nvSpPr>
        <p:spPr>
          <a:xfrm>
            <a:off x="3035300" y="420857"/>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2690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1062;p40">
            <a:extLst>
              <a:ext uri="{FF2B5EF4-FFF2-40B4-BE49-F238E27FC236}">
                <a16:creationId xmlns:a16="http://schemas.microsoft.com/office/drawing/2014/main" id="{331A75CB-44B1-A73C-8F34-4DF5C4049E66}"/>
              </a:ext>
            </a:extLst>
          </p:cNvPr>
          <p:cNvPicPr preferRelativeResize="0"/>
          <p:nvPr/>
        </p:nvPicPr>
        <p:blipFill rotWithShape="1">
          <a:blip r:embed="rId4">
            <a:alphaModFix/>
          </a:blip>
          <a:srcRect/>
          <a:stretch/>
        </p:blipFill>
        <p:spPr>
          <a:xfrm>
            <a:off x="6900545" y="1835785"/>
            <a:ext cx="4619625" cy="2145665"/>
          </a:xfrm>
          <a:prstGeom prst="rect">
            <a:avLst/>
          </a:prstGeom>
          <a:noFill/>
          <a:ln>
            <a:noFill/>
          </a:ln>
        </p:spPr>
      </p:pic>
      <p:pic>
        <p:nvPicPr>
          <p:cNvPr id="12" name="Google Shape;1063;p40" descr="C:\Users\HP\Desktop\0ozos2nv-1437446693.jpg0ozos2nv-1437446693">
            <a:extLst>
              <a:ext uri="{FF2B5EF4-FFF2-40B4-BE49-F238E27FC236}">
                <a16:creationId xmlns:a16="http://schemas.microsoft.com/office/drawing/2014/main" id="{4766D65C-ADAC-853F-EEDD-4475D0DB0F67}"/>
              </a:ext>
            </a:extLst>
          </p:cNvPr>
          <p:cNvPicPr preferRelativeResize="0"/>
          <p:nvPr/>
        </p:nvPicPr>
        <p:blipFill rotWithShape="1">
          <a:blip r:embed="rId5">
            <a:alphaModFix/>
          </a:blip>
          <a:srcRect/>
          <a:stretch/>
        </p:blipFill>
        <p:spPr>
          <a:xfrm>
            <a:off x="1068705" y="1835785"/>
            <a:ext cx="5442585" cy="3538855"/>
          </a:xfrm>
          <a:prstGeom prst="rect">
            <a:avLst/>
          </a:prstGeom>
          <a:noFill/>
          <a:ln>
            <a:noFill/>
          </a:ln>
        </p:spPr>
      </p:pic>
      <p:sp>
        <p:nvSpPr>
          <p:cNvPr id="13" name="Google Shape;1064;p40">
            <a:extLst>
              <a:ext uri="{FF2B5EF4-FFF2-40B4-BE49-F238E27FC236}">
                <a16:creationId xmlns:a16="http://schemas.microsoft.com/office/drawing/2014/main" id="{914C1EEA-5D90-AACB-8E37-64041A57CFA6}"/>
              </a:ext>
            </a:extLst>
          </p:cNvPr>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Y TẾ </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QUÁ TẢI</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4" name="Google Shape;1065;p40">
            <a:extLst>
              <a:ext uri="{FF2B5EF4-FFF2-40B4-BE49-F238E27FC236}">
                <a16:creationId xmlns:a16="http://schemas.microsoft.com/office/drawing/2014/main" id="{E36D9D52-2CCD-70C8-35DE-B88DC6C4E258}"/>
              </a:ext>
            </a:extLst>
          </p:cNvPr>
          <p:cNvPicPr preferRelativeResize="0"/>
          <p:nvPr/>
        </p:nvPicPr>
        <p:blipFill rotWithShape="1">
          <a:blip r:embed="rId6">
            <a:alphaModFix/>
          </a:blip>
          <a:srcRect/>
          <a:stretch/>
        </p:blipFill>
        <p:spPr>
          <a:xfrm>
            <a:off x="2698750" y="165100"/>
            <a:ext cx="7489825" cy="1405255"/>
          </a:xfrm>
          <a:prstGeom prst="rect">
            <a:avLst/>
          </a:prstGeom>
          <a:noFill/>
          <a:ln>
            <a:noFill/>
          </a:ln>
        </p:spPr>
      </p:pic>
      <p:sp>
        <p:nvSpPr>
          <p:cNvPr id="15" name="Google Shape;1066;p40">
            <a:extLst>
              <a:ext uri="{FF2B5EF4-FFF2-40B4-BE49-F238E27FC236}">
                <a16:creationId xmlns:a16="http://schemas.microsoft.com/office/drawing/2014/main" id="{1F49E5CC-315F-4744-A0D2-4D80E9618CA0}"/>
              </a:ext>
            </a:extLst>
          </p:cNvPr>
          <p:cNvSpPr txBox="1"/>
          <p:nvPr/>
        </p:nvSpPr>
        <p:spPr>
          <a:xfrm>
            <a:off x="3014035" y="410225"/>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5945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552</Words>
  <Application>Microsoft Office PowerPoint</Application>
  <PresentationFormat>Widescreen</PresentationFormat>
  <Paragraphs>38</Paragraphs>
  <Slides>19</Slides>
  <Notes>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Arial</vt:lpstr>
      <vt:lpstr>Calibri</vt:lpstr>
      <vt:lpstr>Calibri Light</vt:lpstr>
      <vt:lpstr>Cambria</vt:lpstr>
      <vt:lpstr>1_Office Theme</vt:lpstr>
      <vt:lpstr>Custom Design</vt:lpstr>
      <vt:lpstr>9_Office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2024-07-19T12:50:26Z</dcterms:created>
  <dcterms:modified xsi:type="dcterms:W3CDTF">2024-10-09T13:07:08Z</dcterms:modified>
</cp:coreProperties>
</file>