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50" r:id="rId2"/>
    <p:sldId id="347" r:id="rId3"/>
    <p:sldId id="346" r:id="rId4"/>
    <p:sldId id="339" r:id="rId5"/>
    <p:sldId id="267" r:id="rId6"/>
    <p:sldId id="316" r:id="rId7"/>
    <p:sldId id="317" r:id="rId8"/>
    <p:sldId id="318" r:id="rId9"/>
    <p:sldId id="352" r:id="rId10"/>
    <p:sldId id="320" r:id="rId11"/>
    <p:sldId id="322" r:id="rId12"/>
    <p:sldId id="334" r:id="rId13"/>
    <p:sldId id="325" r:id="rId14"/>
    <p:sldId id="326" r:id="rId15"/>
    <p:sldId id="341" r:id="rId16"/>
    <p:sldId id="343" r:id="rId17"/>
    <p:sldId id="351" r:id="rId18"/>
    <p:sldId id="328" r:id="rId19"/>
    <p:sldId id="33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50" autoAdjust="0"/>
  </p:normalViewPr>
  <p:slideViewPr>
    <p:cSldViewPr snapToGrid="0" showGuides="1">
      <p:cViewPr varScale="1">
        <p:scale>
          <a:sx n="59" d="100"/>
          <a:sy n="59" d="100"/>
        </p:scale>
        <p:origin x="813"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2024/11/30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D203-3C9C-46EF-AA54-99B6932380F3}" type="slidenum">
              <a:rPr lang="zh-CN" altLang="en-US" smtClean="0"/>
              <a:t>1</a:t>
            </a:fld>
            <a:endParaRPr lang="zh-CN" altLang="en-US"/>
          </a:p>
        </p:txBody>
      </p:sp>
    </p:spTree>
    <p:extLst>
      <p:ext uri="{BB962C8B-B14F-4D97-AF65-F5344CB8AC3E}">
        <p14:creationId xmlns:p14="http://schemas.microsoft.com/office/powerpoint/2010/main" val="17259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2024/11/30</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475376" y="2413620"/>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3746A842-DAAA-9F5D-8BE1-AEBC7A257BA8}"/>
              </a:ext>
            </a:extLst>
          </p:cNvPr>
          <p:cNvPicPr>
            <a:picLocks noChangeAspect="1"/>
          </p:cNvPicPr>
          <p:nvPr/>
        </p:nvPicPr>
        <p:blipFill>
          <a:blip r:embed="rId6"/>
          <a:stretch>
            <a:fillRect/>
          </a:stretch>
        </p:blipFill>
        <p:spPr>
          <a:xfrm>
            <a:off x="2445530" y="2968132"/>
            <a:ext cx="7011008" cy="2304488"/>
          </a:xfrm>
          <a:prstGeom prst="rect">
            <a:avLst/>
          </a:prstGeom>
        </p:spPr>
      </p:pic>
      <p:pic>
        <p:nvPicPr>
          <p:cNvPr id="3" name="Picture 2">
            <a:extLst>
              <a:ext uri="{FF2B5EF4-FFF2-40B4-BE49-F238E27FC236}">
                <a16:creationId xmlns:a16="http://schemas.microsoft.com/office/drawing/2014/main" id="{A62F780C-F82D-395D-E1C2-AED21BC16EAE}"/>
              </a:ext>
            </a:extLst>
          </p:cNvPr>
          <p:cNvPicPr>
            <a:picLocks noChangeAspect="1"/>
          </p:cNvPicPr>
          <p:nvPr/>
        </p:nvPicPr>
        <p:blipFill>
          <a:blip r:embed="rId7"/>
          <a:stretch>
            <a:fillRect/>
          </a:stretch>
        </p:blipFill>
        <p:spPr>
          <a:xfrm>
            <a:off x="4493655" y="1161480"/>
            <a:ext cx="3182388" cy="2438611"/>
          </a:xfrm>
          <a:prstGeom prst="rect">
            <a:avLst/>
          </a:prstGeom>
        </p:spPr>
      </p:pic>
    </p:spTree>
    <p:extLst>
      <p:ext uri="{BB962C8B-B14F-4D97-AF65-F5344CB8AC3E}">
        <p14:creationId xmlns:p14="http://schemas.microsoft.com/office/powerpoint/2010/main" val="2962884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2"/>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Tree>
    <p:extLst>
      <p:ext uri="{BB962C8B-B14F-4D97-AF65-F5344CB8AC3E}">
        <p14:creationId xmlns:p14="http://schemas.microsoft.com/office/powerpoint/2010/main" val="274158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tính</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diện</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tích</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hình</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tam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giác</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ta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lấy</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độ</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dài</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đáy</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cao</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đơn</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vị</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đo</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800" b="1"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b="1"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a:t>
            </a:r>
            <a:r>
              <a:rPr lang="en-US" sz="2800" dirty="0">
                <a:latin typeface="Times New Roman" panose="02020603050405020304" pitchFamily="18" charset="0"/>
                <a:ea typeface="Cambria" panose="02040503050406030204" pitchFamily="18" charset="0"/>
                <a:cs typeface="Times New Roman" panose="02020603050405020304" pitchFamily="18" charset="0"/>
              </a:rPr>
              <a:t>S :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tích</a:t>
            </a:r>
            <a:endParaRPr lang="vi-VN" sz="28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4AE7AAC-C001-4CFA-A980-ADCD584C4D38}"/>
                  </a:ext>
                </a:extLst>
              </p:cNvPr>
              <p:cNvSpPr txBox="1"/>
              <p:nvPr/>
            </p:nvSpPr>
            <p:spPr>
              <a:xfrm>
                <a:off x="8408322" y="4080648"/>
                <a:ext cx="2722959" cy="1441933"/>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08322" y="4080648"/>
                <a:ext cx="2722959" cy="1441933"/>
              </a:xfrm>
              <a:prstGeom prst="rect">
                <a:avLst/>
              </a:prstGeom>
              <a:blipFill>
                <a:blip r:embed="rId6"/>
                <a:stretch>
                  <a:fillRect l="-3579" b="-464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t>
            </a:r>
            <a:r>
              <a:rPr lang="en-US" sz="2800" dirty="0">
                <a:latin typeface="Times New Roman" panose="02020603050405020304" pitchFamily="18" charset="0"/>
                <a:ea typeface="Cambria" panose="02040503050406030204" pitchFamily="18" charset="0"/>
                <a:cs typeface="Times New Roman" panose="02020603050405020304" pitchFamily="18" charset="0"/>
              </a:rPr>
              <a:t>a :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độ</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dài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đáy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endParaRPr lang="vi-VN" sz="28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Times New Roman" panose="02020603050405020304" pitchFamily="18" charset="0"/>
                <a:ea typeface="Cambria" panose="02040503050406030204" pitchFamily="18" charset="0"/>
                <a:cs typeface="Times New Roman" panose="02020603050405020304" pitchFamily="18" charset="0"/>
              </a:rPr>
              <a:t>h :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chiều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cao</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029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6"/>
          <a:stretch>
            <a:fillRect/>
          </a:stretch>
        </p:blipFill>
        <p:spPr>
          <a:xfrm>
            <a:off x="960720" y="2539253"/>
            <a:ext cx="6724471" cy="2359356"/>
          </a:xfrm>
          <a:prstGeom prst="rect">
            <a:avLst/>
          </a:prstGeom>
        </p:spPr>
      </p:pic>
    </p:spTree>
    <p:extLst>
      <p:ext uri="{BB962C8B-B14F-4D97-AF65-F5344CB8AC3E}">
        <p14:creationId xmlns:p14="http://schemas.microsoft.com/office/powerpoint/2010/main" val="15632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5884BA-E103-41DF-A337-AB1E6E39F27F}"/>
              </a:ext>
            </a:extLst>
          </p:cNvPr>
          <p:cNvSpPr txBox="1">
            <a:spLocks/>
          </p:cNvSpPr>
          <p:nvPr/>
        </p:nvSpPr>
        <p:spPr>
          <a:xfrm>
            <a:off x="5178280" y="2613250"/>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Diện</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tích</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hình</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tam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giác</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p>
          <a:p>
            <a:pPr marL="0" indent="0" algn="ctr">
              <a:buFont typeface="Arial" panose="020B0604020202020204" pitchFamily="34" charset="0"/>
              <a:buNone/>
            </a:pP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4 x 3 : 2 = 6 (cm</a:t>
            </a:r>
            <a:r>
              <a:rPr lang="en-US" sz="2700" b="1" baseline="30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buFont typeface="Arial" panose="020B0604020202020204" pitchFamily="34" charset="0"/>
              <a:buNone/>
            </a:pP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u="sng"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Đáp</a:t>
            </a:r>
            <a:r>
              <a:rPr lang="en-US" sz="2700" b="1" u="sng"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u="sng"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số</a:t>
            </a:r>
            <a:r>
              <a:rPr lang="en-US" sz="2700" b="1" u="sng"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6 cm</a:t>
            </a:r>
            <a:r>
              <a:rPr lang="en-US" sz="2700" b="1" baseline="30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a:t>
            </a:r>
            <a:endPar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1207627" y="2442291"/>
            <a:ext cx="3970653" cy="3152052"/>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pic>
        <p:nvPicPr>
          <p:cNvPr id="1026" name="Picture 2" descr="Cartoon triangle with legs and arms cute geometric">
            <a:extLst>
              <a:ext uri="{FF2B5EF4-FFF2-40B4-BE49-F238E27FC236}">
                <a16:creationId xmlns:a16="http://schemas.microsoft.com/office/drawing/2014/main" id="{6CDFE31F-A984-4297-A010-96D6A24E959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15" b="89907" l="0" r="98300">
                        <a14:foregroundMark x1="42600" y1="49815" x2="54800" y2="54630"/>
                      </a14:backgroundRemoval>
                    </a14:imgEffect>
                  </a14:imgLayer>
                </a14:imgProps>
              </a:ext>
              <a:ext uri="{28A0092B-C50C-407E-A947-70E740481C1C}">
                <a14:useLocalDpi xmlns:a14="http://schemas.microsoft.com/office/drawing/2010/main" val="0"/>
              </a:ext>
            </a:extLst>
          </a:blip>
          <a:srcRect/>
          <a:stretch>
            <a:fillRect/>
          </a:stretch>
        </p:blipFill>
        <p:spPr bwMode="auto">
          <a:xfrm>
            <a:off x="9040075" y="3802636"/>
            <a:ext cx="3441878" cy="37172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22431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EB99BFC-BA6F-4BC5-8892-CA9A36725449}"/>
              </a:ext>
            </a:extLst>
          </p:cNvPr>
          <p:cNvSpPr txBox="1">
            <a:spLocks/>
          </p:cNvSpPr>
          <p:nvPr/>
        </p:nvSpPr>
        <p:spPr>
          <a:xfrm>
            <a:off x="5675019" y="2371877"/>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Times New Roman" panose="02020603050405020304" pitchFamily="18" charset="0"/>
                <a:ea typeface="Cambria" panose="02040503050406030204" pitchFamily="18" charset="0"/>
                <a:cs typeface="Times New Roman" panose="02020603050405020304" pitchFamily="18" charset="0"/>
              </a:rPr>
              <a:t>Bài</a:t>
            </a:r>
            <a:r>
              <a:rPr lang="en-US" sz="2700" b="1" u="sng" dirty="0">
                <a:solidFill>
                  <a:srgbClr val="FF660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u="sng" dirty="0" err="1">
                <a:solidFill>
                  <a:srgbClr val="FF6600"/>
                </a:solidFill>
                <a:latin typeface="Times New Roman" panose="02020603050405020304" pitchFamily="18" charset="0"/>
                <a:ea typeface="Cambria" panose="02040503050406030204" pitchFamily="18" charset="0"/>
                <a:cs typeface="Times New Roman" panose="02020603050405020304" pitchFamily="18" charset="0"/>
              </a:rPr>
              <a:t>giải</a:t>
            </a:r>
            <a:r>
              <a:rPr lang="en-US" sz="2700" b="1" u="sng" dirty="0">
                <a:solidFill>
                  <a:srgbClr val="FF6600"/>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ctr">
              <a:buFont typeface="Arial" panose="020B0604020202020204" pitchFamily="34" charset="0"/>
              <a:buNone/>
            </a:pP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Diện</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tích</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hình</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tam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giác</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p>
          <a:p>
            <a:pPr marL="0" indent="0" algn="ctr">
              <a:buFont typeface="Arial" panose="020B0604020202020204" pitchFamily="34" charset="0"/>
              <a:buNone/>
            </a:pP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5 x 8</a:t>
            </a:r>
            <a:r>
              <a:rPr lang="vi-VN"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r>
              <a:rPr lang="vi-VN"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 20 (</a:t>
            </a:r>
            <a:r>
              <a:rPr lang="vi-VN"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dm</a:t>
            </a:r>
            <a:r>
              <a:rPr lang="en-US" sz="2700" b="1" baseline="30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ctr">
              <a:buFont typeface="Arial" panose="020B0604020202020204" pitchFamily="34" charset="0"/>
              <a:buNone/>
            </a:pP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Đáp</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số</a:t>
            </a:r>
            <a:r>
              <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20 dm</a:t>
            </a:r>
            <a:r>
              <a:rPr lang="en-US" sz="2700" b="1" baseline="30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a:t>
            </a:r>
            <a:endParaRPr lang="en-US" sz="27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1432696" y="2566747"/>
            <a:ext cx="2449756" cy="3822499"/>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pic>
        <p:nvPicPr>
          <p:cNvPr id="2050" name="Picture 2" descr="Nachos Cartoon Television show, object, angle, face, triangle png | PNGWing">
            <a:extLst>
              <a:ext uri="{FF2B5EF4-FFF2-40B4-BE49-F238E27FC236}">
                <a16:creationId xmlns:a16="http://schemas.microsoft.com/office/drawing/2014/main" id="{8854FBB1-2CFE-4733-8BE7-473A864A459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4348"/>
                    </a14:imgEffect>
                  </a14:imgLayer>
                </a14:imgProps>
              </a:ext>
              <a:ext uri="{28A0092B-C50C-407E-A947-70E740481C1C}">
                <a14:useLocalDpi xmlns:a14="http://schemas.microsoft.com/office/drawing/2010/main" val="0"/>
              </a:ext>
            </a:extLst>
          </a:blip>
          <a:srcRect/>
          <a:stretch>
            <a:fillRect/>
          </a:stretch>
        </p:blipFill>
        <p:spPr bwMode="auto">
          <a:xfrm>
            <a:off x="9453417" y="4230666"/>
            <a:ext cx="3210092" cy="258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4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717894" y="287151"/>
            <a:ext cx="10738624" cy="1384995"/>
          </a:xfrm>
          <a:prstGeom prst="rect">
            <a:avLst/>
          </a:prstGeom>
          <a:noFill/>
        </p:spPr>
        <p:txBody>
          <a:bodyPr wrap="square" rtlCol="0">
            <a:spAutoFit/>
          </a:bodyPr>
          <a:lstStyle/>
          <a:p>
            <a:pPr algn="just"/>
            <a:r>
              <a:rPr lang="en-US"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Chọn</a:t>
            </a:r>
            <a:r>
              <a:rPr lang="en-US"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trả</a:t>
            </a:r>
            <a:r>
              <a:rPr lang="en-US"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lời</a:t>
            </a:r>
            <a:r>
              <a:rPr lang="en-US"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đúng</a:t>
            </a:r>
            <a:endParaRPr lang="en-US" sz="28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tam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giác</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dài</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đáy</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10 cm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chiều</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cao</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8 cm </a:t>
            </a:r>
            <a:r>
              <a:rPr lang="en-US" sz="28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80 cm</a:t>
            </a:r>
            <a:r>
              <a:rPr lang="en-US" sz="28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 40 cm                 C. 40 cm</a:t>
            </a:r>
            <a:r>
              <a:rPr lang="en-US" sz="28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602166" y="2566747"/>
            <a:ext cx="3280286" cy="3822499"/>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7" name="TextBox 16">
            <a:extLst>
              <a:ext uri="{FF2B5EF4-FFF2-40B4-BE49-F238E27FC236}">
                <a16:creationId xmlns:a16="http://schemas.microsoft.com/office/drawing/2014/main" id="{FE3D32D1-D918-35D8-B734-397D15097B05}"/>
              </a:ext>
            </a:extLst>
          </p:cNvPr>
          <p:cNvSpPr txBox="1"/>
          <p:nvPr/>
        </p:nvSpPr>
        <p:spPr>
          <a:xfrm>
            <a:off x="3590693" y="3289609"/>
            <a:ext cx="7906214" cy="1754326"/>
          </a:xfrm>
          <a:prstGeom prst="rect">
            <a:avLst/>
          </a:prstGeom>
          <a:noFill/>
        </p:spPr>
        <p:txBody>
          <a:bodyPr wrap="square" rtlCol="0">
            <a:spAutoFit/>
          </a:bodyPr>
          <a:lstStyle/>
          <a:p>
            <a:pPr algn="ct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tam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giác</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(10 × 8) : 2 = 40 (cm</a:t>
            </a:r>
            <a:r>
              <a:rPr lang="en-US" sz="36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40 cm</a:t>
            </a:r>
            <a:r>
              <a:rPr lang="en-US" sz="36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2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B47FE-7023-10ED-1938-20A783EBF6C4}"/>
              </a:ext>
            </a:extLst>
          </p:cNvPr>
          <p:cNvSpPr txBox="1"/>
          <p:nvPr/>
        </p:nvSpPr>
        <p:spPr>
          <a:xfrm>
            <a:off x="965199" y="226010"/>
            <a:ext cx="10322393" cy="1077218"/>
          </a:xfrm>
          <a:prstGeom prst="rect">
            <a:avLst/>
          </a:prstGeom>
          <a:noFill/>
        </p:spPr>
        <p:txBody>
          <a:bodyPr wrap="square" rtlCol="0">
            <a:spAutoFit/>
          </a:bodyPr>
          <a:lstStyle/>
          <a:p>
            <a:r>
              <a:rPr lang="vi-VN" sz="3200" b="1" dirty="0">
                <a:latin typeface="+mj-lt"/>
                <a:ea typeface="Cambria" panose="02040503050406030204" pitchFamily="18" charset="0"/>
              </a:rPr>
              <a:t>Tính diện tích tấm kính có dạng hình tam giác vuông như hình dưới đây. </a:t>
            </a:r>
          </a:p>
        </p:txBody>
      </p:sp>
      <p:sp>
        <p:nvSpPr>
          <p:cNvPr id="4" name="AutoShape 19">
            <a:extLst>
              <a:ext uri="{FF2B5EF4-FFF2-40B4-BE49-F238E27FC236}">
                <a16:creationId xmlns:a16="http://schemas.microsoft.com/office/drawing/2014/main" id="{73E927A6-BCCD-F85F-25EC-408209069D55}"/>
              </a:ext>
            </a:extLst>
          </p:cNvPr>
          <p:cNvSpPr>
            <a:spLocks noChangeArrowheads="1"/>
          </p:cNvSpPr>
          <p:nvPr/>
        </p:nvSpPr>
        <p:spPr bwMode="auto">
          <a:xfrm>
            <a:off x="307816" y="2253638"/>
            <a:ext cx="3820160" cy="2300889"/>
          </a:xfrm>
          <a:prstGeom prst="horizontalScroll">
            <a:avLst>
              <a:gd name="adj" fmla="val 4116"/>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Times New Roman" panose="02020603050405020304" pitchFamily="18" charset="0"/>
                <a:ea typeface="Cambria" panose="02040503050406030204" pitchFamily="18" charset="0"/>
                <a:cs typeface="Times New Roman" panose="02020603050405020304" pitchFamily="18" charset="0"/>
              </a:rPr>
              <a:t>Bài</a:t>
            </a:r>
            <a:r>
              <a:rPr lang="en-US" altLang="x-none" sz="2800" b="1" u="sng"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800" b="1" u="sng" dirty="0" err="1">
                <a:latin typeface="Times New Roman" panose="02020603050405020304" pitchFamily="18" charset="0"/>
                <a:ea typeface="Cambria" panose="02040503050406030204" pitchFamily="18" charset="0"/>
                <a:cs typeface="Times New Roman" panose="02020603050405020304" pitchFamily="18" charset="0"/>
              </a:rPr>
              <a:t>giải</a:t>
            </a:r>
            <a:endParaRPr lang="en-US" altLang="x-none" sz="2800" b="1" u="sng" dirty="0">
              <a:latin typeface="Times New Roman" panose="02020603050405020304" pitchFamily="18" charset="0"/>
              <a:ea typeface="Cambria" panose="02040503050406030204" pitchFamily="18" charset="0"/>
              <a:cs typeface="Times New Roman" panose="02020603050405020304" pitchFamily="18" charset="0"/>
            </a:endParaRPr>
          </a:p>
          <a:p>
            <a:pPr>
              <a:spcBef>
                <a:spcPct val="0"/>
              </a:spcBef>
              <a:buFontTx/>
              <a:buNone/>
              <a:defRPr/>
            </a:pPr>
            <a:r>
              <a:rPr lang="en-US" altLang="x-none" sz="28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panose="02040503050406030204" pitchFamily="18" charset="0"/>
                <a:cs typeface="Times New Roman" panose="02020603050405020304" pitchFamily="18" charset="0"/>
              </a:rPr>
              <a:t>tích</a:t>
            </a: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 </a:t>
            </a:r>
            <a:r>
              <a:rPr lang="vi-VN" altLang="x-none" sz="2800" dirty="0">
                <a:latin typeface="Times New Roman" panose="02020603050405020304" pitchFamily="18" charset="0"/>
                <a:ea typeface="Cambria" panose="02040503050406030204" pitchFamily="18" charset="0"/>
                <a:cs typeface="Times New Roman" panose="02020603050405020304" pitchFamily="18" charset="0"/>
              </a:rPr>
              <a:t>tấm kính </a:t>
            </a:r>
            <a:r>
              <a:rPr lang="en-US" altLang="x-none" sz="2800" dirty="0" err="1">
                <a:latin typeface="Times New Roman" panose="02020603050405020304" pitchFamily="18" charset="0"/>
                <a:ea typeface="Cambria" panose="02040503050406030204" pitchFamily="18" charset="0"/>
                <a:cs typeface="Times New Roman" panose="02020603050405020304" pitchFamily="18" charset="0"/>
              </a:rPr>
              <a:t>là</a:t>
            </a: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 </a:t>
            </a:r>
          </a:p>
          <a:p>
            <a:pPr>
              <a:spcBef>
                <a:spcPct val="0"/>
              </a:spcBef>
              <a:buFontTx/>
              <a:buNone/>
              <a:defRPr/>
            </a:pP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    6 x 6 : 2 = 18 (m</a:t>
            </a:r>
            <a:r>
              <a:rPr lang="en-US" altLang="x-none" sz="2800" baseline="30000" dirty="0">
                <a:latin typeface="Times New Roman" panose="02020603050405020304" pitchFamily="18" charset="0"/>
                <a:ea typeface="Cambria" panose="02040503050406030204" pitchFamily="18" charset="0"/>
                <a:cs typeface="Times New Roman" panose="02020603050405020304" pitchFamily="18" charset="0"/>
              </a:rPr>
              <a:t>2</a:t>
            </a: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a:t>
            </a:r>
          </a:p>
          <a:p>
            <a:pPr>
              <a:spcBef>
                <a:spcPct val="0"/>
              </a:spcBef>
              <a:buFontTx/>
              <a:buNone/>
              <a:defRPr/>
            </a:pP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800" u="sng" dirty="0" err="1">
                <a:latin typeface="Times New Roman" panose="02020603050405020304" pitchFamily="18" charset="0"/>
                <a:ea typeface="Cambria" panose="02040503050406030204" pitchFamily="18" charset="0"/>
                <a:cs typeface="Times New Roman" panose="02020603050405020304" pitchFamily="18" charset="0"/>
              </a:rPr>
              <a:t>Đáp</a:t>
            </a:r>
            <a:r>
              <a:rPr lang="en-US" altLang="x-none" sz="2800" u="sng" dirty="0">
                <a:latin typeface="Times New Roman" panose="02020603050405020304" pitchFamily="18" charset="0"/>
                <a:ea typeface="Cambria" panose="02040503050406030204" pitchFamily="18" charset="0"/>
                <a:cs typeface="Times New Roman" panose="02020603050405020304" pitchFamily="18" charset="0"/>
              </a:rPr>
              <a:t> </a:t>
            </a:r>
            <a:r>
              <a:rPr lang="en-US" altLang="x-none" sz="2800" u="sng" dirty="0" err="1">
                <a:latin typeface="Times New Roman" panose="02020603050405020304" pitchFamily="18" charset="0"/>
                <a:ea typeface="Cambria" panose="02040503050406030204" pitchFamily="18" charset="0"/>
                <a:cs typeface="Times New Roman" panose="02020603050405020304" pitchFamily="18" charset="0"/>
              </a:rPr>
              <a:t>số</a:t>
            </a:r>
            <a:r>
              <a:rPr lang="en-US" altLang="x-none" sz="2800" dirty="0">
                <a:latin typeface="Times New Roman" panose="02020603050405020304" pitchFamily="18" charset="0"/>
                <a:ea typeface="Cambria" panose="02040503050406030204" pitchFamily="18" charset="0"/>
                <a:cs typeface="Times New Roman" panose="02020603050405020304" pitchFamily="18" charset="0"/>
              </a:rPr>
              <a:t>: 18m</a:t>
            </a:r>
            <a:r>
              <a:rPr lang="en-US" altLang="x-none" sz="2800" baseline="30000" dirty="0">
                <a:latin typeface="Times New Roman" panose="02020603050405020304" pitchFamily="18" charset="0"/>
                <a:ea typeface="Cambria" panose="02040503050406030204" pitchFamily="18" charset="0"/>
                <a:cs typeface="Times New Roman" panose="02020603050405020304" pitchFamily="18" charset="0"/>
              </a:rPr>
              <a:t>2</a:t>
            </a:r>
          </a:p>
          <a:p>
            <a:pPr>
              <a:spcBef>
                <a:spcPct val="0"/>
              </a:spcBef>
              <a:buFontTx/>
              <a:buNone/>
              <a:defRPr/>
            </a:pPr>
            <a:r>
              <a:rPr lang="en-US" altLang="x-none" sz="2800" baseline="30000" dirty="0">
                <a:latin typeface="Cambria" panose="02040503050406030204" pitchFamily="18" charset="0"/>
                <a:ea typeface="Cambria" panose="02040503050406030204" pitchFamily="18" charset="0"/>
                <a:cs typeface="Arial" panose="020B0604020202020204" pitchFamily="34" charset="0"/>
              </a:rPr>
              <a:t>                                                     </a:t>
            </a:r>
          </a:p>
        </p:txBody>
      </p:sp>
      <p:pic>
        <p:nvPicPr>
          <p:cNvPr id="5" name="Picture 4">
            <a:extLst>
              <a:ext uri="{FF2B5EF4-FFF2-40B4-BE49-F238E27FC236}">
                <a16:creationId xmlns:a16="http://schemas.microsoft.com/office/drawing/2014/main" id="{ACD0D2B5-5A9F-5F9D-8D53-B610475DE45D}"/>
              </a:ext>
            </a:extLst>
          </p:cNvPr>
          <p:cNvPicPr>
            <a:picLocks noChangeAspect="1"/>
          </p:cNvPicPr>
          <p:nvPr/>
        </p:nvPicPr>
        <p:blipFill>
          <a:blip r:embed="rId2"/>
          <a:stretch>
            <a:fillRect/>
          </a:stretch>
        </p:blipFill>
        <p:spPr>
          <a:xfrm>
            <a:off x="4689792" y="1047834"/>
            <a:ext cx="7136448" cy="3547427"/>
          </a:xfrm>
          <a:prstGeom prst="rect">
            <a:avLst/>
          </a:prstGeom>
        </p:spPr>
      </p:pic>
      <p:sp>
        <p:nvSpPr>
          <p:cNvPr id="6" name="TextBox 5">
            <a:extLst>
              <a:ext uri="{FF2B5EF4-FFF2-40B4-BE49-F238E27FC236}">
                <a16:creationId xmlns:a16="http://schemas.microsoft.com/office/drawing/2014/main" id="{C26BD569-32D2-FBC5-4908-0A3832C32DBA}"/>
              </a:ext>
            </a:extLst>
          </p:cNvPr>
          <p:cNvSpPr txBox="1"/>
          <p:nvPr/>
        </p:nvSpPr>
        <p:spPr>
          <a:xfrm>
            <a:off x="365760" y="4817852"/>
            <a:ext cx="11460480" cy="523220"/>
          </a:xfrm>
          <a:prstGeom prst="rect">
            <a:avLst/>
          </a:prstGeom>
          <a:noFill/>
        </p:spPr>
        <p:txBody>
          <a:bodyPr wrap="square">
            <a:spAutoFit/>
          </a:bodyPr>
          <a:lstStyle/>
          <a:p>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Hình</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tam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giác</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vuông</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có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đáy</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chiều</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cao</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chính</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là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hai</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cạnh</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vuông</a:t>
            </a:r>
            <a:r>
              <a:rPr lang="en-US" sz="2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góc</a:t>
            </a:r>
            <a:r>
              <a:rPr lang="en-US" sz="1800" kern="100" dirty="0">
                <a:solidFill>
                  <a:srgbClr val="181717"/>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52EF06-4478-9FB4-CDED-B63097A0BB6F}"/>
              </a:ext>
            </a:extLst>
          </p:cNvPr>
          <p:cNvSpPr txBox="1"/>
          <p:nvPr/>
        </p:nvSpPr>
        <p:spPr>
          <a:xfrm>
            <a:off x="1574800" y="5399253"/>
            <a:ext cx="7813040" cy="1231106"/>
          </a:xfrm>
          <a:prstGeom prst="rect">
            <a:avLst/>
          </a:prstGeom>
          <a:solidFill>
            <a:schemeClr val="accent4">
              <a:lumMod val="60000"/>
              <a:lumOff val="40000"/>
            </a:schemeClr>
          </a:solidFill>
        </p:spPr>
        <p:txBody>
          <a:bodyPr wrap="square" rtlCol="0">
            <a:spAutoFit/>
          </a:bodyPr>
          <a:lstStyle/>
          <a:p>
            <a:r>
              <a:rPr lang="vi-VN" sz="2800" b="1" dirty="0">
                <a:solidFill>
                  <a:srgbClr val="C00000"/>
                </a:solidFill>
                <a:latin typeface="Cambria" panose="02040503050406030204" pitchFamily="18" charset="0"/>
                <a:ea typeface="Cambria" panose="02040503050406030204" pitchFamily="18" charset="0"/>
              </a:rPr>
              <a:t> </a:t>
            </a:r>
            <a:r>
              <a:rPr lang="vi-VN" sz="2800" b="1" dirty="0">
                <a:solidFill>
                  <a:srgbClr val="C00000"/>
                </a:solidFill>
                <a:latin typeface="+mj-lt"/>
                <a:ea typeface="Cambria" panose="02040503050406030204" pitchFamily="18" charset="0"/>
              </a:rPr>
              <a:t>Muốn tính diện tích hình tam giác vuông: </a:t>
            </a:r>
            <a:endParaRPr lang="en-US" sz="2800" b="1" dirty="0">
              <a:solidFill>
                <a:srgbClr val="C00000"/>
              </a:solidFill>
              <a:latin typeface="+mj-lt"/>
              <a:ea typeface="Cambria" panose="02040503050406030204" pitchFamily="18" charset="0"/>
            </a:endParaRPr>
          </a:p>
          <a:p>
            <a:r>
              <a:rPr lang="en-US" sz="2800" b="1" u="none" strike="noStrike" kern="100" dirty="0">
                <a:solidFill>
                  <a:srgbClr val="C00000"/>
                </a:solidFill>
                <a:effectLst/>
                <a:uFill>
                  <a:solidFill>
                    <a:srgbClr val="000000"/>
                  </a:solidFill>
                </a:uFill>
                <a:latin typeface="+mj-lt"/>
                <a:ea typeface="Cambria" panose="02040503050406030204" pitchFamily="18" charset="0"/>
                <a:cs typeface="Arial" panose="020B0604020202020204" pitchFamily="34" charset="0"/>
              </a:rPr>
              <a:t>    </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Ta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lấy</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tích</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hai</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cạnh</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vuông</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góc</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chia </a:t>
            </a:r>
            <a:r>
              <a:rPr lang="en-US" sz="2800" b="1" u="none" strike="noStrike" kern="100" dirty="0" err="1">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cho</a:t>
            </a:r>
            <a:r>
              <a:rPr lang="en-US"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 2.</a:t>
            </a:r>
            <a:endParaRPr lang="vi-VN" sz="2800" b="1" u="none" strike="noStrike" kern="100" dirty="0">
              <a:solidFill>
                <a:srgbClr val="C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endParaRPr>
          </a:p>
          <a:p>
            <a:endParaRPr lang="vi-V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95C4552-5611-1148-E505-66AA06666D5A}"/>
              </a:ext>
            </a:extLst>
          </p:cNvPr>
          <p:cNvSpPr txBox="1"/>
          <p:nvPr/>
        </p:nvSpPr>
        <p:spPr>
          <a:xfrm>
            <a:off x="4643120" y="3150813"/>
            <a:ext cx="107696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9" name="TextBox 8">
            <a:extLst>
              <a:ext uri="{FF2B5EF4-FFF2-40B4-BE49-F238E27FC236}">
                <a16:creationId xmlns:a16="http://schemas.microsoft.com/office/drawing/2014/main" id="{70D52BF7-0D5D-5B79-7A92-D0835D646A45}"/>
              </a:ext>
            </a:extLst>
          </p:cNvPr>
          <p:cNvSpPr txBox="1"/>
          <p:nvPr/>
        </p:nvSpPr>
        <p:spPr>
          <a:xfrm>
            <a:off x="6253480" y="4547886"/>
            <a:ext cx="100584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10" name="Oval 9">
            <a:extLst>
              <a:ext uri="{FF2B5EF4-FFF2-40B4-BE49-F238E27FC236}">
                <a16:creationId xmlns:a16="http://schemas.microsoft.com/office/drawing/2014/main" id="{F51F5FF3-2DAC-9DAB-6880-040C3875F040}"/>
              </a:ext>
            </a:extLst>
          </p:cNvPr>
          <p:cNvSpPr/>
          <p:nvPr/>
        </p:nvSpPr>
        <p:spPr>
          <a:xfrm>
            <a:off x="229689" y="187008"/>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615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6"/>
          <a:stretch>
            <a:fillRect/>
          </a:stretch>
        </p:blipFill>
        <p:spPr>
          <a:xfrm>
            <a:off x="1293847" y="2578191"/>
            <a:ext cx="6724471" cy="2353260"/>
          </a:xfrm>
          <a:prstGeom prst="rect">
            <a:avLst/>
          </a:prstGeom>
        </p:spPr>
      </p:pic>
    </p:spTree>
    <p:extLst>
      <p:ext uri="{BB962C8B-B14F-4D97-AF65-F5344CB8AC3E}">
        <p14:creationId xmlns:p14="http://schemas.microsoft.com/office/powerpoint/2010/main" val="294623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F9E78D-7C74-4130-A415-E2FDA175F733}"/>
              </a:ext>
            </a:extLst>
          </p:cNvPr>
          <p:cNvGrpSpPr/>
          <p:nvPr/>
        </p:nvGrpSpPr>
        <p:grpSpPr>
          <a:xfrm>
            <a:off x="-1219682" y="670203"/>
            <a:ext cx="6350000" cy="6858000"/>
            <a:chOff x="-38582" y="127000"/>
            <a:chExt cx="6350000" cy="6858000"/>
          </a:xfrm>
        </p:grpSpPr>
        <p:pic>
          <p:nvPicPr>
            <p:cNvPr id="4" name="Picture 2" descr="Girl holding scissors doing paper craft Royalty Free Vector">
              <a:extLst>
                <a:ext uri="{FF2B5EF4-FFF2-40B4-BE49-F238E27FC236}">
                  <a16:creationId xmlns:a16="http://schemas.microsoft.com/office/drawing/2014/main" id="{34811684-687F-4E30-A20E-13B9A8E14F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56" b="90000" l="10000" r="90000">
                          <a14:foregroundMark x1="50800" y1="36296" x2="57600" y2="37778"/>
                          <a14:foregroundMark x1="48400" y1="81667" x2="52000" y2="81852"/>
                          <a14:foregroundMark x1="56600" y1="82222" x2="59800" y2="82222"/>
                          <a14:foregroundMark x1="35400" y1="47593" x2="35400" y2="47593"/>
                          <a14:backgroundMark x1="40000" y1="48333" x2="42200" y2="53704"/>
                        </a14:backgroundRemoval>
                      </a14:imgEffect>
                    </a14:imgLayer>
                  </a14:imgProps>
                </a:ext>
                <a:ext uri="{28A0092B-C50C-407E-A947-70E740481C1C}">
                  <a14:useLocalDpi xmlns:a14="http://schemas.microsoft.com/office/drawing/2010/main" val="0"/>
                </a:ext>
              </a:extLst>
            </a:blip>
            <a:srcRect/>
            <a:stretch>
              <a:fillRect/>
            </a:stretch>
          </p:blipFill>
          <p:spPr bwMode="auto">
            <a:xfrm>
              <a:off x="-38582" y="1270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68A4928C-219D-4390-984F-2DA8993169DF}"/>
                </a:ext>
              </a:extLst>
            </p:cNvPr>
            <p:cNvSpPr/>
            <p:nvPr/>
          </p:nvSpPr>
          <p:spPr>
            <a:xfrm rot="13328656">
              <a:off x="1834254" y="3148331"/>
              <a:ext cx="1272248" cy="12065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6A7A3A9-DF4E-43F3-8A7B-80C5581F30CB}"/>
              </a:ext>
            </a:extLst>
          </p:cNvPr>
          <p:cNvGrpSpPr/>
          <p:nvPr/>
        </p:nvGrpSpPr>
        <p:grpSpPr>
          <a:xfrm>
            <a:off x="7324300" y="711200"/>
            <a:ext cx="6350000" cy="6858000"/>
            <a:chOff x="6350000" y="495300"/>
            <a:chExt cx="6350000" cy="6858000"/>
          </a:xfrm>
        </p:grpSpPr>
        <p:pic>
          <p:nvPicPr>
            <p:cNvPr id="7" name="Picture 4" descr="Little girl holding scissors doing paper craft Vector Image">
              <a:extLst>
                <a:ext uri="{FF2B5EF4-FFF2-40B4-BE49-F238E27FC236}">
                  <a16:creationId xmlns:a16="http://schemas.microsoft.com/office/drawing/2014/main" id="{D34C3054-6482-4C02-9292-8CC215262F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0000" l="10000" r="90000">
                          <a14:foregroundMark x1="46000" y1="81852" x2="46000" y2="81852"/>
                          <a14:foregroundMark x1="50600" y1="82037" x2="50600" y2="82037"/>
                          <a14:backgroundMark x1="58500" y1="55000" x2="58500" y2="55000"/>
                          <a14:backgroundMark x1="49900" y1="59259" x2="49900"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6350000" y="4953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5CB1243B-BA4B-454A-A8F0-77AACE8DD69D}"/>
                </a:ext>
              </a:extLst>
            </p:cNvPr>
            <p:cNvSpPr/>
            <p:nvPr/>
          </p:nvSpPr>
          <p:spPr>
            <a:xfrm rot="8218693">
              <a:off x="9052311" y="4198387"/>
              <a:ext cx="1431827" cy="12894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mj-lt"/>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mj-lt"/>
              <a:ea typeface="Cambria" panose="02040503050406030204" pitchFamily="18" charset="0"/>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85168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a:extLst>
              <a:ext uri="{FF2B5EF4-FFF2-40B4-BE49-F238E27FC236}">
                <a16:creationId xmlns:a16="http://schemas.microsoft.com/office/drawing/2014/main" id="{44E59ACA-5C1E-4B82-9257-9932CC3DC72C}"/>
              </a:ext>
            </a:extLst>
          </p:cNvPr>
          <p:cNvSpPr txBox="1"/>
          <p:nvPr/>
        </p:nvSpPr>
        <p:spPr>
          <a:xfrm>
            <a:off x="5828720" y="2676253"/>
            <a:ext cx="5868088" cy="3416320"/>
          </a:xfrm>
          <a:prstGeom prst="rect">
            <a:avLst/>
          </a:prstGeom>
          <a:noFill/>
        </p:spPr>
        <p:txBody>
          <a:bodyPr wrap="square" rtlCol="0">
            <a:spAutoFit/>
          </a:bodyPr>
          <a:lstStyle/>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mj-lt"/>
                <a:ea typeface="Cambria" panose="02040503050406030204" pitchFamily="18" charset="0"/>
                <a:cs typeface="Arial" panose="020B0604020202020204" pitchFamily="34" charset="0"/>
                <a:sym typeface="inpin heiti" panose="00000500000000000000" pitchFamily="2" charset="-122"/>
              </a:rPr>
              <a:t>Tìm những vật dụng có dạng hình tam giác và tính diện tích sau đó báo cáo.</a:t>
            </a:r>
          </a:p>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mj-lt"/>
                <a:ea typeface="Cambria" panose="02040503050406030204" pitchFamily="18" charset="0"/>
                <a:cs typeface="Arial" panose="020B0604020202020204" pitchFamily="34" charset="0"/>
                <a:sym typeface="inpin heiti" panose="00000500000000000000" pitchFamily="2" charset="-122"/>
              </a:rPr>
              <a:t>Ôn tập cách tính diện tích hình tam giác.</a:t>
            </a:r>
            <a:endParaRPr lang="fr-FR" altLang="zh-CN" sz="3600" b="1" dirty="0">
              <a:solidFill>
                <a:srgbClr val="002060"/>
              </a:solidFill>
              <a:effectLst>
                <a:outerShdw blurRad="38100" dist="38100" dir="2700000" algn="tl">
                  <a:srgbClr val="000000">
                    <a:alpha val="43137"/>
                  </a:srgbClr>
                </a:outerShdw>
              </a:effectLst>
              <a:latin typeface="+mj-lt"/>
              <a:ea typeface="Cambria" panose="02040503050406030204" pitchFamily="18" charset="0"/>
              <a:cs typeface="Arial" panose="020B0604020202020204" pitchFamily="34" charset="0"/>
              <a:sym typeface="inpin heiti" panose="00000500000000000000" pitchFamily="2" charset="-122"/>
            </a:endParaRPr>
          </a:p>
        </p:txBody>
      </p:sp>
      <p:pic>
        <p:nvPicPr>
          <p:cNvPr id="4" name="图片 2">
            <a:extLst>
              <a:ext uri="{FF2B5EF4-FFF2-40B4-BE49-F238E27FC236}">
                <a16:creationId xmlns:a16="http://schemas.microsoft.com/office/drawing/2014/main" id="{ECF2891B-94CA-4B6F-AF4B-BB59E1A64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6" y="1319425"/>
            <a:ext cx="6096012" cy="6096012"/>
          </a:xfrm>
          <a:prstGeom prst="rect">
            <a:avLst/>
          </a:prstGeom>
        </p:spPr>
      </p:pic>
      <p:pic>
        <p:nvPicPr>
          <p:cNvPr id="5" name="Picture 4">
            <a:extLst>
              <a:ext uri="{FF2B5EF4-FFF2-40B4-BE49-F238E27FC236}">
                <a16:creationId xmlns:a16="http://schemas.microsoft.com/office/drawing/2014/main" id="{44494A2B-1C4C-43E9-A717-1C20246865E0}"/>
              </a:ext>
            </a:extLst>
          </p:cNvPr>
          <p:cNvPicPr>
            <a:picLocks noChangeAspect="1"/>
          </p:cNvPicPr>
          <p:nvPr/>
        </p:nvPicPr>
        <p:blipFill>
          <a:blip r:embed="rId3"/>
          <a:stretch>
            <a:fillRect/>
          </a:stretch>
        </p:blipFill>
        <p:spPr>
          <a:xfrm>
            <a:off x="6060134" y="599004"/>
            <a:ext cx="5432007" cy="1981372"/>
          </a:xfrm>
          <a:prstGeom prst="rect">
            <a:avLst/>
          </a:prstGeom>
        </p:spPr>
      </p:pic>
    </p:spTree>
    <p:extLst>
      <p:ext uri="{BB962C8B-B14F-4D97-AF65-F5344CB8AC3E}">
        <p14:creationId xmlns:p14="http://schemas.microsoft.com/office/powerpoint/2010/main" val="29511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5"/>
          <a:stretch>
            <a:fillRect/>
          </a:stretch>
        </p:blipFill>
        <p:spPr>
          <a:xfrm>
            <a:off x="1194896" y="2566610"/>
            <a:ext cx="6724471" cy="2371550"/>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EB1D0E3-F107-F891-2AAC-A454C6797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758" y="3290185"/>
            <a:ext cx="1543494" cy="1543494"/>
          </a:xfrm>
          <a:prstGeom prst="rect">
            <a:avLst/>
          </a:prstGeom>
        </p:spPr>
      </p:pic>
    </p:spTree>
    <p:extLst>
      <p:ext uri="{BB962C8B-B14F-4D97-AF65-F5344CB8AC3E}">
        <p14:creationId xmlns:p14="http://schemas.microsoft.com/office/powerpoint/2010/main" val="37515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tockphoto-690141920-640_adpp_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4" y="92074"/>
            <a:ext cx="12099925" cy="6765925"/>
          </a:xfrm>
          <a:prstGeom prst="rect">
            <a:avLst/>
          </a:prstGeom>
        </p:spPr>
      </p:pic>
    </p:spTree>
    <p:extLst>
      <p:ext uri="{BB962C8B-B14F-4D97-AF65-F5344CB8AC3E}">
        <p14:creationId xmlns:p14="http://schemas.microsoft.com/office/powerpoint/2010/main" val="2722885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2"/>
          <a:stretch>
            <a:fillRect/>
          </a:stretch>
        </p:blipFill>
        <p:spPr>
          <a:xfrm>
            <a:off x="1711016" y="1412603"/>
            <a:ext cx="8591550" cy="4791075"/>
          </a:xfrm>
          <a:prstGeom prst="rect">
            <a:avLst/>
          </a:prstGeom>
        </p:spPr>
      </p:pic>
    </p:spTree>
    <p:extLst>
      <p:ext uri="{BB962C8B-B14F-4D97-AF65-F5344CB8AC3E}">
        <p14:creationId xmlns:p14="http://schemas.microsoft.com/office/powerpoint/2010/main" val="399703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pt-BR"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extLst>
      <p:ext uri="{BB962C8B-B14F-4D97-AF65-F5344CB8AC3E}">
        <p14:creationId xmlns:p14="http://schemas.microsoft.com/office/powerpoint/2010/main" val="248555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pt-BR" sz="3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extLst>
      <p:ext uri="{BB962C8B-B14F-4D97-AF65-F5344CB8AC3E}">
        <p14:creationId xmlns:p14="http://schemas.microsoft.com/office/powerpoint/2010/main" val="18489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300"/>
              </a:spcBef>
            </a:pPr>
            <a:r>
              <a:rPr lang="pt-BR"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2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Cạnh</a:t>
              </a:r>
              <a:r>
                <a:rPr lang="en-US" altLang="en-US" sz="20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đáy</a:t>
              </a:r>
              <a:endParaRPr lang="en-US" altLang="en-US" sz="20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altLang="en-US" sz="20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cao</a:t>
              </a:r>
              <a:endParaRPr lang="en-US" altLang="en-US" sz="20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extLst>
      <p:ext uri="{BB962C8B-B14F-4D97-AF65-F5344CB8AC3E}">
        <p14:creationId xmlns:p14="http://schemas.microsoft.com/office/powerpoint/2010/main" val="2041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4"/>
          <a:stretch>
            <a:fillRect/>
          </a:stretch>
        </p:blipFill>
        <p:spPr>
          <a:xfrm>
            <a:off x="577247" y="49480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237186" y="2175641"/>
            <a:ext cx="8818179" cy="3300904"/>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NMCB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chiều</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dài</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độ</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dài</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đáy</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BC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tam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giác</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ABC,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chiều</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rộng</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chiều</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cao</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AH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tam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giác</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NMCB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BC × NB = BC × AH.</a:t>
            </a:r>
            <a:endParaRPr lang="en-US" sz="2800" b="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NMCB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gấp</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lần</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tam </a:t>
            </a:r>
            <a:r>
              <a:rPr lang="en-US" sz="2800" b="0" i="0" u="none" strike="noStrike"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giác</a:t>
            </a:r>
            <a:r>
              <a:rPr lang="en-US" sz="2800" b="0"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ABC.</a:t>
            </a:r>
            <a:endParaRPr lang="en-US" sz="2800" b="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60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621</Words>
  <Application>Microsoft Office PowerPoint</Application>
  <PresentationFormat>Widescreen</PresentationFormat>
  <Paragraphs>79</Paragraphs>
  <Slides>19</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等线</vt:lpstr>
      <vt:lpstr>等线 Light</vt:lpstr>
      <vt:lpstr>.VnArial</vt:lpstr>
      <vt:lpstr>Arial</vt:lpstr>
      <vt:lpstr>Cambria</vt:lpstr>
      <vt:lpstr>Cambria Math</vt:lpstr>
      <vt:lpstr>Times New Roman</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Administrator</cp:lastModifiedBy>
  <cp:revision>88</cp:revision>
  <dcterms:created xsi:type="dcterms:W3CDTF">2019-12-30T13:59:27Z</dcterms:created>
  <dcterms:modified xsi:type="dcterms:W3CDTF">2024-11-30T09:05:13Z</dcterms:modified>
</cp:coreProperties>
</file>