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
  </p:notesMasterIdLst>
  <p:sldIdLst>
    <p:sldId id="11451" r:id="rId2"/>
    <p:sldId id="11442" r:id="rId3"/>
    <p:sldId id="11464" r:id="rId4"/>
    <p:sldId id="11465" r:id="rId5"/>
    <p:sldId id="11467" r:id="rId6"/>
    <p:sldId id="11469" r:id="rId7"/>
    <p:sldId id="11457" r:id="rId8"/>
  </p:sldIdLst>
  <p:sldSz cx="12192000" cy="6858000"/>
  <p:notesSz cx="6858000" cy="9144000"/>
  <p:embeddedFontLst>
    <p:embeddedFont>
      <p:font typeface="等线" panose="02010600030101010101" pitchFamily="2" charset="-122"/>
      <p:regular r:id="rId10"/>
      <p:bold r:id="rId11"/>
    </p:embeddedFont>
    <p:embeddedFont>
      <p:font typeface="等线 Light" panose="02010600030101010101" pitchFamily="2" charset="-122"/>
      <p:regular r:id="rId12"/>
    </p:embeddedFont>
    <p:embeddedFont>
      <p:font typeface="Cambria" panose="02040503050406030204" pitchFamily="18" charset="0"/>
      <p:regular r:id="rId13"/>
      <p:bold r:id="rId14"/>
      <p:italic r:id="rId15"/>
      <p:boldItalic r:id="rId1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14"/>
    <a:srgbClr val="000000"/>
    <a:srgbClr val="FF6500"/>
    <a:srgbClr val="B9EDFF"/>
    <a:srgbClr val="9CCEE2"/>
    <a:srgbClr val="FFFFCF"/>
    <a:srgbClr val="5A3232"/>
    <a:srgbClr val="406D9E"/>
    <a:srgbClr val="FFCA1D"/>
    <a:srgbClr val="2EA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8" autoAdjust="0"/>
    <p:restoredTop sz="90110" autoAdjust="0"/>
  </p:normalViewPr>
  <p:slideViewPr>
    <p:cSldViewPr snapToGrid="0">
      <p:cViewPr varScale="1">
        <p:scale>
          <a:sx n="64" d="100"/>
          <a:sy n="64" d="100"/>
        </p:scale>
        <p:origin x="888" y="36"/>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384C4-4FBC-45FD-A3AD-9A89763DEA1E}" type="datetimeFigureOut">
              <a:rPr lang="zh-CN" altLang="en-US" smtClean="0"/>
              <a:t>2024/12/15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8332A-45E4-4A45-8FD1-86A7DDFA6B2D}" type="slidenum">
              <a:rPr lang="zh-CN" altLang="en-US" smtClean="0"/>
              <a:t>‹#›</a:t>
            </a:fld>
            <a:endParaRPr lang="zh-CN" altLang="en-US"/>
          </a:p>
        </p:txBody>
      </p:sp>
    </p:spTree>
    <p:extLst>
      <p:ext uri="{BB962C8B-B14F-4D97-AF65-F5344CB8AC3E}">
        <p14:creationId xmlns:p14="http://schemas.microsoft.com/office/powerpoint/2010/main" val="314600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素材：</a:t>
            </a:r>
            <a:r>
              <a:rPr lang="en-US" altLang="zh-CN" dirty="0"/>
              <a:t>https://ibaotu.com/sucai/19453204.html, https://ibaotu.com/sucai/19451470.html, https://ibaotu.com/sucai/18395015.html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kern="1200" dirty="0">
                <a:solidFill>
                  <a:schemeClr val="tx1"/>
                </a:solidFill>
                <a:effectLst/>
                <a:latin typeface="+mn-lt"/>
                <a:ea typeface="+mn-ea"/>
                <a:cs typeface="+mn-cs"/>
              </a:rPr>
              <a:t>https://izihun.com/shangyongziti-591.html</a:t>
            </a:r>
            <a:endParaRPr lang="zh-CN" altLang="zh-CN" sz="1200" kern="1200" dirty="0">
              <a:solidFill>
                <a:schemeClr val="tx1"/>
              </a:solidFill>
              <a:effectLst/>
              <a:latin typeface="+mn-lt"/>
              <a:ea typeface="+mn-ea"/>
              <a:cs typeface="+mn-cs"/>
            </a:endParaRPr>
          </a:p>
          <a:p>
            <a:r>
              <a:rPr lang="zh-CN" altLang="en-US" dirty="0"/>
              <a:t>音乐：</a:t>
            </a:r>
            <a:r>
              <a:rPr lang="en-US" altLang="zh-CN" sz="1200" kern="1200" dirty="0">
                <a:solidFill>
                  <a:schemeClr val="tx1"/>
                </a:solidFill>
                <a:effectLst/>
                <a:latin typeface="+mn-lt"/>
                <a:ea typeface="+mn-ea"/>
                <a:cs typeface="+mn-cs"/>
              </a:rPr>
              <a:t>https://ibaotu.com/sucai/17866500.html</a:t>
            </a:r>
          </a:p>
          <a:p>
            <a:r>
              <a:rPr lang="zh-CN" altLang="en-US" sz="1200" kern="1200" dirty="0">
                <a:solidFill>
                  <a:schemeClr val="tx1"/>
                </a:solidFill>
                <a:effectLst/>
                <a:latin typeface="+mn-lt"/>
                <a:ea typeface="+mn-ea"/>
                <a:cs typeface="+mn-cs"/>
              </a:rPr>
              <a:t>摄影图：</a:t>
            </a:r>
            <a:r>
              <a:rPr lang="en-US" altLang="zh-CN" sz="1200" kern="1200" dirty="0">
                <a:solidFill>
                  <a:schemeClr val="tx1"/>
                </a:solidFill>
                <a:effectLst/>
                <a:latin typeface="+mn-lt"/>
                <a:ea typeface="+mn-ea"/>
                <a:cs typeface="+mn-cs"/>
              </a:rPr>
              <a:t>https://ibaotu.com/sucai/18240402.html</a:t>
            </a:r>
            <a:endParaRPr lang="zh-CN" altLang="en-US" dirty="0"/>
          </a:p>
        </p:txBody>
      </p:sp>
      <p:sp>
        <p:nvSpPr>
          <p:cNvPr id="4" name="灯片编号占位符 3"/>
          <p:cNvSpPr>
            <a:spLocks noGrp="1"/>
          </p:cNvSpPr>
          <p:nvPr>
            <p:ph type="sldNum" sz="quarter" idx="5"/>
          </p:nvPr>
        </p:nvSpPr>
        <p:spPr/>
        <p:txBody>
          <a:bodyPr/>
          <a:lstStyle/>
          <a:p>
            <a:fld id="{ECA8332A-45E4-4A45-8FD1-86A7DDFA6B2D}" type="slidenum">
              <a:rPr lang="zh-CN" altLang="en-US" smtClean="0"/>
              <a:t>1</a:t>
            </a:fld>
            <a:endParaRPr lang="zh-CN" altLang="en-US"/>
          </a:p>
        </p:txBody>
      </p:sp>
    </p:spTree>
    <p:extLst>
      <p:ext uri="{BB962C8B-B14F-4D97-AF65-F5344CB8AC3E}">
        <p14:creationId xmlns:p14="http://schemas.microsoft.com/office/powerpoint/2010/main" val="1943502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C24639-4BFB-4B89-93BF-ECC60E30A4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1185CEC-F095-4C71-BCEB-F1B132290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B6F9CA-D1E6-4240-AAEF-871F3DBF7874}"/>
              </a:ext>
            </a:extLst>
          </p:cNvPr>
          <p:cNvSpPr>
            <a:spLocks noGrp="1"/>
          </p:cNvSpPr>
          <p:nvPr>
            <p:ph type="dt" sz="half" idx="10"/>
          </p:nvPr>
        </p:nvSpPr>
        <p:spPr/>
        <p:txBody>
          <a:bodyPr/>
          <a:lstStyle/>
          <a:p>
            <a:fld id="{90525DD5-892E-4B85-8201-D5DBE45E046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5F284744-1F36-43E7-A079-1015500E10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BAD365-E08E-46DD-BAF5-96B34DD56615}"/>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615611297"/>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C5D0C-4D1B-4CE7-94FB-DC99029B09D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9A1A7A3-2466-4140-A343-6608EC3B5F8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56EA68-FD2C-4851-8C01-7763E9F0F9B4}"/>
              </a:ext>
            </a:extLst>
          </p:cNvPr>
          <p:cNvSpPr>
            <a:spLocks noGrp="1"/>
          </p:cNvSpPr>
          <p:nvPr>
            <p:ph type="dt" sz="half" idx="10"/>
          </p:nvPr>
        </p:nvSpPr>
        <p:spPr/>
        <p:txBody>
          <a:bodyPr/>
          <a:lstStyle/>
          <a:p>
            <a:fld id="{90525DD5-892E-4B85-8201-D5DBE45E046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D2C3FD3A-4239-411B-9208-F5B10ECED1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37EBE8-D17F-4F00-96A1-72B29AB87E1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77087723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7C90287-BE84-40F6-B86E-5E074F8B6EE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40D478-39A9-4159-9140-632FD1E0BDF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329AB2-763C-4DEE-9465-D57B64F2314E}"/>
              </a:ext>
            </a:extLst>
          </p:cNvPr>
          <p:cNvSpPr>
            <a:spLocks noGrp="1"/>
          </p:cNvSpPr>
          <p:nvPr>
            <p:ph type="dt" sz="half" idx="10"/>
          </p:nvPr>
        </p:nvSpPr>
        <p:spPr/>
        <p:txBody>
          <a:bodyPr/>
          <a:lstStyle/>
          <a:p>
            <a:fld id="{90525DD5-892E-4B85-8201-D5DBE45E046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CFB94C26-0B6A-4D0C-B745-7780293477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5859A59-1BC5-4F54-A220-B4FD47635A2B}"/>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3121151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83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CB8BD-0826-4C58-8596-96994682BCF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693073-8914-4EE6-8AF6-5A8CBB553B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D8DEB3-69B8-4A84-957C-804442BD4D6D}"/>
              </a:ext>
            </a:extLst>
          </p:cNvPr>
          <p:cNvSpPr>
            <a:spLocks noGrp="1"/>
          </p:cNvSpPr>
          <p:nvPr>
            <p:ph type="dt" sz="half" idx="10"/>
          </p:nvPr>
        </p:nvSpPr>
        <p:spPr/>
        <p:txBody>
          <a:bodyPr/>
          <a:lstStyle/>
          <a:p>
            <a:fld id="{90525DD5-892E-4B85-8201-D5DBE45E046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77F11FFF-E1BE-4B29-A6BA-C79195D824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698132-1638-4E4E-B35B-5CA79D7500CE}"/>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
        <p:nvSpPr>
          <p:cNvPr id="8" name="Content Placeholder 7"/>
          <p:cNvSpPr>
            <a:spLocks noGrp="1"/>
          </p:cNvSpPr>
          <p:nvPr>
            <p:ph sz="quarter" idx="13"/>
          </p:nvPr>
        </p:nvSpPr>
        <p:spPr>
          <a:xfrm>
            <a:off x="-1574800" y="2535238"/>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408338"/>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143C1-379B-4AEE-9C73-D4728283FD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B7EB420-0813-470C-8F42-8E38F84DCF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91C4D1A-8111-4D0E-BCA4-EA9BA4569D7D}"/>
              </a:ext>
            </a:extLst>
          </p:cNvPr>
          <p:cNvSpPr>
            <a:spLocks noGrp="1"/>
          </p:cNvSpPr>
          <p:nvPr>
            <p:ph type="dt" sz="half" idx="10"/>
          </p:nvPr>
        </p:nvSpPr>
        <p:spPr/>
        <p:txBody>
          <a:bodyPr/>
          <a:lstStyle/>
          <a:p>
            <a:fld id="{90525DD5-892E-4B85-8201-D5DBE45E046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E7176061-7DC7-499E-B1C6-083F54D52D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0C2383-5708-465C-9A80-97CD191124B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274541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F0C1D-4A16-418D-92AD-14DEAFB2ED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EEBD09-58D4-4508-832F-64636C254C8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FF8DEE-BC2F-43C0-AFE2-22C150B4434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ADE3BF8-5D48-4373-862E-2E7DFC9FF34B}"/>
              </a:ext>
            </a:extLst>
          </p:cNvPr>
          <p:cNvSpPr>
            <a:spLocks noGrp="1"/>
          </p:cNvSpPr>
          <p:nvPr>
            <p:ph type="dt" sz="half" idx="10"/>
          </p:nvPr>
        </p:nvSpPr>
        <p:spPr/>
        <p:txBody>
          <a:bodyPr/>
          <a:lstStyle/>
          <a:p>
            <a:fld id="{90525DD5-892E-4B85-8201-D5DBE45E046B}"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73AC278E-AD6D-4C6C-B537-B881876ECE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A398B72-6A58-478C-A483-C0C3E83F06AA}"/>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489425293"/>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836EF5-3C19-4EA0-A17E-064ACB7D596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44B10-621A-434B-A706-A660345D9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18B903-9815-4953-A880-7992E4DFA0A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E5C5530-5641-40E5-9087-98DF4B128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9EFB07A-FED9-47D4-B1AC-CEA83ADFB5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314F3F8-D8F1-42DF-8628-54F484A13CA2}"/>
              </a:ext>
            </a:extLst>
          </p:cNvPr>
          <p:cNvSpPr>
            <a:spLocks noGrp="1"/>
          </p:cNvSpPr>
          <p:nvPr>
            <p:ph type="dt" sz="half" idx="10"/>
          </p:nvPr>
        </p:nvSpPr>
        <p:spPr/>
        <p:txBody>
          <a:bodyPr/>
          <a:lstStyle/>
          <a:p>
            <a:fld id="{90525DD5-892E-4B85-8201-D5DBE45E046B}" type="datetimeFigureOut">
              <a:rPr lang="zh-CN" altLang="en-US" smtClean="0"/>
              <a:t>2024/12/15</a:t>
            </a:fld>
            <a:endParaRPr lang="zh-CN" altLang="en-US"/>
          </a:p>
        </p:txBody>
      </p:sp>
      <p:sp>
        <p:nvSpPr>
          <p:cNvPr id="8" name="页脚占位符 7">
            <a:extLst>
              <a:ext uri="{FF2B5EF4-FFF2-40B4-BE49-F238E27FC236}">
                <a16:creationId xmlns:a16="http://schemas.microsoft.com/office/drawing/2014/main" id="{ADB981D6-F271-49DD-B4DF-1B153D7CBC6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EDE738-2672-41FF-8A0D-EF271E021E78}"/>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949574749"/>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55AE6-365D-4EA4-92C7-1A5EF7A774C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47F52D-D91D-4379-9B5A-2AA2E0ACB50E}"/>
              </a:ext>
            </a:extLst>
          </p:cNvPr>
          <p:cNvSpPr>
            <a:spLocks noGrp="1"/>
          </p:cNvSpPr>
          <p:nvPr>
            <p:ph type="dt" sz="half" idx="10"/>
          </p:nvPr>
        </p:nvSpPr>
        <p:spPr/>
        <p:txBody>
          <a:bodyPr/>
          <a:lstStyle/>
          <a:p>
            <a:fld id="{90525DD5-892E-4B85-8201-D5DBE45E046B}" type="datetimeFigureOut">
              <a:rPr lang="zh-CN" altLang="en-US" smtClean="0"/>
              <a:t>2024/12/15</a:t>
            </a:fld>
            <a:endParaRPr lang="zh-CN" altLang="en-US"/>
          </a:p>
        </p:txBody>
      </p:sp>
      <p:sp>
        <p:nvSpPr>
          <p:cNvPr id="4" name="页脚占位符 3">
            <a:extLst>
              <a:ext uri="{FF2B5EF4-FFF2-40B4-BE49-F238E27FC236}">
                <a16:creationId xmlns:a16="http://schemas.microsoft.com/office/drawing/2014/main" id="{FA5F5CC5-CFC6-4441-A011-F38032BA8B5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F0FA750-8DDD-4DCF-9342-A9F2AF111D50}"/>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4134530795"/>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A1F4EA-F88F-4641-A937-67B6D83FE9B4}"/>
              </a:ext>
            </a:extLst>
          </p:cNvPr>
          <p:cNvSpPr>
            <a:spLocks noGrp="1"/>
          </p:cNvSpPr>
          <p:nvPr>
            <p:ph type="dt" sz="half" idx="10"/>
          </p:nvPr>
        </p:nvSpPr>
        <p:spPr/>
        <p:txBody>
          <a:bodyPr/>
          <a:lstStyle/>
          <a:p>
            <a:fld id="{90525DD5-892E-4B85-8201-D5DBE45E046B}" type="datetimeFigureOut">
              <a:rPr lang="zh-CN" altLang="en-US" smtClean="0"/>
              <a:t>2024/12/15</a:t>
            </a:fld>
            <a:endParaRPr lang="zh-CN" altLang="en-US"/>
          </a:p>
        </p:txBody>
      </p:sp>
      <p:sp>
        <p:nvSpPr>
          <p:cNvPr id="3" name="页脚占位符 2">
            <a:extLst>
              <a:ext uri="{FF2B5EF4-FFF2-40B4-BE49-F238E27FC236}">
                <a16:creationId xmlns:a16="http://schemas.microsoft.com/office/drawing/2014/main" id="{3221F400-826F-410F-9E9F-CBD1D1A99BA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20439C3-3627-46A6-8303-00EDF8D8CAB1}"/>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117658997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A2E2F-2468-4F02-B788-DDC552113D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81C69F6-7BC5-4ED1-A422-771E0ED5F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B5D08F-4248-42CB-B495-054886C40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CC3BD-9F95-4709-BC49-F7C9504091A4}"/>
              </a:ext>
            </a:extLst>
          </p:cNvPr>
          <p:cNvSpPr>
            <a:spLocks noGrp="1"/>
          </p:cNvSpPr>
          <p:nvPr>
            <p:ph type="dt" sz="half" idx="10"/>
          </p:nvPr>
        </p:nvSpPr>
        <p:spPr/>
        <p:txBody>
          <a:bodyPr/>
          <a:lstStyle/>
          <a:p>
            <a:fld id="{90525DD5-892E-4B85-8201-D5DBE45E046B}"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52793D0D-C9A4-40C8-B89A-900998B6DC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DD9DB8-E9B0-4B63-B05D-5E82AD75BEF4}"/>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2975906942"/>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B4BD1D-14A2-4797-9A85-C96812A600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C54612-0447-41B1-B0D6-08075F196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93D7BA-DF05-4F28-9CAD-AF8DCC6A4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164C80E-36CE-43F4-A739-AA65BEDB3E23}"/>
              </a:ext>
            </a:extLst>
          </p:cNvPr>
          <p:cNvSpPr>
            <a:spLocks noGrp="1"/>
          </p:cNvSpPr>
          <p:nvPr>
            <p:ph type="dt" sz="half" idx="10"/>
          </p:nvPr>
        </p:nvSpPr>
        <p:spPr/>
        <p:txBody>
          <a:bodyPr/>
          <a:lstStyle/>
          <a:p>
            <a:fld id="{90525DD5-892E-4B85-8201-D5DBE45E046B}"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AA43E4C7-9EBA-493C-8367-5B40347262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E153A65-B785-4325-BE37-915BA0A41BCF}"/>
              </a:ext>
            </a:extLst>
          </p:cNvPr>
          <p:cNvSpPr>
            <a:spLocks noGrp="1"/>
          </p:cNvSpPr>
          <p:nvPr>
            <p:ph type="sldNum" sz="quarter" idx="12"/>
          </p:nvPr>
        </p:nvSpPr>
        <p:spPr/>
        <p:txBody>
          <a:bodyPr/>
          <a:lstStyle/>
          <a:p>
            <a:fld id="{AF032A7E-8B15-46C0-BAAA-B0A0EE45CDDC}" type="slidenum">
              <a:rPr lang="zh-CN" altLang="en-US" smtClean="0"/>
              <a:t>‹#›</a:t>
            </a:fld>
            <a:endParaRPr lang="zh-CN" altLang="en-US"/>
          </a:p>
        </p:txBody>
      </p:sp>
    </p:spTree>
    <p:extLst>
      <p:ext uri="{BB962C8B-B14F-4D97-AF65-F5344CB8AC3E}">
        <p14:creationId xmlns:p14="http://schemas.microsoft.com/office/powerpoint/2010/main" val="354884734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425641D-20D9-4A14-B816-C8AC1FDA4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79F389F-5E7E-4A4E-BD21-DA571D0ED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6C7B1A-CB44-4B90-AC6B-7FA02EE9E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25DD5-892E-4B85-8201-D5DBE45E046B}"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95BA322B-2F47-444B-90B0-355D84FD6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A2B8C65-4165-434B-9797-750F52D9F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32A7E-8B15-46C0-BAAA-B0A0EE45CDDC}" type="slidenum">
              <a:rPr lang="zh-CN" altLang="en-US" smtClean="0"/>
              <a:t>‹#›</a:t>
            </a:fld>
            <a:endParaRPr lang="zh-CN" altLang="en-US"/>
          </a:p>
        </p:txBody>
      </p:sp>
      <p:pic>
        <p:nvPicPr>
          <p:cNvPr id="7" name="Picture 6">
            <a:extLst>
              <a:ext uri="{FF2B5EF4-FFF2-40B4-BE49-F238E27FC236}">
                <a16:creationId xmlns:a16="http://schemas.microsoft.com/office/drawing/2014/main" id="{B8F63859-C6E2-4D91-9D38-F282C3678772}"/>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185143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86,339 Circle Cartoon Stock Photos and Images - 123RF">
            <a:extLst>
              <a:ext uri="{FF2B5EF4-FFF2-40B4-BE49-F238E27FC236}">
                <a16:creationId xmlns:a16="http://schemas.microsoft.com/office/drawing/2014/main" id="{A99C2D06-175C-4AAF-92CC-A92816A595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9778" y1="29555" x2="11556" y2="66802"/>
                        <a14:foregroundMark x1="5333" y1="56275" x2="5333" y2="56275"/>
                        <a14:foregroundMark x1="36444" y1="36842" x2="36444" y2="36842"/>
                        <a14:foregroundMark x1="31111" y1="87045" x2="31111" y2="87045"/>
                        <a14:foregroundMark x1="49778" y1="29555" x2="57778" y2="28745"/>
                        <a14:foregroundMark x1="77556" y1="30364" x2="86444" y2="36842"/>
                        <a14:foregroundMark x1="74889" y1="8907" x2="89778" y2="19028"/>
                        <a14:foregroundMark x1="21333" y1="93522" x2="21333" y2="93522"/>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4460240"/>
            <a:ext cx="6004769" cy="22483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C11EAB-FFC2-E309-42BC-0CEA969F1C92}"/>
              </a:ext>
            </a:extLst>
          </p:cNvPr>
          <p:cNvPicPr>
            <a:picLocks noChangeAspect="1"/>
          </p:cNvPicPr>
          <p:nvPr/>
        </p:nvPicPr>
        <p:blipFill>
          <a:blip r:embed="rId5"/>
          <a:stretch>
            <a:fillRect/>
          </a:stretch>
        </p:blipFill>
        <p:spPr>
          <a:xfrm>
            <a:off x="3494662" y="318203"/>
            <a:ext cx="5614903" cy="2123658"/>
          </a:xfrm>
          <a:prstGeom prst="rect">
            <a:avLst/>
          </a:prstGeom>
        </p:spPr>
      </p:pic>
      <p:sp>
        <p:nvSpPr>
          <p:cNvPr id="4" name="TextBox 3">
            <a:extLst>
              <a:ext uri="{FF2B5EF4-FFF2-40B4-BE49-F238E27FC236}">
                <a16:creationId xmlns:a16="http://schemas.microsoft.com/office/drawing/2014/main" id="{B4E64249-D68C-E265-DCC0-1914F799FD7F}"/>
              </a:ext>
            </a:extLst>
          </p:cNvPr>
          <p:cNvSpPr txBox="1"/>
          <p:nvPr/>
        </p:nvSpPr>
        <p:spPr>
          <a:xfrm>
            <a:off x="1674234" y="1424297"/>
            <a:ext cx="9255760" cy="2123658"/>
          </a:xfrm>
          <a:prstGeom prst="rect">
            <a:avLst/>
          </a:prstGeom>
          <a:noFill/>
        </p:spPr>
        <p:txBody>
          <a:bodyPr wrap="square" rtlCol="0">
            <a:spAutoFit/>
          </a:bodyPr>
          <a:lstStyle/>
          <a:p>
            <a:pPr algn="ctr"/>
            <a:r>
              <a:rPr lang="en-US" sz="36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ambria" panose="02040503050406030204" pitchFamily="18" charset="0"/>
                <a:ea typeface="Cambria" panose="02040503050406030204" pitchFamily="18" charset="0"/>
              </a:rPr>
              <a:t> </a:t>
            </a:r>
            <a:r>
              <a:rPr lang="en-US" sz="4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ambria" panose="02040503050406030204" pitchFamily="18" charset="0"/>
                <a:ea typeface="Cambria" panose="02040503050406030204" pitchFamily="18" charset="0"/>
              </a:rPr>
              <a:t>ĐƯỜNG TRÒN. </a:t>
            </a:r>
          </a:p>
          <a:p>
            <a:pPr algn="ctr"/>
            <a:r>
              <a:rPr lang="en-US" sz="4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ambria" panose="02040503050406030204" pitchFamily="18" charset="0"/>
                <a:ea typeface="Cambria" panose="02040503050406030204" pitchFamily="18" charset="0"/>
              </a:rPr>
              <a:t>CHU VI VÀ DIỆN TÍCH HÌNH TRÒN</a:t>
            </a:r>
          </a:p>
          <a:p>
            <a:pPr algn="ctr"/>
            <a:r>
              <a:rPr lang="en-US" sz="4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ambria" panose="02040503050406030204" pitchFamily="18" charset="0"/>
                <a:ea typeface="Cambria" panose="02040503050406030204" pitchFamily="18" charset="0"/>
              </a:rPr>
              <a:t>(</a:t>
            </a:r>
            <a:r>
              <a:rPr lang="en-US" sz="4400" b="1" dirty="0" err="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ambria" panose="02040503050406030204" pitchFamily="18" charset="0"/>
                <a:ea typeface="Cambria" panose="02040503050406030204" pitchFamily="18" charset="0"/>
              </a:rPr>
              <a:t>Tiết</a:t>
            </a:r>
            <a:r>
              <a:rPr lang="en-US" sz="4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Cambria" panose="02040503050406030204" pitchFamily="18" charset="0"/>
                <a:ea typeface="Cambria" panose="02040503050406030204" pitchFamily="18" charset="0"/>
              </a:rPr>
              <a:t> 5)</a:t>
            </a:r>
          </a:p>
        </p:txBody>
      </p:sp>
    </p:spTree>
    <p:extLst>
      <p:ext uri="{BB962C8B-B14F-4D97-AF65-F5344CB8AC3E}">
        <p14:creationId xmlns:p14="http://schemas.microsoft.com/office/powerpoint/2010/main" val="4278126794"/>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3416320"/>
          </a:xfrm>
          <a:prstGeom prst="rect">
            <a:avLst/>
          </a:prstGeom>
          <a:noFill/>
        </p:spPr>
        <p:txBody>
          <a:bodyPr wrap="square" rtlCol="0">
            <a:spAutoFit/>
          </a:bodyPr>
          <a:lstStyle/>
          <a:p>
            <a:r>
              <a:rPr lang="vi-VN" sz="3600" b="1" dirty="0">
                <a:latin typeface="Cambria" panose="02040503050406030204" pitchFamily="18" charset="0"/>
                <a:ea typeface="Cambria" panose="02040503050406030204" pitchFamily="18" charset="0"/>
              </a:rPr>
              <a:t>a) Chọn câu trả lời đúng.</a:t>
            </a:r>
          </a:p>
          <a:p>
            <a:r>
              <a:rPr lang="vi-VN" sz="3600" dirty="0">
                <a:latin typeface="Cambria" panose="02040503050406030204" pitchFamily="18" charset="0"/>
                <a:ea typeface="Cambria" panose="02040503050406030204" pitchFamily="18" charset="0"/>
              </a:rPr>
              <a:t>Hình tròn phủ sóng của trạm phát sóng nào dưới đây có chu vi bé nhất?</a:t>
            </a:r>
            <a:endParaRPr lang="en-US"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150 m</a:t>
            </a:r>
          </a:p>
          <a:p>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100 m</a:t>
            </a:r>
          </a:p>
          <a:p>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Trạm</a:t>
            </a:r>
            <a:r>
              <a:rPr lang="en-US" sz="3600" dirty="0">
                <a:latin typeface="Cambria" panose="02040503050406030204" pitchFamily="18" charset="0"/>
                <a:ea typeface="Cambria" panose="02040503050406030204" pitchFamily="18" charset="0"/>
              </a:rPr>
              <a:t> III, </a:t>
            </a:r>
            <a:r>
              <a:rPr lang="en-US" sz="3600" dirty="0" err="1">
                <a:latin typeface="Cambria" panose="02040503050406030204" pitchFamily="18" charset="0"/>
                <a:ea typeface="Cambria" panose="02040503050406030204" pitchFamily="18" charset="0"/>
              </a:rPr>
              <a:t>bán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kính</a:t>
            </a:r>
            <a:r>
              <a:rPr lang="en-US" sz="3600" dirty="0">
                <a:latin typeface="Cambria" panose="02040503050406030204" pitchFamily="18" charset="0"/>
                <a:ea typeface="Cambria" panose="02040503050406030204" pitchFamily="18" charset="0"/>
              </a:rPr>
              <a:t> 200 m</a:t>
            </a:r>
          </a:p>
        </p:txBody>
      </p:sp>
      <p:sp>
        <p:nvSpPr>
          <p:cNvPr id="4" name="Oval 3">
            <a:extLst>
              <a:ext uri="{FF2B5EF4-FFF2-40B4-BE49-F238E27FC236}">
                <a16:creationId xmlns:a16="http://schemas.microsoft.com/office/drawing/2014/main" id="{5B398188-1A2C-E475-7448-53E46D8D7FDF}"/>
              </a:ext>
            </a:extLst>
          </p:cNvPr>
          <p:cNvSpPr/>
          <p:nvPr/>
        </p:nvSpPr>
        <p:spPr>
          <a:xfrm>
            <a:off x="1676400" y="2714625"/>
            <a:ext cx="523875" cy="533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16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20" y="457200"/>
            <a:ext cx="9255760" cy="3785652"/>
          </a:xfrm>
          <a:prstGeom prst="rect">
            <a:avLst/>
          </a:prstGeom>
          <a:noFill/>
        </p:spPr>
        <p:txBody>
          <a:bodyPr wrap="square" rtlCol="0">
            <a:spAutoFit/>
          </a:bodyPr>
          <a:lstStyle/>
          <a:p>
            <a:pPr lvl="0"/>
            <a:r>
              <a:rPr lang="vi-VN" sz="6000" b="1" dirty="0">
                <a:solidFill>
                  <a:prstClr val="black"/>
                </a:solidFill>
                <a:latin typeface="Cambria" panose="02040503050406030204" pitchFamily="18" charset="0"/>
                <a:ea typeface="Cambria" panose="02040503050406030204" pitchFamily="18" charset="0"/>
              </a:rPr>
              <a:t>b) Số?</a:t>
            </a:r>
          </a:p>
          <a:p>
            <a:pPr lvl="0"/>
            <a:r>
              <a:rPr lang="vi-VN" sz="6000" b="1" dirty="0">
                <a:solidFill>
                  <a:prstClr val="black"/>
                </a:solidFill>
                <a:latin typeface="Cambria" panose="02040503050406030204" pitchFamily="18" charset="0"/>
                <a:ea typeface="Cambria" panose="02040503050406030204" pitchFamily="18" charset="0"/>
              </a:rPr>
              <a:t>Diện tích hình tròn phủ sóng vừa tìm được ở câu a là </a:t>
            </a:r>
            <a:r>
              <a:rPr lang="en-US" sz="6000" b="1" dirty="0">
                <a:solidFill>
                  <a:prstClr val="black"/>
                </a:solidFill>
                <a:latin typeface="Cambria" panose="02040503050406030204" pitchFamily="18" charset="0"/>
                <a:ea typeface="Cambria" panose="02040503050406030204" pitchFamily="18" charset="0"/>
              </a:rPr>
              <a:t>       </a:t>
            </a:r>
            <a:r>
              <a:rPr lang="en-US" sz="6000" b="1" dirty="0">
                <a:latin typeface="Cambria" panose="02040503050406030204" pitchFamily="18" charset="0"/>
                <a:ea typeface="Cambria" panose="02040503050406030204" pitchFamily="18" charset="0"/>
              </a:rPr>
              <a:t>m</a:t>
            </a:r>
            <a:r>
              <a:rPr lang="en-US" sz="6000" b="1" baseline="30000" dirty="0">
                <a:latin typeface="Cambria" panose="02040503050406030204" pitchFamily="18" charset="0"/>
                <a:ea typeface="Cambria" panose="02040503050406030204" pitchFamily="18" charset="0"/>
              </a:rPr>
              <a:t>2</a:t>
            </a:r>
            <a:r>
              <a:rPr lang="en-US" sz="6000" b="1" dirty="0">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F739AA65-90B1-969A-5294-7F438D5492FD}"/>
              </a:ext>
            </a:extLst>
          </p:cNvPr>
          <p:cNvSpPr/>
          <p:nvPr/>
        </p:nvSpPr>
        <p:spPr>
          <a:xfrm>
            <a:off x="3438525" y="3459480"/>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20216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2862322"/>
          </a:xfrm>
          <a:prstGeom prst="rect">
            <a:avLst/>
          </a:prstGeom>
          <a:noFill/>
        </p:spPr>
        <p:txBody>
          <a:bodyPr wrap="square" rtlCol="0">
            <a:spAutoFit/>
          </a:bodyPr>
          <a:lstStyle/>
          <a:p>
            <a:pPr lvl="0" algn="just"/>
            <a:r>
              <a:rPr lang="vi-VN" sz="3600" b="1" dirty="0">
                <a:solidFill>
                  <a:prstClr val="black"/>
                </a:solidFill>
                <a:latin typeface="+mj-lt"/>
                <a:ea typeface="Cambria" panose="02040503050406030204" pitchFamily="18" charset="0"/>
              </a:rPr>
              <a:t>Ở một vùng sa mạc, người ta trồng lúa trên những thửa ruộng có dạng hình tròn bán kính 50 m. Biết rằng có 1000 thửa ruộng như vậy. Hỏi tất cả diện tích trồng lúa là bao nhiêu mét vuông?</a:t>
            </a:r>
            <a:endParaRPr kumimoji="0" lang="en-US" sz="3600" b="0" i="0" u="none" strike="noStrike" kern="1200" cap="none" spc="0" normalizeH="0" baseline="0" noProof="0" dirty="0">
              <a:ln>
                <a:noFill/>
              </a:ln>
              <a:solidFill>
                <a:prstClr val="black"/>
              </a:solidFill>
              <a:effectLst/>
              <a:uLnTx/>
              <a:uFillTx/>
              <a:latin typeface="+mj-lt"/>
              <a:ea typeface="Cambria" panose="02040503050406030204" pitchFamily="18" charset="0"/>
            </a:endParaRPr>
          </a:p>
        </p:txBody>
      </p:sp>
      <p:pic>
        <p:nvPicPr>
          <p:cNvPr id="7" name="Picture 6">
            <a:extLst>
              <a:ext uri="{FF2B5EF4-FFF2-40B4-BE49-F238E27FC236}">
                <a16:creationId xmlns:a16="http://schemas.microsoft.com/office/drawing/2014/main" id="{A4F016B4-6323-87B9-A474-D0CE996DF883}"/>
              </a:ext>
            </a:extLst>
          </p:cNvPr>
          <p:cNvPicPr>
            <a:picLocks noChangeAspect="1"/>
          </p:cNvPicPr>
          <p:nvPr/>
        </p:nvPicPr>
        <p:blipFill>
          <a:blip r:embed="rId2"/>
          <a:stretch>
            <a:fillRect/>
          </a:stretch>
        </p:blipFill>
        <p:spPr>
          <a:xfrm>
            <a:off x="2447925" y="3429000"/>
            <a:ext cx="7867650" cy="2971800"/>
          </a:xfrm>
          <a:prstGeom prst="rect">
            <a:avLst/>
          </a:prstGeom>
        </p:spPr>
      </p:pic>
    </p:spTree>
    <p:extLst>
      <p:ext uri="{BB962C8B-B14F-4D97-AF65-F5344CB8AC3E}">
        <p14:creationId xmlns:p14="http://schemas.microsoft.com/office/powerpoint/2010/main" val="27492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791975-6D26-0D96-1CB9-219C737ECEB3}"/>
              </a:ext>
            </a:extLst>
          </p:cNvPr>
          <p:cNvSpPr txBox="1"/>
          <p:nvPr/>
        </p:nvSpPr>
        <p:spPr>
          <a:xfrm>
            <a:off x="687069" y="1295400"/>
            <a:ext cx="10819131" cy="1569660"/>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rPr>
              <a:t>Một sân vận động được xây dựng trên mảnh đất tạo bởi một hình chữ nhật và hai nửa hình tròn có kích thước như hình bên. Diện tích mảnh đất đó là</a:t>
            </a:r>
            <a:r>
              <a:rPr lang="en-US" sz="3200" dirty="0">
                <a:solidFill>
                  <a:srgbClr val="002060"/>
                </a:solidFill>
                <a:latin typeface="Cambria" panose="02040503050406030204" pitchFamily="18" charset="0"/>
                <a:ea typeface="Cambria" panose="02040503050406030204" pitchFamily="18" charset="0"/>
              </a:rPr>
              <a:t>        m</a:t>
            </a:r>
            <a:r>
              <a:rPr lang="en-US" sz="3200" baseline="30000" dirty="0">
                <a:solidFill>
                  <a:srgbClr val="002060"/>
                </a:solidFill>
                <a:latin typeface="Cambria" panose="02040503050406030204" pitchFamily="18" charset="0"/>
                <a:ea typeface="Cambria" panose="02040503050406030204" pitchFamily="18" charset="0"/>
              </a:rPr>
              <a:t>2</a:t>
            </a:r>
            <a:r>
              <a:rPr lang="en-US" sz="3200" dirty="0">
                <a:solidFill>
                  <a:srgbClr val="002060"/>
                </a:solidFill>
                <a:latin typeface="Cambria" panose="02040503050406030204" pitchFamily="18" charset="0"/>
                <a:ea typeface="Cambria" panose="02040503050406030204" pitchFamily="18" charset="0"/>
              </a:rPr>
              <a: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1C53504-19B4-2111-5CEE-ED25E3184DBD}"/>
              </a:ext>
            </a:extLst>
          </p:cNvPr>
          <p:cNvSpPr/>
          <p:nvPr/>
        </p:nvSpPr>
        <p:spPr>
          <a:xfrm>
            <a:off x="5905500" y="2314575"/>
            <a:ext cx="542925" cy="49530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22AC2E20-8FAC-31A5-8E13-F157ED44F441}"/>
              </a:ext>
            </a:extLst>
          </p:cNvPr>
          <p:cNvPicPr>
            <a:picLocks noChangeAspect="1"/>
          </p:cNvPicPr>
          <p:nvPr/>
        </p:nvPicPr>
        <p:blipFill>
          <a:blip r:embed="rId2"/>
          <a:stretch>
            <a:fillRect/>
          </a:stretch>
        </p:blipFill>
        <p:spPr>
          <a:xfrm>
            <a:off x="6353174" y="2843689"/>
            <a:ext cx="5095875" cy="3414236"/>
          </a:xfrm>
          <a:prstGeom prst="rect">
            <a:avLst/>
          </a:prstGeom>
        </p:spPr>
      </p:pic>
    </p:spTree>
    <p:extLst>
      <p:ext uri="{BB962C8B-B14F-4D97-AF65-F5344CB8AC3E}">
        <p14:creationId xmlns:p14="http://schemas.microsoft.com/office/powerpoint/2010/main" val="250342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0DDFF2D-DB15-FB55-E730-8B552A9E054B}"/>
              </a:ext>
            </a:extLst>
          </p:cNvPr>
          <p:cNvSpPr/>
          <p:nvPr/>
        </p:nvSpPr>
        <p:spPr>
          <a:xfrm>
            <a:off x="345440" y="294640"/>
            <a:ext cx="11511280" cy="6329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Oval 2">
            <a:extLst>
              <a:ext uri="{FF2B5EF4-FFF2-40B4-BE49-F238E27FC236}">
                <a16:creationId xmlns:a16="http://schemas.microsoft.com/office/drawing/2014/main" id="{DF2FCD84-010C-2819-7C0A-3136D683413B}"/>
              </a:ext>
            </a:extLst>
          </p:cNvPr>
          <p:cNvSpPr/>
          <p:nvPr/>
        </p:nvSpPr>
        <p:spPr>
          <a:xfrm>
            <a:off x="995680" y="568960"/>
            <a:ext cx="609600" cy="54864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E9683F36-BC53-AA6D-B993-8EAC9D9D315F}"/>
              </a:ext>
            </a:extLst>
          </p:cNvPr>
          <p:cNvSpPr txBox="1"/>
          <p:nvPr/>
        </p:nvSpPr>
        <p:spPr>
          <a:xfrm>
            <a:off x="1696719" y="457200"/>
            <a:ext cx="9571355"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Một giếng nước có miệng giếng là một hình tròn bán kính 8 dm. Người ta xây thành giếng trên phần đất rộng 3 dm bao quanh miệng giếng (như hình dưới đây). Tính diện tích phần đất xây thành giếng đó.</a:t>
            </a:r>
          </a:p>
          <a:p>
            <a:pPr lvl="0" algn="just"/>
            <a:endParaRPr lang="vi-VN" sz="3200" b="1" dirty="0" err="1">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12762B-7E91-812D-521F-D62621D7500B}"/>
              </a:ext>
            </a:extLst>
          </p:cNvPr>
          <p:cNvPicPr>
            <a:picLocks noChangeAspect="1"/>
          </p:cNvPicPr>
          <p:nvPr/>
        </p:nvPicPr>
        <p:blipFill>
          <a:blip r:embed="rId2"/>
          <a:stretch>
            <a:fillRect/>
          </a:stretch>
        </p:blipFill>
        <p:spPr>
          <a:xfrm>
            <a:off x="8035947" y="2752724"/>
            <a:ext cx="3332140" cy="3324225"/>
          </a:xfrm>
          <a:prstGeom prst="rect">
            <a:avLst/>
          </a:prstGeom>
        </p:spPr>
      </p:pic>
    </p:spTree>
    <p:extLst>
      <p:ext uri="{BB962C8B-B14F-4D97-AF65-F5344CB8AC3E}">
        <p14:creationId xmlns:p14="http://schemas.microsoft.com/office/powerpoint/2010/main" val="112915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mium Vector | Cartoon school bus with children. back to school concept. .">
            <a:extLst>
              <a:ext uri="{FF2B5EF4-FFF2-40B4-BE49-F238E27FC236}">
                <a16:creationId xmlns:a16="http://schemas.microsoft.com/office/drawing/2014/main" id="{6875352B-7FDC-4042-A757-73934352BE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9169" y1="69591" x2="16613" y2="75828"/>
                        <a14:foregroundMark x1="15655" y1="68811" x2="15655" y2="75049"/>
                        <a14:foregroundMark x1="15016" y1="70565" x2="15176" y2="75439"/>
                        <a14:foregroundMark x1="88339" y1="57700" x2="87859" y2="63938"/>
                        <a14:foregroundMark x1="86741" y1="68226" x2="86741" y2="71150"/>
                        <a14:foregroundMark x1="87220" y1="67641" x2="87700" y2="71930"/>
                        <a14:foregroundMark x1="87700" y1="68031" x2="86741" y2="72125"/>
                      </a14:backgroundRemoval>
                    </a14:imgEffect>
                  </a14:imgLayer>
                </a14:imgProps>
              </a:ext>
              <a:ext uri="{28A0092B-C50C-407E-A947-70E740481C1C}">
                <a14:useLocalDpi xmlns:a14="http://schemas.microsoft.com/office/drawing/2010/main" val="0"/>
              </a:ext>
            </a:extLst>
          </a:blip>
          <a:srcRect/>
          <a:stretch>
            <a:fillRect/>
          </a:stretch>
        </p:blipFill>
        <p:spPr bwMode="auto">
          <a:xfrm>
            <a:off x="-303844" y="2282470"/>
            <a:ext cx="6583775" cy="53953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9A807-385C-F27A-79FC-A0D6754F90F7}"/>
              </a:ext>
            </a:extLst>
          </p:cNvPr>
          <p:cNvPicPr>
            <a:picLocks noChangeAspect="1"/>
          </p:cNvPicPr>
          <p:nvPr/>
        </p:nvPicPr>
        <p:blipFill>
          <a:blip r:embed="rId4"/>
          <a:stretch>
            <a:fillRect/>
          </a:stretch>
        </p:blipFill>
        <p:spPr>
          <a:xfrm>
            <a:off x="682351" y="1162204"/>
            <a:ext cx="9242337" cy="2298391"/>
          </a:xfrm>
          <a:prstGeom prst="rect">
            <a:avLst/>
          </a:prstGeom>
        </p:spPr>
      </p:pic>
    </p:spTree>
    <p:extLst>
      <p:ext uri="{BB962C8B-B14F-4D97-AF65-F5344CB8AC3E}">
        <p14:creationId xmlns:p14="http://schemas.microsoft.com/office/powerpoint/2010/main" val="568948010"/>
      </p:ext>
    </p:extLst>
  </p:cSld>
  <p:clrMapOvr>
    <a:masterClrMapping/>
  </p:clrMapOvr>
  <mc:AlternateContent xmlns:mc="http://schemas.openxmlformats.org/markup-compatibility/2006" xmlns:p14="http://schemas.microsoft.com/office/powerpoint/2010/main">
    <mc:Choice Requires="p14">
      <p:transition spd="slow" p14:dur="175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2.59259E-6 L 1.01016 0.01643 " pathEditMode="relative" rAng="0" ptsTypes="AA">
                                      <p:cBhvr>
                                        <p:cTn id="6" dur="2000" fill="hold"/>
                                        <p:tgtEl>
                                          <p:spTgt spid="5"/>
                                        </p:tgtEl>
                                        <p:attrNameLst>
                                          <p:attrName>ppt_x</p:attrName>
                                          <p:attrName>ppt_y</p:attrName>
                                        </p:attrNameLst>
                                      </p:cBhvr>
                                      <p:rCtr x="50508" y="810"/>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TotalTime>
  <Words>301</Words>
  <Application>Microsoft Office PowerPoint</Application>
  <PresentationFormat>Widescreen</PresentationFormat>
  <Paragraphs>26</Paragraphs>
  <Slides>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等线</vt:lpstr>
      <vt:lpstr>等线 Light</vt:lpstr>
      <vt:lpstr>Times New Roman</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建春</dc:creator>
  <cp:lastModifiedBy>Administrator</cp:lastModifiedBy>
  <cp:revision>77</cp:revision>
  <dcterms:created xsi:type="dcterms:W3CDTF">2020-02-07T01:48:05Z</dcterms:created>
  <dcterms:modified xsi:type="dcterms:W3CDTF">2024-12-15T12:42:00Z</dcterms:modified>
</cp:coreProperties>
</file>