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57" r:id="rId2"/>
    <p:sldId id="340" r:id="rId3"/>
    <p:sldId id="382" r:id="rId4"/>
    <p:sldId id="386" r:id="rId5"/>
    <p:sldId id="387" r:id="rId6"/>
    <p:sldId id="388" r:id="rId7"/>
    <p:sldId id="389" r:id="rId8"/>
    <p:sldId id="365" r:id="rId9"/>
    <p:sldId id="378" r:id="rId10"/>
    <p:sldId id="366" r:id="rId11"/>
    <p:sldId id="284" r:id="rId12"/>
    <p:sldId id="381" r:id="rId13"/>
    <p:sldId id="390" r:id="rId14"/>
    <p:sldId id="3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59" d="100"/>
          <a:sy n="59" d="100"/>
        </p:scale>
        <p:origin x="1446"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0D22F-A12F-4CE9-8937-CEF07F469A18}"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DCC58-2298-4C57-A6F6-375B6CD7E02D}" type="slidenum">
              <a:rPr lang="en-US" smtClean="0"/>
              <a:t>‹#›</a:t>
            </a:fld>
            <a:endParaRPr lang="en-US"/>
          </a:p>
        </p:txBody>
      </p:sp>
    </p:spTree>
    <p:extLst>
      <p:ext uri="{BB962C8B-B14F-4D97-AF65-F5344CB8AC3E}">
        <p14:creationId xmlns:p14="http://schemas.microsoft.com/office/powerpoint/2010/main" val="1821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1</a:t>
            </a:fld>
            <a:endParaRPr lang="en-US"/>
          </a:p>
        </p:txBody>
      </p:sp>
    </p:spTree>
    <p:extLst>
      <p:ext uri="{BB962C8B-B14F-4D97-AF65-F5344CB8AC3E}">
        <p14:creationId xmlns:p14="http://schemas.microsoft.com/office/powerpoint/2010/main" val="247248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2</a:t>
            </a:fld>
            <a:endParaRPr lang="en-US"/>
          </a:p>
        </p:txBody>
      </p:sp>
    </p:spTree>
    <p:extLst>
      <p:ext uri="{BB962C8B-B14F-4D97-AF65-F5344CB8AC3E}">
        <p14:creationId xmlns:p14="http://schemas.microsoft.com/office/powerpoint/2010/main" val="374219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3894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1950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0947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3068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4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6" name="Picture 5" descr="A white text with pink and yellow border&#10;&#10;Description automatically generated">
            <a:extLst>
              <a:ext uri="{FF2B5EF4-FFF2-40B4-BE49-F238E27FC236}">
                <a16:creationId xmlns:a16="http://schemas.microsoft.com/office/drawing/2014/main" id="{0058F069-9BEE-B8EA-05B4-E2DC72191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2349" y="2362200"/>
            <a:ext cx="7723948" cy="2609850"/>
          </a:xfrm>
          <a:prstGeom prst="rect">
            <a:avLst/>
          </a:prstGeom>
        </p:spPr>
      </p:pic>
      <p:pic>
        <p:nvPicPr>
          <p:cNvPr id="11" name="Picture 10">
            <a:extLst>
              <a:ext uri="{FF2B5EF4-FFF2-40B4-BE49-F238E27FC236}">
                <a16:creationId xmlns:a16="http://schemas.microsoft.com/office/drawing/2014/main" id="{94CF175A-860B-4354-2D20-2EA169B9FA09}"/>
              </a:ext>
            </a:extLst>
          </p:cNvPr>
          <p:cNvPicPr>
            <a:picLocks noChangeAspect="1"/>
          </p:cNvPicPr>
          <p:nvPr/>
        </p:nvPicPr>
        <p:blipFill>
          <a:blip r:embed="rId10"/>
          <a:stretch>
            <a:fillRect/>
          </a:stretch>
        </p:blipFill>
        <p:spPr>
          <a:xfrm>
            <a:off x="-3845564" y="137086"/>
            <a:ext cx="3023878" cy="1707028"/>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75E-6 -4.44444E-6 L 0.40352 0.00047 " pathEditMode="relative" rAng="0" ptsTypes="AA">
                                      <p:cBhvr>
                                        <p:cTn id="28" dur="2000" fill="hold"/>
                                        <p:tgtEl>
                                          <p:spTgt spid="11"/>
                                        </p:tgtEl>
                                        <p:attrNameLst>
                                          <p:attrName>ppt_x</p:attrName>
                                          <p:attrName>ppt_y</p:attrName>
                                        </p:attrNameLst>
                                      </p:cBhvr>
                                      <p:rCtr x="20169" y="23"/>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009527" y="317996"/>
            <a:ext cx="8788739" cy="584775"/>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id="{056E6DE4-2FB8-EE21-03F6-041E3ED0020A}"/>
              </a:ext>
            </a:extLst>
          </p:cNvPr>
          <p:cNvSpPr txBox="1"/>
          <p:nvPr/>
        </p:nvSpPr>
        <p:spPr>
          <a:xfrm>
            <a:off x="934720" y="1056640"/>
            <a:ext cx="5913120" cy="3539430"/>
          </a:xfrm>
          <a:prstGeom prst="rect">
            <a:avLst/>
          </a:prstGeom>
          <a:noFill/>
        </p:spPr>
        <p:txBody>
          <a:bodyPr wrap="square" rtlCol="0">
            <a:spAutoFit/>
          </a:bodyPr>
          <a:lstStyle/>
          <a:p>
            <a:r>
              <a:rPr lang="vi-VN" sz="3200" b="0" i="0" dirty="0">
                <a:solidFill>
                  <a:srgbClr val="000000"/>
                </a:solidFill>
                <a:effectLst/>
                <a:latin typeface="Cambria" panose="02040503050406030204" pitchFamily="18" charset="0"/>
                <a:ea typeface="Cambria" panose="02040503050406030204" pitchFamily="18" charset="0"/>
              </a:rPr>
              <a:t>Tôi đạp vỡ màu nâu</a:t>
            </a:r>
          </a:p>
          <a:p>
            <a:pPr algn="just"/>
            <a:r>
              <a:rPr lang="vi-VN" sz="3200" b="0" i="0" dirty="0">
                <a:solidFill>
                  <a:srgbClr val="000000"/>
                </a:solidFill>
                <a:effectLst/>
                <a:latin typeface="Cambria" panose="02040503050406030204" pitchFamily="18" charset="0"/>
                <a:ea typeface="Cambria" panose="02040503050406030204" pitchFamily="18" charset="0"/>
              </a:rPr>
              <a:t>Bầu trời trong quả trứng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gió lộng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nắng reo</a:t>
            </a:r>
          </a:p>
          <a:p>
            <a:pPr algn="just"/>
            <a:r>
              <a:rPr lang="vi-VN" sz="3200" b="0" i="0" dirty="0">
                <a:solidFill>
                  <a:srgbClr val="000000"/>
                </a:solidFill>
                <a:effectLst/>
                <a:latin typeface="Cambria" panose="02040503050406030204" pitchFamily="18" charset="0"/>
                <a:ea typeface="Cambria" panose="02040503050406030204" pitchFamily="18" charset="0"/>
              </a:rPr>
              <a:t>Bỗng tôi thấy thương yêu</a:t>
            </a:r>
          </a:p>
          <a:p>
            <a:pPr algn="just"/>
            <a:r>
              <a:rPr lang="vi-VN" sz="3200" b="0" i="0" dirty="0">
                <a:solidFill>
                  <a:srgbClr val="000000"/>
                </a:solidFill>
                <a:effectLst/>
                <a:latin typeface="Cambria" panose="02040503050406030204" pitchFamily="18" charset="0"/>
                <a:ea typeface="Cambria" panose="02040503050406030204" pitchFamily="18" charset="0"/>
              </a:rPr>
              <a:t>Tôi biết là có mẹ.</a:t>
            </a:r>
          </a:p>
          <a:p>
            <a:pPr algn="r"/>
            <a:r>
              <a:rPr lang="vi-VN" sz="3200" b="0" i="0" dirty="0">
                <a:solidFill>
                  <a:srgbClr val="000000"/>
                </a:solidFill>
                <a:effectLst/>
                <a:latin typeface="Cambria" panose="02040503050406030204" pitchFamily="18" charset="0"/>
                <a:ea typeface="Cambria" panose="02040503050406030204" pitchFamily="18" charset="0"/>
              </a:rPr>
              <a:t>                       (Xuân Quỳnh)</a:t>
            </a:r>
          </a:p>
        </p:txBody>
      </p:sp>
      <p:pic>
        <p:nvPicPr>
          <p:cNvPr id="11" name="Picture 10">
            <a:extLst>
              <a:ext uri="{FF2B5EF4-FFF2-40B4-BE49-F238E27FC236}">
                <a16:creationId xmlns:a16="http://schemas.microsoft.com/office/drawing/2014/main" id="{06D5F19B-0142-53E5-0CCA-65132C87875E}"/>
              </a:ext>
            </a:extLst>
          </p:cNvPr>
          <p:cNvPicPr>
            <a:picLocks noChangeAspect="1"/>
          </p:cNvPicPr>
          <p:nvPr/>
        </p:nvPicPr>
        <p:blipFill>
          <a:blip r:embed="rId3"/>
          <a:stretch>
            <a:fillRect/>
          </a:stretch>
        </p:blipFill>
        <p:spPr>
          <a:xfrm>
            <a:off x="7002780" y="1351915"/>
            <a:ext cx="4343400" cy="3219450"/>
          </a:xfrm>
          <a:prstGeom prst="rect">
            <a:avLst/>
          </a:prstGeom>
        </p:spPr>
      </p:pic>
      <p:cxnSp>
        <p:nvCxnSpPr>
          <p:cNvPr id="15" name="Straight Connector 14">
            <a:extLst>
              <a:ext uri="{FF2B5EF4-FFF2-40B4-BE49-F238E27FC236}">
                <a16:creationId xmlns:a16="http://schemas.microsoft.com/office/drawing/2014/main" id="{8AE9E8BD-5606-A954-BB86-433CF24D7E12}"/>
              </a:ext>
            </a:extLst>
          </p:cNvPr>
          <p:cNvCxnSpPr/>
          <p:nvPr/>
        </p:nvCxnSpPr>
        <p:spPr>
          <a:xfrm>
            <a:off x="1044026" y="256417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14A8C2-B08F-D72C-BFC3-4C63B332766A}"/>
              </a:ext>
            </a:extLst>
          </p:cNvPr>
          <p:cNvCxnSpPr/>
          <p:nvPr/>
        </p:nvCxnSpPr>
        <p:spPr>
          <a:xfrm>
            <a:off x="1054186" y="303153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4F855C-BF91-CDC0-6277-3873936AD463}"/>
              </a:ext>
            </a:extLst>
          </p:cNvPr>
          <p:cNvCxnSpPr/>
          <p:nvPr/>
        </p:nvCxnSpPr>
        <p:spPr>
          <a:xfrm>
            <a:off x="1013546" y="350905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2729FF8-513D-E4BF-F1C9-715EA687FC27}"/>
              </a:ext>
            </a:extLst>
          </p:cNvPr>
          <p:cNvSpPr>
            <a:spLocks noGrp="1" noChangeArrowheads="1"/>
          </p:cNvSpPr>
          <p:nvPr>
            <p:ph type="title"/>
          </p:nvPr>
        </p:nvSpPr>
        <p:spPr/>
        <p:txBody>
          <a:bodyPr/>
          <a:lstStyle/>
          <a:p>
            <a:r>
              <a:rPr lang="vi-VN"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 lặp lại nhiều lần từ bỗng có tác dụng gì?</a:t>
            </a:r>
            <a:endParaRPr lang="en-US" altLang="en-US" sz="4000" b="1" dirty="0">
              <a:solidFill>
                <a:srgbClr val="FF0000"/>
              </a:solidFill>
              <a:effectLst>
                <a:outerShdw blurRad="38100" dist="38100" dir="2700000" algn="tl">
                  <a:srgbClr val="000000">
                    <a:alpha val="43137"/>
                  </a:srgbClr>
                </a:outerShdw>
              </a:effectLst>
            </a:endParaRPr>
          </a:p>
        </p:txBody>
      </p:sp>
      <p:sp>
        <p:nvSpPr>
          <p:cNvPr id="32771" name="Rectangle 3">
            <a:extLst>
              <a:ext uri="{FF2B5EF4-FFF2-40B4-BE49-F238E27FC236}">
                <a16:creationId xmlns:a16="http://schemas.microsoft.com/office/drawing/2014/main" id="{9BCF6F6D-8D63-6CFD-049A-C798F52C1295}"/>
              </a:ext>
            </a:extLst>
          </p:cNvPr>
          <p:cNvSpPr>
            <a:spLocks noGrp="1" noChangeArrowheads="1"/>
          </p:cNvSpPr>
          <p:nvPr>
            <p:ph type="body" idx="1"/>
          </p:nvPr>
        </p:nvSpPr>
        <p:spPr>
          <a:xfrm>
            <a:off x="221182" y="1607343"/>
            <a:ext cx="11779306" cy="2964657"/>
          </a:xfrm>
        </p:spPr>
        <p:txBody>
          <a:bodyPr/>
          <a:lstStyle/>
          <a:p>
            <a:pPr marL="0" lvl="0" indent="0" algn="just">
              <a:lnSpc>
                <a:spcPct val="100000"/>
              </a:lnSpc>
              <a:spcBef>
                <a:spcPts val="0"/>
              </a:spcBef>
              <a:buNone/>
              <a:defRPr/>
            </a:pP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 Nhấn mạnh niềm vui của chú gà con vì được mẹ yêu thương.</a:t>
            </a:r>
          </a:p>
          <a:p>
            <a:pPr marL="0" lvl="0" indent="0" algn="just">
              <a:lnSpc>
                <a:spcPct val="100000"/>
              </a:lnSpc>
              <a:spcBef>
                <a:spcPts val="0"/>
              </a:spcBef>
              <a:buNone/>
              <a:defRPr/>
            </a:pP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 Nhấn mạnh niềm vui của chú gà con vì được ra khỏi quả trứng.</a:t>
            </a:r>
          </a:p>
          <a:p>
            <a:pPr marL="0" lvl="0" indent="0" algn="just">
              <a:lnSpc>
                <a:spcPct val="100000"/>
              </a:lnSpc>
              <a:spcBef>
                <a:spcPts val="0"/>
              </a:spcBef>
              <a:buNone/>
              <a:defRPr/>
            </a:pP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Nhấn mạnh sự tươi đẹp của thiên nhiên mà chú gà con quan sát được.</a:t>
            </a:r>
          </a:p>
          <a:p>
            <a:pPr marL="0" lvl="0" indent="0" algn="just">
              <a:lnSpc>
                <a:spcPct val="100000"/>
              </a:lnSpc>
              <a:spcBef>
                <a:spcPts val="0"/>
              </a:spcBef>
              <a:buNone/>
              <a:defRPr/>
            </a:pP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 Nhấn mạnh sự ngỡ ngàng của chú gà con trước những điều mới mẻ.</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32772" name="Text Box 4">
            <a:extLst>
              <a:ext uri="{FF2B5EF4-FFF2-40B4-BE49-F238E27FC236}">
                <a16:creationId xmlns:a16="http://schemas.microsoft.com/office/drawing/2014/main" id="{B156BF82-2CF1-CAA5-705A-2B4551850194}"/>
              </a:ext>
            </a:extLst>
          </p:cNvPr>
          <p:cNvSpPr txBox="1">
            <a:spLocks noChangeArrowheads="1"/>
          </p:cNvSpPr>
          <p:nvPr/>
        </p:nvSpPr>
        <p:spPr bwMode="auto">
          <a:xfrm>
            <a:off x="4375768" y="5364163"/>
            <a:ext cx="3962400" cy="701675"/>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FF3399"/>
                </a:solidFill>
                <a:effectLst>
                  <a:outerShdw blurRad="38100" dist="38100" dir="2700000" algn="tl">
                    <a:srgbClr val="000000"/>
                  </a:outerShdw>
                </a:effectLst>
                <a:latin typeface="Times New Roman" pitchFamily="18" charset="0"/>
              </a:rPr>
              <a:t>     </a:t>
            </a:r>
            <a:r>
              <a:rPr lang="en-US" sz="4000" b="1" dirty="0" err="1">
                <a:solidFill>
                  <a:srgbClr val="FF3399"/>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Đáp</a:t>
            </a:r>
            <a:r>
              <a:rPr lang="en-US" sz="4000" b="1" dirty="0">
                <a:solidFill>
                  <a:srgbClr val="FF3399"/>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FF3399"/>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án</a:t>
            </a:r>
            <a:r>
              <a:rPr lang="en-US" sz="4000" b="1" dirty="0">
                <a:solidFill>
                  <a:srgbClr val="FF3399"/>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D</a:t>
            </a:r>
          </a:p>
        </p:txBody>
      </p:sp>
      <p:pic>
        <p:nvPicPr>
          <p:cNvPr id="6150" name="Picture 4" descr="chuong">
            <a:extLst>
              <a:ext uri="{FF2B5EF4-FFF2-40B4-BE49-F238E27FC236}">
                <a16:creationId xmlns:a16="http://schemas.microsoft.com/office/drawing/2014/main" id="{1B0A307E-1C75-EFB9-5968-4DE04462C22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1182" y="4648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lowchart: Connector 27">
            <a:extLst>
              <a:ext uri="{FF2B5EF4-FFF2-40B4-BE49-F238E27FC236}">
                <a16:creationId xmlns:a16="http://schemas.microsoft.com/office/drawing/2014/main" id="{2E36EA50-993F-0A9B-5FDD-6FB36E3B3D72}"/>
              </a:ext>
            </a:extLst>
          </p:cNvPr>
          <p:cNvSpPr/>
          <p:nvPr/>
        </p:nvSpPr>
        <p:spPr>
          <a:xfrm>
            <a:off x="9608618" y="5183623"/>
            <a:ext cx="2362200" cy="1447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002060"/>
                </a:solidFill>
              </a:rPr>
              <a:t>5</a:t>
            </a:r>
          </a:p>
        </p:txBody>
      </p:sp>
      <p:sp>
        <p:nvSpPr>
          <p:cNvPr id="29" name="Flowchart: Connector 28">
            <a:extLst>
              <a:ext uri="{FF2B5EF4-FFF2-40B4-BE49-F238E27FC236}">
                <a16:creationId xmlns:a16="http://schemas.microsoft.com/office/drawing/2014/main" id="{49EE4104-E15E-2EFB-7524-E295047AD6EA}"/>
              </a:ext>
            </a:extLst>
          </p:cNvPr>
          <p:cNvSpPr/>
          <p:nvPr/>
        </p:nvSpPr>
        <p:spPr>
          <a:xfrm>
            <a:off x="9608618" y="5209340"/>
            <a:ext cx="2362200" cy="1447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002060"/>
                </a:solidFill>
              </a:rPr>
              <a:t>4</a:t>
            </a:r>
          </a:p>
        </p:txBody>
      </p:sp>
      <p:sp>
        <p:nvSpPr>
          <p:cNvPr id="30" name="Flowchart: Connector 29">
            <a:extLst>
              <a:ext uri="{FF2B5EF4-FFF2-40B4-BE49-F238E27FC236}">
                <a16:creationId xmlns:a16="http://schemas.microsoft.com/office/drawing/2014/main" id="{1BE6EE35-D91B-C575-5844-E55F7F87A3E0}"/>
              </a:ext>
            </a:extLst>
          </p:cNvPr>
          <p:cNvSpPr/>
          <p:nvPr/>
        </p:nvSpPr>
        <p:spPr>
          <a:xfrm>
            <a:off x="9608618" y="5209340"/>
            <a:ext cx="2362200" cy="1447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002060"/>
                </a:solidFill>
              </a:rPr>
              <a:t>3</a:t>
            </a:r>
          </a:p>
        </p:txBody>
      </p:sp>
      <p:sp>
        <p:nvSpPr>
          <p:cNvPr id="31" name="Flowchart: Connector 30">
            <a:extLst>
              <a:ext uri="{FF2B5EF4-FFF2-40B4-BE49-F238E27FC236}">
                <a16:creationId xmlns:a16="http://schemas.microsoft.com/office/drawing/2014/main" id="{3105EA43-16A1-961E-0288-0D1AED6D5F04}"/>
              </a:ext>
            </a:extLst>
          </p:cNvPr>
          <p:cNvSpPr/>
          <p:nvPr/>
        </p:nvSpPr>
        <p:spPr>
          <a:xfrm>
            <a:off x="9608618" y="5183623"/>
            <a:ext cx="2362200" cy="1447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002060"/>
                </a:solidFill>
              </a:rPr>
              <a:t>2</a:t>
            </a:r>
          </a:p>
        </p:txBody>
      </p:sp>
      <p:sp>
        <p:nvSpPr>
          <p:cNvPr id="32768" name="Flowchart: Connector 32767">
            <a:extLst>
              <a:ext uri="{FF2B5EF4-FFF2-40B4-BE49-F238E27FC236}">
                <a16:creationId xmlns:a16="http://schemas.microsoft.com/office/drawing/2014/main" id="{3E050AB7-3DEE-DF98-7015-98D9DF6FDD1C}"/>
              </a:ext>
            </a:extLst>
          </p:cNvPr>
          <p:cNvSpPr/>
          <p:nvPr/>
        </p:nvSpPr>
        <p:spPr>
          <a:xfrm>
            <a:off x="9608618" y="5196482"/>
            <a:ext cx="2362200" cy="1447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002060"/>
                </a:solidFill>
              </a:rPr>
              <a:t>1</a:t>
            </a:r>
          </a:p>
        </p:txBody>
      </p:sp>
      <p:sp>
        <p:nvSpPr>
          <p:cNvPr id="32769" name="Flowchart: Connector 32768">
            <a:extLst>
              <a:ext uri="{FF2B5EF4-FFF2-40B4-BE49-F238E27FC236}">
                <a16:creationId xmlns:a16="http://schemas.microsoft.com/office/drawing/2014/main" id="{FB242A0C-F61F-D1BE-4D50-4BF37690BDE2}"/>
              </a:ext>
            </a:extLst>
          </p:cNvPr>
          <p:cNvSpPr/>
          <p:nvPr/>
        </p:nvSpPr>
        <p:spPr>
          <a:xfrm>
            <a:off x="9608618" y="5178000"/>
            <a:ext cx="2362200" cy="1447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200" b="1" dirty="0">
                <a:solidFill>
                  <a:srgbClr val="002060"/>
                </a:solidFill>
              </a:rPr>
              <a:t>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fltVal val="0"/>
                                          </p:val>
                                        </p:tav>
                                        <p:tav tm="100000">
                                          <p:val>
                                            <p:strVal val="#ppt_w"/>
                                          </p:val>
                                        </p:tav>
                                      </p:tavLst>
                                    </p:anim>
                                    <p:anim calcmode="lin" valueType="num">
                                      <p:cBhvr>
                                        <p:cTn id="15" dur="1000" fill="hold"/>
                                        <p:tgtEl>
                                          <p:spTgt spid="29"/>
                                        </p:tgtEl>
                                        <p:attrNameLst>
                                          <p:attrName>ppt_h</p:attrName>
                                        </p:attrNameLst>
                                      </p:cBhvr>
                                      <p:tavLst>
                                        <p:tav tm="0">
                                          <p:val>
                                            <p:fltVal val="0"/>
                                          </p:val>
                                        </p:tav>
                                        <p:tav tm="100000">
                                          <p:val>
                                            <p:strVal val="#ppt_h"/>
                                          </p:val>
                                        </p:tav>
                                      </p:tavLst>
                                    </p:anim>
                                    <p:animEffect transition="in" filter="fade">
                                      <p:cBhvr>
                                        <p:cTn id="16" dur="1000"/>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1000" fill="hold"/>
                                        <p:tgtEl>
                                          <p:spTgt spid="30"/>
                                        </p:tgtEl>
                                        <p:attrNameLst>
                                          <p:attrName>ppt_w</p:attrName>
                                        </p:attrNameLst>
                                      </p:cBhvr>
                                      <p:tavLst>
                                        <p:tav tm="0">
                                          <p:val>
                                            <p:fltVal val="0"/>
                                          </p:val>
                                        </p:tav>
                                        <p:tav tm="100000">
                                          <p:val>
                                            <p:strVal val="#ppt_w"/>
                                          </p:val>
                                        </p:tav>
                                      </p:tavLst>
                                    </p:anim>
                                    <p:anim calcmode="lin" valueType="num">
                                      <p:cBhvr>
                                        <p:cTn id="22" dur="1000" fill="hold"/>
                                        <p:tgtEl>
                                          <p:spTgt spid="30"/>
                                        </p:tgtEl>
                                        <p:attrNameLst>
                                          <p:attrName>ppt_h</p:attrName>
                                        </p:attrNameLst>
                                      </p:cBhvr>
                                      <p:tavLst>
                                        <p:tav tm="0">
                                          <p:val>
                                            <p:fltVal val="0"/>
                                          </p:val>
                                        </p:tav>
                                        <p:tav tm="100000">
                                          <p:val>
                                            <p:strVal val="#ppt_h"/>
                                          </p:val>
                                        </p:tav>
                                      </p:tavLst>
                                    </p:anim>
                                    <p:animEffect transition="in" filter="fade">
                                      <p:cBhvr>
                                        <p:cTn id="23" dur="10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Effect transition="in" filter="fade">
                                      <p:cBhvr>
                                        <p:cTn id="30" dur="1000"/>
                                        <p:tgtEl>
                                          <p:spTgt spid="31"/>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2768"/>
                                        </p:tgtEl>
                                        <p:attrNameLst>
                                          <p:attrName>style.visibility</p:attrName>
                                        </p:attrNameLst>
                                      </p:cBhvr>
                                      <p:to>
                                        <p:strVal val="visible"/>
                                      </p:to>
                                    </p:set>
                                    <p:anim calcmode="lin" valueType="num">
                                      <p:cBhvr>
                                        <p:cTn id="35" dur="1000" fill="hold"/>
                                        <p:tgtEl>
                                          <p:spTgt spid="32768"/>
                                        </p:tgtEl>
                                        <p:attrNameLst>
                                          <p:attrName>ppt_w</p:attrName>
                                        </p:attrNameLst>
                                      </p:cBhvr>
                                      <p:tavLst>
                                        <p:tav tm="0">
                                          <p:val>
                                            <p:fltVal val="0"/>
                                          </p:val>
                                        </p:tav>
                                        <p:tav tm="100000">
                                          <p:val>
                                            <p:strVal val="#ppt_w"/>
                                          </p:val>
                                        </p:tav>
                                      </p:tavLst>
                                    </p:anim>
                                    <p:anim calcmode="lin" valueType="num">
                                      <p:cBhvr>
                                        <p:cTn id="36" dur="1000" fill="hold"/>
                                        <p:tgtEl>
                                          <p:spTgt spid="32768"/>
                                        </p:tgtEl>
                                        <p:attrNameLst>
                                          <p:attrName>ppt_h</p:attrName>
                                        </p:attrNameLst>
                                      </p:cBhvr>
                                      <p:tavLst>
                                        <p:tav tm="0">
                                          <p:val>
                                            <p:fltVal val="0"/>
                                          </p:val>
                                        </p:tav>
                                        <p:tav tm="100000">
                                          <p:val>
                                            <p:strVal val="#ppt_h"/>
                                          </p:val>
                                        </p:tav>
                                      </p:tavLst>
                                    </p:anim>
                                    <p:animEffect transition="in" filter="fade">
                                      <p:cBhvr>
                                        <p:cTn id="37" dur="1000"/>
                                        <p:tgtEl>
                                          <p:spTgt spid="32768"/>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2769"/>
                                        </p:tgtEl>
                                        <p:attrNameLst>
                                          <p:attrName>style.visibility</p:attrName>
                                        </p:attrNameLst>
                                      </p:cBhvr>
                                      <p:to>
                                        <p:strVal val="visible"/>
                                      </p:to>
                                    </p:set>
                                    <p:anim calcmode="lin" valueType="num">
                                      <p:cBhvr>
                                        <p:cTn id="42" dur="1000" fill="hold"/>
                                        <p:tgtEl>
                                          <p:spTgt spid="32769"/>
                                        </p:tgtEl>
                                        <p:attrNameLst>
                                          <p:attrName>ppt_w</p:attrName>
                                        </p:attrNameLst>
                                      </p:cBhvr>
                                      <p:tavLst>
                                        <p:tav tm="0">
                                          <p:val>
                                            <p:fltVal val="0"/>
                                          </p:val>
                                        </p:tav>
                                        <p:tav tm="100000">
                                          <p:val>
                                            <p:strVal val="#ppt_w"/>
                                          </p:val>
                                        </p:tav>
                                      </p:tavLst>
                                    </p:anim>
                                    <p:anim calcmode="lin" valueType="num">
                                      <p:cBhvr>
                                        <p:cTn id="43" dur="1000" fill="hold"/>
                                        <p:tgtEl>
                                          <p:spTgt spid="32769"/>
                                        </p:tgtEl>
                                        <p:attrNameLst>
                                          <p:attrName>ppt_h</p:attrName>
                                        </p:attrNameLst>
                                      </p:cBhvr>
                                      <p:tavLst>
                                        <p:tav tm="0">
                                          <p:val>
                                            <p:fltVal val="0"/>
                                          </p:val>
                                        </p:tav>
                                        <p:tav tm="100000">
                                          <p:val>
                                            <p:strVal val="#ppt_h"/>
                                          </p:val>
                                        </p:tav>
                                      </p:tavLst>
                                    </p:anim>
                                    <p:animEffect transition="in" filter="fade">
                                      <p:cBhvr>
                                        <p:cTn id="44" dur="1000"/>
                                        <p:tgtEl>
                                          <p:spTgt spid="32769"/>
                                        </p:tgtEl>
                                      </p:cBhvr>
                                    </p:animEffect>
                                  </p:childTnLst>
                                  <p:subTnLst>
                                    <p:audio>
                                      <p:cMediaNode>
                                        <p:cTn display="0" masterRel="sameClick">
                                          <p:stCondLst>
                                            <p:cond evt="begin" delay="0">
                                              <p:tn val="40"/>
                                            </p:cond>
                                          </p:stCondLst>
                                          <p:endCondLst>
                                            <p:cond evt="onStopAudio" delay="0">
                                              <p:tgtEl>
                                                <p:sldTgt/>
                                              </p:tgtEl>
                                            </p:cond>
                                          </p:endCondLst>
                                        </p:cTn>
                                        <p:tgtEl>
                                          <p:sndTgt r:embed="rId3" name="cashreg.wav"/>
                                        </p:tgtEl>
                                      </p:cMediaNode>
                                    </p:audio>
                                  </p:subTnLst>
                                </p:cTn>
                              </p:par>
                            </p:childTnLst>
                          </p:cTn>
                        </p:par>
                      </p:childTnLst>
                    </p:cTn>
                  </p:par>
                  <p:par>
                    <p:cTn id="45" fill="hold">
                      <p:stCondLst>
                        <p:cond delay="indefinite"/>
                      </p:stCondLst>
                      <p:childTnLst>
                        <p:par>
                          <p:cTn id="46" fill="hold">
                            <p:stCondLst>
                              <p:cond delay="0"/>
                            </p:stCondLst>
                            <p:childTnLst>
                              <p:par>
                                <p:cTn id="47" presetID="5" presetClass="entr" presetSubtype="5" fill="hold" grpId="0" nodeType="clickEffect">
                                  <p:stCondLst>
                                    <p:cond delay="0"/>
                                  </p:stCondLst>
                                  <p:childTnLst>
                                    <p:set>
                                      <p:cBhvr>
                                        <p:cTn id="48" dur="1" fill="hold">
                                          <p:stCondLst>
                                            <p:cond delay="0"/>
                                          </p:stCondLst>
                                        </p:cTn>
                                        <p:tgtEl>
                                          <p:spTgt spid="32772"/>
                                        </p:tgtEl>
                                        <p:attrNameLst>
                                          <p:attrName>style.visibility</p:attrName>
                                        </p:attrNameLst>
                                      </p:cBhvr>
                                      <p:to>
                                        <p:strVal val="visible"/>
                                      </p:to>
                                    </p:set>
                                    <p:animEffect transition="in" filter="checkerboard(down)">
                                      <p:cBhvr>
                                        <p:cTn id="49" dur="1000"/>
                                        <p:tgtEl>
                                          <p:spTgt spid="32772"/>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28" grpId="0" animBg="1"/>
      <p:bldP spid="29" grpId="0" animBg="1"/>
      <p:bldP spid="30" grpId="0" animBg="1"/>
      <p:bldP spid="31" grpId="0" animBg="1"/>
      <p:bldP spid="32768" grpId="0" animBg="1"/>
      <p:bldP spid="327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id="{D1663F93-4015-BC98-DA63-6280F281B04E}"/>
              </a:ext>
            </a:extLst>
          </p:cNvPr>
          <p:cNvSpPr txBox="1"/>
          <p:nvPr/>
        </p:nvSpPr>
        <p:spPr>
          <a:xfrm>
            <a:off x="1219200" y="335280"/>
            <a:ext cx="9418320" cy="707886"/>
          </a:xfrm>
          <a:prstGeom prst="rect">
            <a:avLst/>
          </a:prstGeom>
          <a:noFill/>
        </p:spPr>
        <p:txBody>
          <a:bodyPr wrap="square" rtlCol="0">
            <a:spAutoFit/>
          </a:bodyPr>
          <a:lstStyle/>
          <a:p>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đoạn</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sau</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trả</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lời</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câu</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hỏi</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AC4290E-B051-87D5-F306-E8A94A50CE78}"/>
              </a:ext>
            </a:extLst>
          </p:cNvPr>
          <p:cNvSpPr txBox="1"/>
          <p:nvPr/>
        </p:nvSpPr>
        <p:spPr>
          <a:xfrm>
            <a:off x="873760" y="1066800"/>
            <a:ext cx="10271760" cy="320087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algn="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(Thép Mới)</a:t>
            </a:r>
          </a:p>
        </p:txBody>
      </p:sp>
      <p:pic>
        <p:nvPicPr>
          <p:cNvPr id="6" name="Picture 5">
            <a:extLst>
              <a:ext uri="{FF2B5EF4-FFF2-40B4-BE49-F238E27FC236}">
                <a16:creationId xmlns:a16="http://schemas.microsoft.com/office/drawing/2014/main" id="{50C8D552-5A5F-4B80-8D65-06E2BBEB569F}"/>
              </a:ext>
            </a:extLst>
          </p:cNvPr>
          <p:cNvPicPr>
            <a:picLocks noChangeAspect="1"/>
          </p:cNvPicPr>
          <p:nvPr/>
        </p:nvPicPr>
        <p:blipFill>
          <a:blip r:embed="rId2"/>
          <a:stretch>
            <a:fillRect/>
          </a:stretch>
        </p:blipFill>
        <p:spPr>
          <a:xfrm>
            <a:off x="9287589" y="4207858"/>
            <a:ext cx="2415540" cy="2314862"/>
          </a:xfrm>
          <a:prstGeom prst="rect">
            <a:avLst/>
          </a:prstGeom>
        </p:spPr>
      </p:pic>
      <p:sp>
        <p:nvSpPr>
          <p:cNvPr id="7" name="TextBox 6">
            <a:extLst>
              <a:ext uri="{FF2B5EF4-FFF2-40B4-BE49-F238E27FC236}">
                <a16:creationId xmlns:a16="http://schemas.microsoft.com/office/drawing/2014/main" id="{D6BD8181-FF91-0A8B-A468-87E90878E8DC}"/>
              </a:ext>
            </a:extLst>
          </p:cNvPr>
          <p:cNvSpPr txBox="1"/>
          <p:nvPr/>
        </p:nvSpPr>
        <p:spPr>
          <a:xfrm>
            <a:off x="751300" y="4207858"/>
            <a:ext cx="8300720" cy="1938992"/>
          </a:xfrm>
          <a:prstGeom prst="rect">
            <a:avLst/>
          </a:prstGeom>
          <a:noFill/>
        </p:spPr>
        <p:txBody>
          <a:bodyPr wrap="square" rtlCol="0">
            <a:spAutoFit/>
          </a:bodyPr>
          <a:lstStyle/>
          <a:p>
            <a:pPr algn="just"/>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 Từ nào được lặp lại ở tất cả các câu trong đoạn?</a:t>
            </a:r>
          </a:p>
          <a:p>
            <a:pPr algn="just"/>
            <a:r>
              <a:rPr lang="vi-VN"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 Việc lặp lại từ đó có tác dụng gì?</a:t>
            </a:r>
          </a:p>
        </p:txBody>
      </p:sp>
    </p:spTree>
    <p:extLst>
      <p:ext uri="{BB962C8B-B14F-4D97-AF65-F5344CB8AC3E}">
        <p14:creationId xmlns:p14="http://schemas.microsoft.com/office/powerpoint/2010/main" val="301538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ời-1-mp3cut-net-">
            <a:hlinkClick r:id="" action="ppaction://media"/>
            <a:extLst>
              <a:ext uri="{FF2B5EF4-FFF2-40B4-BE49-F238E27FC236}">
                <a16:creationId xmlns:a16="http://schemas.microsoft.com/office/drawing/2014/main" id="{DE4B2BA3-2867-BFED-BDB4-0D26D4F83F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959" y="250854"/>
            <a:ext cx="11264112" cy="5664424"/>
          </a:xfrm>
          <a:prstGeom prst="rect">
            <a:avLst/>
          </a:prstGeom>
        </p:spPr>
      </p:pic>
    </p:spTree>
    <p:extLst>
      <p:ext uri="{BB962C8B-B14F-4D97-AF65-F5344CB8AC3E}">
        <p14:creationId xmlns:p14="http://schemas.microsoft.com/office/powerpoint/2010/main" val="2648150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178939"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rPr>
              <a:t>Đọc bài ca dao dưới đây và trả lời câu hỏi.</a:t>
            </a:r>
          </a:p>
        </p:txBody>
      </p:sp>
      <p:sp>
        <p:nvSpPr>
          <p:cNvPr id="5" name="TextBox 4">
            <a:extLst>
              <a:ext uri="{FF2B5EF4-FFF2-40B4-BE49-F238E27FC236}">
                <a16:creationId xmlns:a16="http://schemas.microsoft.com/office/drawing/2014/main" id="{F5414934-3C7F-83A2-6D49-FE3C0A9F8391}"/>
              </a:ext>
            </a:extLst>
          </p:cNvPr>
          <p:cNvSpPr txBox="1"/>
          <p:nvPr/>
        </p:nvSpPr>
        <p:spPr>
          <a:xfrm>
            <a:off x="3941380" y="1724111"/>
            <a:ext cx="7452397" cy="2677656"/>
          </a:xfrm>
          <a:prstGeom prst="rect">
            <a:avLst/>
          </a:prstGeom>
          <a:noFill/>
        </p:spPr>
        <p:txBody>
          <a:bodyPr wrap="square">
            <a:spAutoFit/>
          </a:bodyPr>
          <a:lstStyle/>
          <a:p>
            <a:pPr lvl="0" algn="ctr"/>
            <a:r>
              <a:rPr lang="vi-VN" sz="2800" dirty="0">
                <a:solidFill>
                  <a:prstClr val="black"/>
                </a:solidFill>
                <a:latin typeface="Cambria" panose="02040503050406030204" pitchFamily="18" charset="0"/>
              </a:rPr>
              <a:t>Người ta đi cấy lấy công</a:t>
            </a:r>
          </a:p>
          <a:p>
            <a:pPr lvl="0" algn="ctr"/>
            <a:r>
              <a:rPr lang="vi-VN" sz="2800" dirty="0">
                <a:solidFill>
                  <a:prstClr val="black"/>
                </a:solidFill>
                <a:latin typeface="Cambria" panose="02040503050406030204" pitchFamily="18" charset="0"/>
              </a:rPr>
              <a:t>Tôi nay đi cấy còn trông nhiều bề</a:t>
            </a:r>
          </a:p>
          <a:p>
            <a:pPr lvl="0" algn="ctr"/>
            <a:r>
              <a:rPr lang="vi-VN" sz="2800" dirty="0">
                <a:solidFill>
                  <a:prstClr val="black"/>
                </a:solidFill>
                <a:latin typeface="Cambria" panose="02040503050406030204" pitchFamily="18" charset="0"/>
              </a:rPr>
              <a:t>Trông trời, trông đất,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mây</a:t>
            </a:r>
          </a:p>
          <a:p>
            <a:pPr lvl="0" algn="ctr"/>
            <a:r>
              <a:rPr lang="vi-VN" sz="2800" dirty="0">
                <a:solidFill>
                  <a:prstClr val="black"/>
                </a:solidFill>
                <a:latin typeface="Cambria" panose="02040503050406030204" pitchFamily="18" charset="0"/>
              </a:rPr>
              <a:t>Trông mưa, trông nắng,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ngày, </a:t>
            </a:r>
            <a:r>
              <a:rPr lang="en-US" sz="2800" dirty="0" err="1">
                <a:solidFill>
                  <a:prstClr val="black"/>
                </a:solidFill>
                <a:latin typeface="Cambria" panose="02040503050406030204" pitchFamily="18" charset="0"/>
              </a:rPr>
              <a:t>trông</a:t>
            </a:r>
            <a:r>
              <a:rPr lang="vi-VN" sz="2800" dirty="0">
                <a:solidFill>
                  <a:prstClr val="black"/>
                </a:solidFill>
                <a:latin typeface="Cambria" panose="02040503050406030204" pitchFamily="18" charset="0"/>
              </a:rPr>
              <a:t> đêm</a:t>
            </a:r>
          </a:p>
          <a:p>
            <a:pPr lvl="0" algn="ctr"/>
            <a:r>
              <a:rPr lang="vi-VN" sz="2800" dirty="0">
                <a:solidFill>
                  <a:prstClr val="black"/>
                </a:solidFill>
                <a:latin typeface="Cambria" panose="02040503050406030204" pitchFamily="18" charset="0"/>
              </a:rPr>
              <a:t>Trông cho chân cứng đá mềm</a:t>
            </a:r>
          </a:p>
          <a:p>
            <a:pPr lvl="0" algn="ctr"/>
            <a:r>
              <a:rPr lang="vi-VN" sz="2800" dirty="0">
                <a:solidFill>
                  <a:prstClr val="black"/>
                </a:solidFill>
                <a:latin typeface="Cambria" panose="02040503050406030204" pitchFamily="18" charset="0"/>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id="{1034DCD1-F7E1-453D-505F-8FD4A0EE089E}"/>
              </a:ext>
            </a:extLst>
          </p:cNvPr>
          <p:cNvGrpSpPr/>
          <p:nvPr/>
        </p:nvGrpSpPr>
        <p:grpSpPr>
          <a:xfrm>
            <a:off x="4103637" y="4406142"/>
            <a:ext cx="7290140" cy="785553"/>
            <a:chOff x="3829805" y="5503967"/>
            <a:chExt cx="4350808" cy="785553"/>
          </a:xfrm>
        </p:grpSpPr>
        <p:sp>
          <p:nvSpPr>
            <p:cNvPr id="33" name="矩形: 圆角 7">
              <a:extLst>
                <a:ext uri="{FF2B5EF4-FFF2-40B4-BE49-F238E27FC236}">
                  <a16:creationId xmlns:a16="http://schemas.microsoft.com/office/drawing/2014/main"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id="{D9D6AE60-955F-2EB5-33D9-019EF89D2C27}"/>
                </a:ext>
              </a:extLst>
            </p:cNvPr>
            <p:cNvSpPr txBox="1"/>
            <p:nvPr/>
          </p:nvSpPr>
          <p:spPr>
            <a:xfrm>
              <a:off x="3976763" y="5558101"/>
              <a:ext cx="40896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FF0000"/>
                  </a:solidFill>
                  <a:effectLst/>
                  <a:latin typeface="Cambria" panose="02040503050406030204" pitchFamily="18" charset="0"/>
                  <a:ea typeface="Cambria" panose="02040503050406030204" pitchFamily="18" charset="0"/>
                </a:rPr>
                <a:t>a. Từ </a:t>
              </a:r>
              <a:r>
                <a:rPr lang="vi-VN" sz="3600" b="0" i="1" dirty="0">
                  <a:solidFill>
                    <a:srgbClr val="FF0000"/>
                  </a:solidFill>
                  <a:effectLst/>
                  <a:latin typeface="Cambria" panose="02040503050406030204" pitchFamily="18" charset="0"/>
                  <a:ea typeface="Cambria" panose="02040503050406030204" pitchFamily="18" charset="0"/>
                </a:rPr>
                <a:t>trông</a:t>
              </a:r>
              <a:r>
                <a:rPr lang="vi-VN" sz="3600" b="0" i="0" dirty="0">
                  <a:solidFill>
                    <a:srgbClr val="FF0000"/>
                  </a:solidFill>
                  <a:effectLst/>
                  <a:latin typeface="Cambria" panose="02040503050406030204" pitchFamily="18" charset="0"/>
                  <a:ea typeface="Cambria" panose="02040503050406030204" pitchFamily="18" charset="0"/>
                </a:rPr>
                <a:t> được lặp lại mấy lần?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2" name="Straight Connector 41">
            <a:extLst>
              <a:ext uri="{FF2B5EF4-FFF2-40B4-BE49-F238E27FC236}">
                <a16:creationId xmlns:a16="http://schemas.microsoft.com/office/drawing/2014/main" id="{0D356FB9-1B52-C0DF-6A16-7F0643672A8B}"/>
              </a:ext>
            </a:extLst>
          </p:cNvPr>
          <p:cNvCxnSpPr/>
          <p:nvPr/>
        </p:nvCxnSpPr>
        <p:spPr>
          <a:xfrm>
            <a:off x="7903779" y="2606565"/>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53980A-B4E3-DBEE-E8F3-1C166D19FEFB}"/>
              </a:ext>
            </a:extLst>
          </p:cNvPr>
          <p:cNvCxnSpPr/>
          <p:nvPr/>
        </p:nvCxnSpPr>
        <p:spPr>
          <a:xfrm>
            <a:off x="5307724"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F01EF5F-2964-2FB2-056C-C51577321B7B}"/>
              </a:ext>
            </a:extLst>
          </p:cNvPr>
          <p:cNvCxnSpPr/>
          <p:nvPr/>
        </p:nvCxnSpPr>
        <p:spPr>
          <a:xfrm>
            <a:off x="6978868"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C8A5FB2-A7F1-5830-7784-B3418641C8A9}"/>
              </a:ext>
            </a:extLst>
          </p:cNvPr>
          <p:cNvCxnSpPr/>
          <p:nvPr/>
        </p:nvCxnSpPr>
        <p:spPr>
          <a:xfrm>
            <a:off x="8513378" y="303748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63B45E-F543-E741-CB89-1982D46C33C8}"/>
              </a:ext>
            </a:extLst>
          </p:cNvPr>
          <p:cNvCxnSpPr/>
          <p:nvPr/>
        </p:nvCxnSpPr>
        <p:spPr>
          <a:xfrm>
            <a:off x="4193626"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0339F3F-D9F3-E7C4-7AD2-E13146370A76}"/>
              </a:ext>
            </a:extLst>
          </p:cNvPr>
          <p:cNvCxnSpPr/>
          <p:nvPr/>
        </p:nvCxnSpPr>
        <p:spPr>
          <a:xfrm>
            <a:off x="6022426" y="347892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EEEEED3-5841-E18E-1FC2-6BBDBD36E863}"/>
              </a:ext>
            </a:extLst>
          </p:cNvPr>
          <p:cNvCxnSpPr/>
          <p:nvPr/>
        </p:nvCxnSpPr>
        <p:spPr>
          <a:xfrm>
            <a:off x="7798674" y="3447392"/>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4F01C1-E34E-3A97-1A2E-92FFCEFB98B8}"/>
              </a:ext>
            </a:extLst>
          </p:cNvPr>
          <p:cNvCxnSpPr/>
          <p:nvPr/>
        </p:nvCxnSpPr>
        <p:spPr>
          <a:xfrm>
            <a:off x="9564412"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8736BA-3FAE-6790-764C-E856D31FD2BD}"/>
              </a:ext>
            </a:extLst>
          </p:cNvPr>
          <p:cNvCxnSpPr/>
          <p:nvPr/>
        </p:nvCxnSpPr>
        <p:spPr>
          <a:xfrm>
            <a:off x="5486398" y="3867806"/>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圆角 7">
            <a:extLst>
              <a:ext uri="{FF2B5EF4-FFF2-40B4-BE49-F238E27FC236}">
                <a16:creationId xmlns:a16="http://schemas.microsoft.com/office/drawing/2014/main" id="{C894B65B-0973-14FA-B114-AE7A7981956A}"/>
              </a:ext>
            </a:extLst>
          </p:cNvPr>
          <p:cNvSpPr/>
          <p:nvPr/>
        </p:nvSpPr>
        <p:spPr>
          <a:xfrm>
            <a:off x="3915102" y="5442073"/>
            <a:ext cx="785122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6" name="TextBox 5">
            <a:extLst>
              <a:ext uri="{FF2B5EF4-FFF2-40B4-BE49-F238E27FC236}">
                <a16:creationId xmlns:a16="http://schemas.microsoft.com/office/drawing/2014/main" id="{723C31E2-1A57-3368-5DD3-20A5645728B2}"/>
              </a:ext>
            </a:extLst>
          </p:cNvPr>
          <p:cNvSpPr txBox="1"/>
          <p:nvPr/>
        </p:nvSpPr>
        <p:spPr>
          <a:xfrm>
            <a:off x="4111727" y="5442073"/>
            <a:ext cx="73799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Theo em, việc lặp lại đó có tác dụng gì?</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6B666CA-96B4-B104-DBB9-14B68B23A044}"/>
              </a:ext>
            </a:extLst>
          </p:cNvPr>
          <p:cNvPicPr>
            <a:picLocks noChangeAspect="1"/>
          </p:cNvPicPr>
          <p:nvPr/>
        </p:nvPicPr>
        <p:blipFill>
          <a:blip r:embed="rId5"/>
          <a:stretch>
            <a:fillRect/>
          </a:stretch>
        </p:blipFill>
        <p:spPr>
          <a:xfrm>
            <a:off x="-191062" y="5106607"/>
            <a:ext cx="4086225" cy="1400175"/>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par>
                                <p:cTn id="17" presetID="16" presetClass="entr" presetSubtype="21"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inVertical)">
                                      <p:cBhvr>
                                        <p:cTn id="19" dur="500"/>
                                        <p:tgtEl>
                                          <p:spTgt spid="46"/>
                                        </p:tgtEl>
                                      </p:cBhvr>
                                    </p:animEffect>
                                  </p:childTnLst>
                                </p:cTn>
                              </p:par>
                              <p:par>
                                <p:cTn id="20" presetID="16" presetClass="entr" presetSubtype="21"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par>
                                <p:cTn id="23" presetID="16" presetClass="entr" presetSubtype="21"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par>
                                <p:cTn id="26" presetID="16" presetClass="entr" presetSubtype="21"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par>
                                <p:cTn id="29" presetID="16" presetClass="entr" presetSubtype="21"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750F72-9D4A-4920-6538-915923A0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385594"/>
            <a:ext cx="10865918" cy="60868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ột số lưu ý khi ngâm ủ và gieo mạ vụ mùa năm 2018">
            <a:extLst>
              <a:ext uri="{FF2B5EF4-FFF2-40B4-BE49-F238E27FC236}">
                <a16:creationId xmlns:a16="http://schemas.microsoft.com/office/drawing/2014/main" id="{873F4795-562B-482C-DA39-1D5E4901F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71" y="307497"/>
            <a:ext cx="11167008" cy="60528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ướng dẫn cách gieo mạ đúng chuẩn cho máy cấy lúa các loại | websosanh.vn">
            <a:extLst>
              <a:ext uri="{FF2B5EF4-FFF2-40B4-BE49-F238E27FC236}">
                <a16:creationId xmlns:a16="http://schemas.microsoft.com/office/drawing/2014/main" id="{53BED370-7D8A-3CEF-124D-2E4481134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02" y="347957"/>
            <a:ext cx="11264113" cy="6206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ột số hình ảnh nông dân các địa phương cấy lúa vụ mùa">
            <a:extLst>
              <a:ext uri="{FF2B5EF4-FFF2-40B4-BE49-F238E27FC236}">
                <a16:creationId xmlns:a16="http://schemas.microsoft.com/office/drawing/2014/main" id="{B7C3513C-F00E-8EAD-4DB2-9E1884342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11" y="210392"/>
            <a:ext cx="11256020" cy="619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2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ăm sóc lúa giai đoạn trổ đòng đạt năng suất cao">
            <a:extLst>
              <a:ext uri="{FF2B5EF4-FFF2-40B4-BE49-F238E27FC236}">
                <a16:creationId xmlns:a16="http://schemas.microsoft.com/office/drawing/2014/main" id="{A9EF4143-DBBC-F3E1-CDB3-8A75C09AB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84" y="256501"/>
            <a:ext cx="5279758" cy="59743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ghệ An: Thời tiết thuận lợi, nông dân xuống đồng sớm để chăm lúa | Báo Dân  tộc và Phát triển">
            <a:extLst>
              <a:ext uri="{FF2B5EF4-FFF2-40B4-BE49-F238E27FC236}">
                <a16:creationId xmlns:a16="http://schemas.microsoft.com/office/drawing/2014/main" id="{0E057336-D74F-04D6-7EBE-38A2CA235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5589"/>
            <a:ext cx="5401350" cy="591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61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Tìm hiểu về cây lúa nước tại Việt Nam">
            <a:extLst>
              <a:ext uri="{FF2B5EF4-FFF2-40B4-BE49-F238E27FC236}">
                <a16:creationId xmlns:a16="http://schemas.microsoft.com/office/drawing/2014/main" id="{F1442FF5-DCD1-434A-35DA-126CF0956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32" y="338348"/>
            <a:ext cx="5441557" cy="595725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ả bác nông dân đang làm việc (14 mẫu) - Tập làm văn lớp 5">
            <a:extLst>
              <a:ext uri="{FF2B5EF4-FFF2-40B4-BE49-F238E27FC236}">
                <a16:creationId xmlns:a16="http://schemas.microsoft.com/office/drawing/2014/main" id="{FEAC1B16-5CEE-492F-9936-2C0A4CF5D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8347"/>
            <a:ext cx="5596991" cy="595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19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ìm hiểu cấu tạo và nguyên lý máy tuốt lúa hoạt động như thế nào">
            <a:extLst>
              <a:ext uri="{FF2B5EF4-FFF2-40B4-BE49-F238E27FC236}">
                <a16:creationId xmlns:a16="http://schemas.microsoft.com/office/drawing/2014/main" id="{381999F8-7A07-3C68-DA45-435E6790E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88" y="250263"/>
            <a:ext cx="5083570" cy="59967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ổng thông tin điện tử Công an Gia Lai">
            <a:extLst>
              <a:ext uri="{FF2B5EF4-FFF2-40B4-BE49-F238E27FC236}">
                <a16:creationId xmlns:a16="http://schemas.microsoft.com/office/drawing/2014/main" id="{14905F3C-1AB8-67B6-B3AE-246B057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0263"/>
            <a:ext cx="5524163" cy="599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215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à máy xay xát” di động - Báo Đồng Nai điện tử">
            <a:extLst>
              <a:ext uri="{FF2B5EF4-FFF2-40B4-BE49-F238E27FC236}">
                <a16:creationId xmlns:a16="http://schemas.microsoft.com/office/drawing/2014/main" id="{96B63FE2-E70C-5E4C-AA8E-5628C704B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79" y="360223"/>
            <a:ext cx="5282539" cy="58787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cb88 bet">
            <a:extLst>
              <a:ext uri="{FF2B5EF4-FFF2-40B4-BE49-F238E27FC236}">
                <a16:creationId xmlns:a16="http://schemas.microsoft.com/office/drawing/2014/main" id="{645A1758-03DC-B7D6-7547-C088D29AF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144" y="453154"/>
            <a:ext cx="5344578" cy="572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72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526235" y="459961"/>
            <a:ext cx="8178939"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Từ nào được lặp lại trong câu tục ngữ dưới đây? Việc lặp lại từ đó có tác dụng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pic>
        <p:nvPicPr>
          <p:cNvPr id="6" name="Picture 5">
            <a:extLst>
              <a:ext uri="{FF2B5EF4-FFF2-40B4-BE49-F238E27FC236}">
                <a16:creationId xmlns:a16="http://schemas.microsoft.com/office/drawing/2014/main" id="{933BAC61-BD81-61C9-BA39-778C58E10C52}"/>
              </a:ext>
            </a:extLst>
          </p:cNvPr>
          <p:cNvPicPr>
            <a:picLocks noChangeAspect="1"/>
          </p:cNvPicPr>
          <p:nvPr/>
        </p:nvPicPr>
        <p:blipFill>
          <a:blip r:embed="rId3"/>
          <a:stretch>
            <a:fillRect/>
          </a:stretch>
        </p:blipFill>
        <p:spPr>
          <a:xfrm>
            <a:off x="3663632" y="1740535"/>
            <a:ext cx="5409248" cy="1463256"/>
          </a:xfrm>
          <a:prstGeom prst="rect">
            <a:avLst/>
          </a:prstGeom>
        </p:spPr>
      </p:pic>
      <p:cxnSp>
        <p:nvCxnSpPr>
          <p:cNvPr id="7" name="Straight Connector 6">
            <a:extLst>
              <a:ext uri="{FF2B5EF4-FFF2-40B4-BE49-F238E27FC236}">
                <a16:creationId xmlns:a16="http://schemas.microsoft.com/office/drawing/2014/main" id="{D58AE420-D285-2410-3B79-B5DFA2580C7B}"/>
              </a:ext>
            </a:extLst>
          </p:cNvPr>
          <p:cNvCxnSpPr>
            <a:cxnSpLocks/>
          </p:cNvCxnSpPr>
          <p:nvPr/>
        </p:nvCxnSpPr>
        <p:spPr>
          <a:xfrm>
            <a:off x="4224106" y="262513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8F0282-1C4B-038E-862B-E0E6289ED700}"/>
              </a:ext>
            </a:extLst>
          </p:cNvPr>
          <p:cNvCxnSpPr>
            <a:cxnSpLocks/>
          </p:cNvCxnSpPr>
          <p:nvPr/>
        </p:nvCxnSpPr>
        <p:spPr>
          <a:xfrm>
            <a:off x="5321386" y="260481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95BF2DB-F586-73AA-08FD-45E69D8A29B4}"/>
              </a:ext>
            </a:extLst>
          </p:cNvPr>
          <p:cNvCxnSpPr>
            <a:cxnSpLocks/>
          </p:cNvCxnSpPr>
          <p:nvPr/>
        </p:nvCxnSpPr>
        <p:spPr>
          <a:xfrm>
            <a:off x="6428826" y="260481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6788CC-BAC5-5E2A-98E7-B3ABB4686078}"/>
              </a:ext>
            </a:extLst>
          </p:cNvPr>
          <p:cNvCxnSpPr>
            <a:cxnSpLocks/>
          </p:cNvCxnSpPr>
          <p:nvPr/>
        </p:nvCxnSpPr>
        <p:spPr>
          <a:xfrm>
            <a:off x="7587066" y="261497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7824C1F1-1655-3E87-AED6-0495EE057663}"/>
              </a:ext>
            </a:extLst>
          </p:cNvPr>
          <p:cNvGrpSpPr/>
          <p:nvPr/>
        </p:nvGrpSpPr>
        <p:grpSpPr>
          <a:xfrm>
            <a:off x="1713419" y="1384111"/>
            <a:ext cx="9943722" cy="2711372"/>
            <a:chOff x="0" y="0"/>
            <a:chExt cx="4236295" cy="1316322"/>
          </a:xfrm>
        </p:grpSpPr>
        <p:sp>
          <p:nvSpPr>
            <p:cNvPr id="7" name="Freeform 4">
              <a:extLst>
                <a:ext uri="{FF2B5EF4-FFF2-40B4-BE49-F238E27FC236}">
                  <a16:creationId xmlns:a16="http://schemas.microsoft.com/office/drawing/2014/main" id="{619FB155-31F8-9BD9-8BE3-F891D4722AE1}"/>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defTabSz="609630">
                <a:defRPr/>
              </a:pPr>
              <a:endParaRPr lang="en-US" sz="1200">
                <a:solidFill>
                  <a:prstClr val="black"/>
                </a:solidFill>
                <a:latin typeface="Calibri"/>
              </a:endParaRPr>
            </a:p>
          </p:txBody>
        </p:sp>
        <p:sp>
          <p:nvSpPr>
            <p:cNvPr id="8" name="TextBox 5">
              <a:extLst>
                <a:ext uri="{FF2B5EF4-FFF2-40B4-BE49-F238E27FC236}">
                  <a16:creationId xmlns:a16="http://schemas.microsoft.com/office/drawing/2014/main" id="{F4F2E4CE-CF19-7410-8835-BAB903294A73}"/>
                </a:ext>
              </a:extLst>
            </p:cNvPr>
            <p:cNvSpPr txBox="1"/>
            <p:nvPr/>
          </p:nvSpPr>
          <p:spPr>
            <a:xfrm>
              <a:off x="0" y="28575"/>
              <a:ext cx="4236295" cy="1287747"/>
            </a:xfrm>
            <a:prstGeom prst="rect">
              <a:avLst/>
            </a:prstGeom>
          </p:spPr>
          <p:txBody>
            <a:bodyPr lIns="33867" tIns="33867" rIns="33867" bIns="33867" rtlCol="0" anchor="ctr"/>
            <a:lstStyle/>
            <a:p>
              <a:pPr algn="ctr" defTabSz="609630">
                <a:lnSpc>
                  <a:spcPts val="1781"/>
                </a:lnSpc>
                <a:defRPr/>
              </a:pPr>
              <a:endParaRPr sz="1200">
                <a:solidFill>
                  <a:prstClr val="black"/>
                </a:solidFill>
                <a:latin typeface="Calibri"/>
              </a:endParaRPr>
            </a:p>
          </p:txBody>
        </p:sp>
      </p:grpSp>
      <p:sp>
        <p:nvSpPr>
          <p:cNvPr id="9" name="TextBox 10">
            <a:extLst>
              <a:ext uri="{FF2B5EF4-FFF2-40B4-BE49-F238E27FC236}">
                <a16:creationId xmlns:a16="http://schemas.microsoft.com/office/drawing/2014/main" id="{8B5334BB-D48D-27B5-F497-3B0525AEFFD3}"/>
              </a:ext>
            </a:extLst>
          </p:cNvPr>
          <p:cNvSpPr txBox="1"/>
          <p:nvPr/>
        </p:nvSpPr>
        <p:spPr>
          <a:xfrm>
            <a:off x="2032000" y="1427481"/>
            <a:ext cx="9306560" cy="2492990"/>
          </a:xfrm>
          <a:prstGeom prst="rect">
            <a:avLst/>
          </a:prstGeom>
        </p:spPr>
        <p:txBody>
          <a:bodyPr wrap="square" lIns="0" tIns="0" rIns="0" bIns="0" rtlCol="0" anchor="t">
            <a:spAutoFit/>
          </a:bodyPr>
          <a:lstStyle/>
          <a:p>
            <a:pPr algn="just" defTabSz="609630"/>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Điệp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từ</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điệp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ngữ</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là</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biện</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pháp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lặp</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lại</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từ</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ngữ</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để</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nhấn</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mạnh</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nội</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dung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được</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nói</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 </a:t>
            </a:r>
            <a:r>
              <a:rPr lang="en-US" sz="54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đến</a:t>
            </a: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DM Sans Bold"/>
              </a:rPr>
              <a:t>.</a:t>
            </a:r>
          </a:p>
        </p:txBody>
      </p:sp>
      <p:pic>
        <p:nvPicPr>
          <p:cNvPr id="10" name="Picture 9">
            <a:extLst>
              <a:ext uri="{FF2B5EF4-FFF2-40B4-BE49-F238E27FC236}">
                <a16:creationId xmlns:a16="http://schemas.microsoft.com/office/drawing/2014/main" id="{6C133E5E-D66C-4FC0-3CE3-7129534AB6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grpSp>
        <p:nvGrpSpPr>
          <p:cNvPr id="2" name="Group 3">
            <a:extLst>
              <a:ext uri="{FF2B5EF4-FFF2-40B4-BE49-F238E27FC236}">
                <a16:creationId xmlns:a16="http://schemas.microsoft.com/office/drawing/2014/main" id="{AAAB2DE8-CDFE-6A92-3DAC-211A46316506}"/>
              </a:ext>
            </a:extLst>
          </p:cNvPr>
          <p:cNvGrpSpPr/>
          <p:nvPr/>
        </p:nvGrpSpPr>
        <p:grpSpPr>
          <a:xfrm>
            <a:off x="507705" y="262337"/>
            <a:ext cx="11149436" cy="3915089"/>
            <a:chOff x="-513667" y="-584383"/>
            <a:chExt cx="4749962" cy="1900705"/>
          </a:xfrm>
        </p:grpSpPr>
        <p:sp>
          <p:nvSpPr>
            <p:cNvPr id="3" name="Freeform 4">
              <a:extLst>
                <a:ext uri="{FF2B5EF4-FFF2-40B4-BE49-F238E27FC236}">
                  <a16:creationId xmlns:a16="http://schemas.microsoft.com/office/drawing/2014/main" id="{E16252B6-FC82-4A36-7836-1681FAE1FD73}"/>
                </a:ext>
              </a:extLst>
            </p:cNvPr>
            <p:cNvSpPr/>
            <p:nvPr/>
          </p:nvSpPr>
          <p:spPr>
            <a:xfrm>
              <a:off x="-513667" y="-584383"/>
              <a:ext cx="1603053" cy="430699"/>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algn="ctr" defTabSz="609630">
                <a:defRPr/>
              </a:pPr>
              <a:r>
                <a:rPr lang="en-US" sz="54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Ghi</a:t>
              </a:r>
              <a:r>
                <a:rPr lang="en-US" sz="5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endParaRPr lang="en-US" sz="5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5">
              <a:extLst>
                <a:ext uri="{FF2B5EF4-FFF2-40B4-BE49-F238E27FC236}">
                  <a16:creationId xmlns:a16="http://schemas.microsoft.com/office/drawing/2014/main" id="{B6849D6D-DE34-A010-D9F5-7991F3CEC783}"/>
                </a:ext>
              </a:extLst>
            </p:cNvPr>
            <p:cNvSpPr txBox="1"/>
            <p:nvPr/>
          </p:nvSpPr>
          <p:spPr>
            <a:xfrm>
              <a:off x="0" y="28575"/>
              <a:ext cx="4236295" cy="1287747"/>
            </a:xfrm>
            <a:prstGeom prst="rect">
              <a:avLst/>
            </a:prstGeom>
          </p:spPr>
          <p:txBody>
            <a:bodyPr lIns="33867" tIns="33867" rIns="33867" bIns="33867" rtlCol="0" anchor="ctr"/>
            <a:lstStyle/>
            <a:p>
              <a:pPr algn="ctr" defTabSz="609630">
                <a:lnSpc>
                  <a:spcPts val="1781"/>
                </a:lnSpc>
                <a:defRPr/>
              </a:pPr>
              <a:endParaRPr sz="1200">
                <a:solidFill>
                  <a:prstClr val="black"/>
                </a:solidFill>
                <a:latin typeface="Calibri"/>
              </a:endParaRPr>
            </a:p>
          </p:txBody>
        </p:sp>
      </p:grpSp>
    </p:spTree>
    <p:extLst>
      <p:ext uri="{BB962C8B-B14F-4D97-AF65-F5344CB8AC3E}">
        <p14:creationId xmlns:p14="http://schemas.microsoft.com/office/powerpoint/2010/main" val="4129082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385</Words>
  <Application>Microsoft Office PowerPoint</Application>
  <PresentationFormat>Widescreen</PresentationFormat>
  <Paragraphs>42</Paragraphs>
  <Slides>14</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#9Slide07 Cadena</vt:lpstr>
      <vt:lpstr>Arial</vt:lpstr>
      <vt:lpstr>Calibri</vt:lpstr>
      <vt:lpstr>Cambria</vt:lpstr>
      <vt:lpstr>Times New Roman</vt:lpstr>
      <vt:lpstr>Vogue-ExtraBold</vt:lpstr>
      <vt:lpstr>阿里妈妈刀隶体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Việc lặp lại nhiều lần từ bỗng có tác dụng gì?</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52</cp:revision>
  <dcterms:created xsi:type="dcterms:W3CDTF">2024-07-29T06:54:03Z</dcterms:created>
  <dcterms:modified xsi:type="dcterms:W3CDTF">2024-12-07T14:31:29Z</dcterms:modified>
</cp:coreProperties>
</file>