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569" r:id="rId3"/>
    <p:sldId id="570" r:id="rId4"/>
    <p:sldId id="572" r:id="rId5"/>
    <p:sldId id="574" r:id="rId6"/>
    <p:sldId id="575" r:id="rId7"/>
    <p:sldId id="576" r:id="rId8"/>
    <p:sldId id="578" r:id="rId9"/>
    <p:sldId id="580" r:id="rId10"/>
    <p:sldId id="573" r:id="rId11"/>
    <p:sldId id="582" r:id="rId12"/>
    <p:sldId id="29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9744" autoAdjust="0"/>
  </p:normalViewPr>
  <p:slideViewPr>
    <p:cSldViewPr snapToGrid="0">
      <p:cViewPr varScale="1">
        <p:scale>
          <a:sx n="84" d="100"/>
          <a:sy n="84" d="100"/>
        </p:scale>
        <p:origin x="2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0D2F-C801-4A97-B068-A9B90BC6362D}" type="datetimeFigureOut">
              <a:rPr lang="en-US" smtClean="0"/>
              <a:t>18/11/2024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7868-24A0-43A9-BB9D-E2F412B0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01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8C7868-24A0-43A9-BB9D-E2F412B0A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99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2BBF0-9489-67C2-CA45-5F7268A70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4518452-DA4E-EA9C-8DF1-B5D9E8852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98B711C-F336-D749-29F5-9EC9C7FEE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53FB8A-AEBF-B34E-D648-138921066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A7D6-7490-44D0-B4A9-C507BC14F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76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/>
              <a:t>Facebook: https://www.facebook.com/huongthaoGADT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3BA7D6-7490-44D0-B4A9-C507BC14FC7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41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0A3A46-204C-4E8F-9EF1-20FC8D1EC188}"/>
              </a:ext>
            </a:extLst>
          </p:cNvPr>
          <p:cNvGrpSpPr/>
          <p:nvPr userDrawn="1"/>
        </p:nvGrpSpPr>
        <p:grpSpPr>
          <a:xfrm>
            <a:off x="560440" y="209550"/>
            <a:ext cx="11238272" cy="6648450"/>
            <a:chOff x="412955" y="384133"/>
            <a:chExt cx="11238272" cy="5928177"/>
          </a:xfrm>
        </p:grpSpPr>
        <p:sp>
          <p:nvSpPr>
            <p:cNvPr id="8" name="Rectangle: Diagonal Corners Rounded 7">
              <a:extLst>
                <a:ext uri="{FF2B5EF4-FFF2-40B4-BE49-F238E27FC236}">
                  <a16:creationId xmlns:a16="http://schemas.microsoft.com/office/drawing/2014/main" id="{9D7637F4-B500-4BC6-9B8A-239629D603DE}"/>
                </a:ext>
              </a:extLst>
            </p:cNvPr>
            <p:cNvSpPr/>
            <p:nvPr/>
          </p:nvSpPr>
          <p:spPr>
            <a:xfrm>
              <a:off x="560440" y="530942"/>
              <a:ext cx="11090787" cy="5781368"/>
            </a:xfrm>
            <a:prstGeom prst="round2DiagRect">
              <a:avLst/>
            </a:prstGeom>
            <a:solidFill>
              <a:srgbClr val="F1BB8F"/>
            </a:solidFill>
            <a:ln w="57150">
              <a:solidFill>
                <a:srgbClr val="F4CBAA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9" name="Rectangle: Diagonal Corners Rounded 8">
              <a:extLst>
                <a:ext uri="{FF2B5EF4-FFF2-40B4-BE49-F238E27FC236}">
                  <a16:creationId xmlns:a16="http://schemas.microsoft.com/office/drawing/2014/main" id="{B7F7C82A-40B9-44FF-8686-AED03CDCBDC4}"/>
                </a:ext>
              </a:extLst>
            </p:cNvPr>
            <p:cNvSpPr/>
            <p:nvPr/>
          </p:nvSpPr>
          <p:spPr>
            <a:xfrm>
              <a:off x="412955" y="384133"/>
              <a:ext cx="11090787" cy="5781368"/>
            </a:xfrm>
            <a:prstGeom prst="round2DiagRect">
              <a:avLst/>
            </a:prstGeom>
            <a:solidFill>
              <a:schemeClr val="bg1"/>
            </a:solidFill>
            <a:ln w="57150">
              <a:solidFill>
                <a:srgbClr val="F1BB8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783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94235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22292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546205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82610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080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1364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2989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355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01181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6E7981-7607-404C-B1AC-71B1C658D25F}" type="datetimeFigureOut">
              <a:rPr kumimoji="1" lang="zh-CN" altLang="en-US" smtClean="0"/>
              <a:pPr/>
              <a:t>2024/11/18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03B993-E427-044F-80B2-C8B9B59DFFC4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46691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140A7F4-4064-4F46-AE67-7DB29F4774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23" r="4273"/>
          <a:stretch>
            <a:fillRect/>
          </a:stretch>
        </p:blipFill>
        <p:spPr>
          <a:xfrm>
            <a:off x="6479628" y="0"/>
            <a:ext cx="5712372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779F7B6-11D8-42D7-9351-AC849119F5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318708" cy="6858000"/>
          </a:xfrm>
          <a:prstGeom prst="rect">
            <a:avLst/>
          </a:prstGeom>
        </p:spPr>
      </p:pic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033E9C17-4DAD-1E52-8C4A-F6DA2D85D7D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125" y="392298"/>
            <a:ext cx="1374922" cy="13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9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5">
            <a:extLst>
              <a:ext uri="{FF2B5EF4-FFF2-40B4-BE49-F238E27FC236}">
                <a16:creationId xmlns:a16="http://schemas.microsoft.com/office/drawing/2014/main" id="{C704BE23-EB7E-42CB-A16A-0B4EEC120D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16381">
            <a:off x="6718029" y="914960"/>
            <a:ext cx="7282244" cy="1193800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4202B0A0-082A-4AFD-B99B-A6E89A953C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665944">
            <a:off x="-1971005" y="705411"/>
            <a:ext cx="7282244" cy="119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7DDA2-FA18-4B0B-81D1-EF2F8FB44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819" y="-472830"/>
            <a:ext cx="10376453" cy="6858001"/>
          </a:xfrm>
          <a:prstGeom prst="rect">
            <a:avLst/>
          </a:prstGeom>
        </p:spPr>
      </p:pic>
      <p:pic>
        <p:nvPicPr>
          <p:cNvPr id="11" name="图片 3">
            <a:extLst>
              <a:ext uri="{FF2B5EF4-FFF2-40B4-BE49-F238E27FC236}">
                <a16:creationId xmlns:a16="http://schemas.microsoft.com/office/drawing/2014/main" id="{68A5C54F-68A8-4D66-9682-63C3025F9C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27710" y="4919412"/>
            <a:ext cx="2064439" cy="2214669"/>
          </a:xfrm>
          <a:prstGeom prst="rect">
            <a:avLst/>
          </a:prstGeom>
        </p:spPr>
      </p:pic>
      <p:pic>
        <p:nvPicPr>
          <p:cNvPr id="12" name="图片 3">
            <a:extLst>
              <a:ext uri="{FF2B5EF4-FFF2-40B4-BE49-F238E27FC236}">
                <a16:creationId xmlns:a16="http://schemas.microsoft.com/office/drawing/2014/main" id="{7E3E888B-248F-4678-8EBD-A49E7E78DB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4807" y="4334666"/>
            <a:ext cx="1978516" cy="2122494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8D137CEB-17CD-4A29-8077-47F6F985C5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9576" y="4765650"/>
            <a:ext cx="2226874" cy="2388925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F3DDFEA0-8CA1-46CD-8D30-A302A41DFD2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612"/>
          <a:stretch>
            <a:fillRect/>
          </a:stretch>
        </p:blipFill>
        <p:spPr>
          <a:xfrm>
            <a:off x="8173058" y="4837167"/>
            <a:ext cx="2003331" cy="2237920"/>
          </a:xfrm>
          <a:prstGeom prst="rect">
            <a:avLst/>
          </a:prstGeom>
        </p:spPr>
      </p:pic>
      <p:pic>
        <p:nvPicPr>
          <p:cNvPr id="16" name="图片 3">
            <a:extLst>
              <a:ext uri="{FF2B5EF4-FFF2-40B4-BE49-F238E27FC236}">
                <a16:creationId xmlns:a16="http://schemas.microsoft.com/office/drawing/2014/main" id="{F44DB2D9-8C55-46C8-A52B-99241430EB2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1"/>
          <a:stretch>
            <a:fillRect/>
          </a:stretch>
        </p:blipFill>
        <p:spPr>
          <a:xfrm rot="16200000">
            <a:off x="10410141" y="4660376"/>
            <a:ext cx="1969004" cy="2199574"/>
          </a:xfrm>
          <a:prstGeom prst="rect">
            <a:avLst/>
          </a:prstGeom>
        </p:spPr>
      </p:pic>
      <p:pic>
        <p:nvPicPr>
          <p:cNvPr id="19" name="图片 3">
            <a:extLst>
              <a:ext uri="{FF2B5EF4-FFF2-40B4-BE49-F238E27FC236}">
                <a16:creationId xmlns:a16="http://schemas.microsoft.com/office/drawing/2014/main" id="{EEAE769F-9487-486A-AD1B-51EB12D303D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89"/>
          <a:stretch>
            <a:fillRect/>
          </a:stretch>
        </p:blipFill>
        <p:spPr>
          <a:xfrm>
            <a:off x="3876273" y="5205089"/>
            <a:ext cx="2200064" cy="236016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62EFA06-D99A-2D1D-2838-91845552256D}"/>
              </a:ext>
            </a:extLst>
          </p:cNvPr>
          <p:cNvSpPr/>
          <p:nvPr/>
        </p:nvSpPr>
        <p:spPr>
          <a:xfrm>
            <a:off x="2893268" y="1608640"/>
            <a:ext cx="6074722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TIẾNG </a:t>
            </a:r>
            <a:r>
              <a:rPr lang="en-US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</a:p>
          <a:p>
            <a:pPr algn="ctr"/>
            <a:r>
              <a:rPr lang="vi-VN" sz="54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(Tăng cường)</a:t>
            </a:r>
          </a:p>
          <a:p>
            <a:pPr algn="ctr"/>
            <a:r>
              <a:rPr lang="vi-VN" sz="54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Tuần 10</a:t>
            </a:r>
            <a:endParaRPr lang="en-US" sz="5400" b="1" cap="none" spc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579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B5F81-D09C-290E-DC99-7A507C99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sz="5400" b="1">
                <a:solidFill>
                  <a:srgbClr val="FF0000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TIÊU CHÍ ĐÁNH GIÁ BÀI</a:t>
            </a:r>
            <a:endParaRPr lang="en-US" sz="11500">
              <a:solidFill>
                <a:srgbClr val="FF0000"/>
              </a:solidFill>
              <a:latin typeface=".VnCooper" panose="020B7200000000000000" pitchFamily="34" charset="0"/>
              <a:ea typeface="Segoe UI Black" panose="020B0A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92DED-8331-0678-6C2E-2A9649B4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b="1" kern="1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</a:t>
            </a:r>
            <a:r>
              <a:rPr lang="vi-VN" kern="1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Lựa chọn từ ngữ có hình ảnh nhân hóa phù hợp với sự vật trong câu</a:t>
            </a:r>
            <a:endParaRPr lang="en-US" kern="1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b="1" kern="1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vi-VN" kern="1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Sắp xếp các từ ngữ trong từng phần ( có thể thêm từ ngữ) để tạo thành câu</a:t>
            </a:r>
            <a:endParaRPr lang="en-US" kern="1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b="1" kern="1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vi-VN" kern="1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Trình bày câu đúng quy định</a:t>
            </a:r>
            <a:endParaRPr lang="en-US" kern="10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14101E-2E88-24F4-58F1-EABC16F56243}"/>
              </a:ext>
            </a:extLst>
          </p:cNvPr>
          <p:cNvGrpSpPr/>
          <p:nvPr/>
        </p:nvGrpSpPr>
        <p:grpSpPr>
          <a:xfrm>
            <a:off x="-2542948" y="2464663"/>
            <a:ext cx="1890944" cy="1928674"/>
            <a:chOff x="941032" y="2464663"/>
            <a:chExt cx="1890944" cy="192867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7C8F4C-3A24-6DF9-205D-9ECB3ED37CB0}"/>
                </a:ext>
              </a:extLst>
            </p:cNvPr>
            <p:cNvSpPr/>
            <p:nvPr/>
          </p:nvSpPr>
          <p:spPr>
            <a:xfrm>
              <a:off x="941032" y="2464663"/>
              <a:ext cx="1890944" cy="1928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FDB156-644C-C554-782F-59F16D714B7B}"/>
                </a:ext>
              </a:extLst>
            </p:cNvPr>
            <p:cNvSpPr txBox="1"/>
            <p:nvPr/>
          </p:nvSpPr>
          <p:spPr>
            <a:xfrm>
              <a:off x="1171853" y="2908748"/>
              <a:ext cx="14381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>
                  <a:solidFill>
                    <a:srgbClr val="FF0000"/>
                  </a:solidFill>
                  <a:latin typeface="Cooper Black" panose="0208090404030B020404" pitchFamily="18" charset="0"/>
                </a:rPr>
                <a:t>Nhân Hóa</a:t>
              </a:r>
              <a:endParaRPr lang="en-US" sz="360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2024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99A0D-44FB-4048-043A-A5FFD7220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4C56818-4004-0320-45F3-DF44D109992F}"/>
              </a:ext>
            </a:extLst>
          </p:cNvPr>
          <p:cNvGrpSpPr/>
          <p:nvPr/>
        </p:nvGrpSpPr>
        <p:grpSpPr>
          <a:xfrm>
            <a:off x="941032" y="2464663"/>
            <a:ext cx="1890944" cy="1928674"/>
            <a:chOff x="941032" y="2464663"/>
            <a:chExt cx="1890944" cy="1928674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7EE50D3-DC95-66C0-B321-6F7E250968FF}"/>
                </a:ext>
              </a:extLst>
            </p:cNvPr>
            <p:cNvSpPr/>
            <p:nvPr/>
          </p:nvSpPr>
          <p:spPr>
            <a:xfrm>
              <a:off x="941032" y="2464663"/>
              <a:ext cx="1890944" cy="1928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D3F7412-A292-6726-EE19-A81132C5FFFE}"/>
                </a:ext>
              </a:extLst>
            </p:cNvPr>
            <p:cNvSpPr txBox="1"/>
            <p:nvPr/>
          </p:nvSpPr>
          <p:spPr>
            <a:xfrm>
              <a:off x="1171853" y="2908748"/>
              <a:ext cx="14381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>
                  <a:solidFill>
                    <a:srgbClr val="FF0000"/>
                  </a:solidFill>
                  <a:latin typeface="Cooper Black" panose="0208090404030B020404" pitchFamily="18" charset="0"/>
                </a:rPr>
                <a:t>Nhân Hóa</a:t>
              </a:r>
              <a:endParaRPr lang="en-US" sz="3600">
                <a:solidFill>
                  <a:srgbClr val="FF0000"/>
                </a:solidFill>
                <a:latin typeface="Cooper Black" panose="0208090404030B0204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A151CE-108E-3D2B-380C-258176812BB3}"/>
              </a:ext>
            </a:extLst>
          </p:cNvPr>
          <p:cNvGrpSpPr/>
          <p:nvPr/>
        </p:nvGrpSpPr>
        <p:grpSpPr>
          <a:xfrm>
            <a:off x="1504649" y="1479439"/>
            <a:ext cx="13119317" cy="2585895"/>
            <a:chOff x="1702057" y="1502487"/>
            <a:chExt cx="13119317" cy="2585895"/>
          </a:xfrm>
        </p:grpSpPr>
        <p:sp>
          <p:nvSpPr>
            <p:cNvPr id="15" name="Arrow: Circular 14">
              <a:extLst>
                <a:ext uri="{FF2B5EF4-FFF2-40B4-BE49-F238E27FC236}">
                  <a16:creationId xmlns:a16="http://schemas.microsoft.com/office/drawing/2014/main" id="{8976A651-A24E-887F-CB4C-6E25D018EBD3}"/>
                </a:ext>
              </a:extLst>
            </p:cNvPr>
            <p:cNvSpPr/>
            <p:nvPr/>
          </p:nvSpPr>
          <p:spPr>
            <a:xfrm rot="261501">
              <a:off x="1702057" y="1877843"/>
              <a:ext cx="13119317" cy="2210539"/>
            </a:xfrm>
            <a:prstGeom prst="circularArrow">
              <a:avLst>
                <a:gd name="adj1" fmla="val 11100"/>
                <a:gd name="adj2" fmla="val 751242"/>
                <a:gd name="adj3" fmla="val 16808973"/>
                <a:gd name="adj4" fmla="val 10803595"/>
                <a:gd name="adj5" fmla="val 13468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F06FC3-7B1E-EA21-8BDD-364139041350}"/>
                </a:ext>
              </a:extLst>
            </p:cNvPr>
            <p:cNvSpPr txBox="1"/>
            <p:nvPr/>
          </p:nvSpPr>
          <p:spPr>
            <a:xfrm>
              <a:off x="1823979" y="1502487"/>
              <a:ext cx="7590021" cy="400110"/>
            </a:xfrm>
            <a:custGeom>
              <a:avLst/>
              <a:gdLst>
                <a:gd name="connsiteX0" fmla="*/ 0 w 5042517"/>
                <a:gd name="connsiteY0" fmla="*/ 0 h 369332"/>
                <a:gd name="connsiteX1" fmla="*/ 5042517 w 5042517"/>
                <a:gd name="connsiteY1" fmla="*/ 0 h 369332"/>
                <a:gd name="connsiteX2" fmla="*/ 5042517 w 5042517"/>
                <a:gd name="connsiteY2" fmla="*/ 369332 h 369332"/>
                <a:gd name="connsiteX3" fmla="*/ 0 w 5042517"/>
                <a:gd name="connsiteY3" fmla="*/ 369332 h 369332"/>
                <a:gd name="connsiteX4" fmla="*/ 0 w 5042517"/>
                <a:gd name="connsiteY4" fmla="*/ 0 h 369332"/>
                <a:gd name="connsiteX0" fmla="*/ 301841 w 5344358"/>
                <a:gd name="connsiteY0" fmla="*/ 0 h 520252"/>
                <a:gd name="connsiteX1" fmla="*/ 5344358 w 5344358"/>
                <a:gd name="connsiteY1" fmla="*/ 0 h 520252"/>
                <a:gd name="connsiteX2" fmla="*/ 5344358 w 5344358"/>
                <a:gd name="connsiteY2" fmla="*/ 369332 h 520252"/>
                <a:gd name="connsiteX3" fmla="*/ 0 w 5344358"/>
                <a:gd name="connsiteY3" fmla="*/ 520252 h 520252"/>
                <a:gd name="connsiteX4" fmla="*/ 301841 w 5344358"/>
                <a:gd name="connsiteY4" fmla="*/ 0 h 520252"/>
                <a:gd name="connsiteX0" fmla="*/ 0 w 5601811"/>
                <a:gd name="connsiteY0" fmla="*/ 337352 h 520252"/>
                <a:gd name="connsiteX1" fmla="*/ 5601811 w 5601811"/>
                <a:gd name="connsiteY1" fmla="*/ 0 h 520252"/>
                <a:gd name="connsiteX2" fmla="*/ 5601811 w 5601811"/>
                <a:gd name="connsiteY2" fmla="*/ 369332 h 520252"/>
                <a:gd name="connsiteX3" fmla="*/ 257453 w 5601811"/>
                <a:gd name="connsiteY3" fmla="*/ 520252 h 520252"/>
                <a:gd name="connsiteX4" fmla="*/ 0 w 5601811"/>
                <a:gd name="connsiteY4" fmla="*/ 337352 h 520252"/>
                <a:gd name="connsiteX0" fmla="*/ 0 w 5601811"/>
                <a:gd name="connsiteY0" fmla="*/ 337352 h 520252"/>
                <a:gd name="connsiteX1" fmla="*/ 5601811 w 5601811"/>
                <a:gd name="connsiteY1" fmla="*/ 0 h 520252"/>
                <a:gd name="connsiteX2" fmla="*/ 5601811 w 5601811"/>
                <a:gd name="connsiteY2" fmla="*/ 369332 h 520252"/>
                <a:gd name="connsiteX3" fmla="*/ 257453 w 5601811"/>
                <a:gd name="connsiteY3" fmla="*/ 520252 h 520252"/>
                <a:gd name="connsiteX4" fmla="*/ 0 w 5601811"/>
                <a:gd name="connsiteY4" fmla="*/ 337352 h 520252"/>
                <a:gd name="connsiteX0" fmla="*/ 0 w 5601811"/>
                <a:gd name="connsiteY0" fmla="*/ 337352 h 671173"/>
                <a:gd name="connsiteX1" fmla="*/ 5601811 w 5601811"/>
                <a:gd name="connsiteY1" fmla="*/ 0 h 671173"/>
                <a:gd name="connsiteX2" fmla="*/ 5513034 w 5601811"/>
                <a:gd name="connsiteY2" fmla="*/ 671173 h 671173"/>
                <a:gd name="connsiteX3" fmla="*/ 257453 w 5601811"/>
                <a:gd name="connsiteY3" fmla="*/ 520252 h 671173"/>
                <a:gd name="connsiteX4" fmla="*/ 0 w 5601811"/>
                <a:gd name="connsiteY4" fmla="*/ 337352 h 67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811" h="671173">
                  <a:moveTo>
                    <a:pt x="0" y="337352"/>
                  </a:moveTo>
                  <a:lnTo>
                    <a:pt x="5601811" y="0"/>
                  </a:lnTo>
                  <a:lnTo>
                    <a:pt x="5513034" y="671173"/>
                  </a:lnTo>
                  <a:lnTo>
                    <a:pt x="257453" y="520252"/>
                  </a:lnTo>
                  <a:lnTo>
                    <a:pt x="0" y="337352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latin typeface="Cambria" panose="02040503050406030204" pitchFamily="18" charset="0"/>
                  <a:ea typeface="Cambria" panose="02040503050406030204" pitchFamily="18" charset="0"/>
                </a:rPr>
                <a:t>Gọi </a:t>
              </a:r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con</a:t>
              </a:r>
              <a:r>
                <a:rPr lang="vi-VN" sz="2000">
                  <a:latin typeface="Cambria" panose="02040503050406030204" pitchFamily="18" charset="0"/>
                  <a:ea typeface="Cambria" panose="02040503050406030204" pitchFamily="18" charset="0"/>
                </a:rPr>
                <a:t> vật</a:t>
              </a:r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, cây cối, hiện tượng TN...</a:t>
              </a:r>
              <a:r>
                <a:rPr lang="vi-VN" sz="2000">
                  <a:latin typeface="Cambria" panose="02040503050406030204" pitchFamily="18" charset="0"/>
                  <a:ea typeface="Cambria" panose="02040503050406030204" pitchFamily="18" charset="0"/>
                </a:rPr>
                <a:t> bằng các từ ngữ gọi </a:t>
              </a:r>
              <a:r>
                <a:rPr lang="en-US" sz="2000"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62A107-17EB-4E12-B320-AC25C4C64B29}"/>
              </a:ext>
            </a:extLst>
          </p:cNvPr>
          <p:cNvGrpSpPr/>
          <p:nvPr/>
        </p:nvGrpSpPr>
        <p:grpSpPr>
          <a:xfrm>
            <a:off x="1671943" y="3156736"/>
            <a:ext cx="12692239" cy="2017862"/>
            <a:chOff x="1695092" y="3114628"/>
            <a:chExt cx="11778155" cy="2017862"/>
          </a:xfrm>
        </p:grpSpPr>
        <p:sp>
          <p:nvSpPr>
            <p:cNvPr id="18" name="Arrow: Circular 17">
              <a:extLst>
                <a:ext uri="{FF2B5EF4-FFF2-40B4-BE49-F238E27FC236}">
                  <a16:creationId xmlns:a16="http://schemas.microsoft.com/office/drawing/2014/main" id="{4D1320E8-E8D3-7AE2-DA85-9DF6C87E6B5F}"/>
                </a:ext>
              </a:extLst>
            </p:cNvPr>
            <p:cNvSpPr/>
            <p:nvPr/>
          </p:nvSpPr>
          <p:spPr>
            <a:xfrm rot="21372013" flipV="1">
              <a:off x="1695092" y="3114628"/>
              <a:ext cx="11778155" cy="1790306"/>
            </a:xfrm>
            <a:prstGeom prst="circularArrow">
              <a:avLst>
                <a:gd name="adj1" fmla="val 9802"/>
                <a:gd name="adj2" fmla="val 2929751"/>
                <a:gd name="adj3" fmla="val 15800762"/>
                <a:gd name="adj4" fmla="val 10800000"/>
                <a:gd name="adj5" fmla="val 16066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31B389-E868-9DDB-547D-F8690056D928}"/>
                </a:ext>
              </a:extLst>
            </p:cNvPr>
            <p:cNvSpPr txBox="1"/>
            <p:nvPr/>
          </p:nvSpPr>
          <p:spPr>
            <a:xfrm>
              <a:off x="1894201" y="4763158"/>
              <a:ext cx="6165381" cy="369332"/>
            </a:xfrm>
            <a:custGeom>
              <a:avLst/>
              <a:gdLst>
                <a:gd name="connsiteX0" fmla="*/ 0 w 5042517"/>
                <a:gd name="connsiteY0" fmla="*/ 0 h 369332"/>
                <a:gd name="connsiteX1" fmla="*/ 5042517 w 5042517"/>
                <a:gd name="connsiteY1" fmla="*/ 0 h 369332"/>
                <a:gd name="connsiteX2" fmla="*/ 5042517 w 5042517"/>
                <a:gd name="connsiteY2" fmla="*/ 369332 h 369332"/>
                <a:gd name="connsiteX3" fmla="*/ 0 w 5042517"/>
                <a:gd name="connsiteY3" fmla="*/ 369332 h 369332"/>
                <a:gd name="connsiteX4" fmla="*/ 0 w 5042517"/>
                <a:gd name="connsiteY4" fmla="*/ 0 h 369332"/>
                <a:gd name="connsiteX0" fmla="*/ 301841 w 5344358"/>
                <a:gd name="connsiteY0" fmla="*/ 0 h 520252"/>
                <a:gd name="connsiteX1" fmla="*/ 5344358 w 5344358"/>
                <a:gd name="connsiteY1" fmla="*/ 0 h 520252"/>
                <a:gd name="connsiteX2" fmla="*/ 5344358 w 5344358"/>
                <a:gd name="connsiteY2" fmla="*/ 369332 h 520252"/>
                <a:gd name="connsiteX3" fmla="*/ 0 w 5344358"/>
                <a:gd name="connsiteY3" fmla="*/ 520252 h 520252"/>
                <a:gd name="connsiteX4" fmla="*/ 301841 w 5344358"/>
                <a:gd name="connsiteY4" fmla="*/ 0 h 520252"/>
                <a:gd name="connsiteX0" fmla="*/ 0 w 5601811"/>
                <a:gd name="connsiteY0" fmla="*/ 337352 h 520252"/>
                <a:gd name="connsiteX1" fmla="*/ 5601811 w 5601811"/>
                <a:gd name="connsiteY1" fmla="*/ 0 h 520252"/>
                <a:gd name="connsiteX2" fmla="*/ 5601811 w 5601811"/>
                <a:gd name="connsiteY2" fmla="*/ 369332 h 520252"/>
                <a:gd name="connsiteX3" fmla="*/ 257453 w 5601811"/>
                <a:gd name="connsiteY3" fmla="*/ 520252 h 520252"/>
                <a:gd name="connsiteX4" fmla="*/ 0 w 5601811"/>
                <a:gd name="connsiteY4" fmla="*/ 337352 h 520252"/>
                <a:gd name="connsiteX0" fmla="*/ 0 w 5601811"/>
                <a:gd name="connsiteY0" fmla="*/ 337352 h 520252"/>
                <a:gd name="connsiteX1" fmla="*/ 5601811 w 5601811"/>
                <a:gd name="connsiteY1" fmla="*/ 0 h 520252"/>
                <a:gd name="connsiteX2" fmla="*/ 5601811 w 5601811"/>
                <a:gd name="connsiteY2" fmla="*/ 369332 h 520252"/>
                <a:gd name="connsiteX3" fmla="*/ 257453 w 5601811"/>
                <a:gd name="connsiteY3" fmla="*/ 520252 h 520252"/>
                <a:gd name="connsiteX4" fmla="*/ 0 w 5601811"/>
                <a:gd name="connsiteY4" fmla="*/ 337352 h 520252"/>
                <a:gd name="connsiteX0" fmla="*/ 0 w 5601811"/>
                <a:gd name="connsiteY0" fmla="*/ 337352 h 671173"/>
                <a:gd name="connsiteX1" fmla="*/ 5601811 w 5601811"/>
                <a:gd name="connsiteY1" fmla="*/ 0 h 671173"/>
                <a:gd name="connsiteX2" fmla="*/ 5513034 w 5601811"/>
                <a:gd name="connsiteY2" fmla="*/ 671173 h 671173"/>
                <a:gd name="connsiteX3" fmla="*/ 257453 w 5601811"/>
                <a:gd name="connsiteY3" fmla="*/ 520252 h 671173"/>
                <a:gd name="connsiteX4" fmla="*/ 0 w 5601811"/>
                <a:gd name="connsiteY4" fmla="*/ 337352 h 67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1811" h="671173">
                  <a:moveTo>
                    <a:pt x="0" y="337352"/>
                  </a:moveTo>
                  <a:lnTo>
                    <a:pt x="5601811" y="0"/>
                  </a:lnTo>
                  <a:lnTo>
                    <a:pt x="5513034" y="671173"/>
                  </a:lnTo>
                  <a:lnTo>
                    <a:pt x="257453" y="520252"/>
                  </a:lnTo>
                  <a:lnTo>
                    <a:pt x="0" y="337352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mbria" panose="02040503050406030204" pitchFamily="18" charset="0"/>
                  <a:ea typeface="Cambria" panose="02040503050406030204" pitchFamily="18" charset="0"/>
                </a:rPr>
                <a:t>Kể tả con vật, cây cối, hiện tựơng TN...bằng các từ ngữ kể tả người</a:t>
              </a:r>
            </a:p>
          </p:txBody>
        </p:sp>
      </p:grp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3A703E2-0989-5A07-B21A-8B263E04BD22}"/>
              </a:ext>
            </a:extLst>
          </p:cNvPr>
          <p:cNvSpPr/>
          <p:nvPr/>
        </p:nvSpPr>
        <p:spPr>
          <a:xfrm>
            <a:off x="8761874" y="1959685"/>
            <a:ext cx="692458" cy="2802369"/>
          </a:xfrm>
          <a:prstGeom prst="rightBrac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33DD05-E014-F5C8-328A-31CB5450F80E}"/>
              </a:ext>
            </a:extLst>
          </p:cNvPr>
          <p:cNvSpPr txBox="1"/>
          <p:nvPr/>
        </p:nvSpPr>
        <p:spPr>
          <a:xfrm>
            <a:off x="9375959" y="2724082"/>
            <a:ext cx="2384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-Gần gũi hơn </a:t>
            </a:r>
          </a:p>
          <a:p>
            <a:r>
              <a:rPr lang="en-US" sz="28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-Sinh động hơn</a:t>
            </a:r>
          </a:p>
        </p:txBody>
      </p:sp>
    </p:spTree>
    <p:extLst>
      <p:ext uri="{BB962C8B-B14F-4D97-AF65-F5344CB8AC3E}">
        <p14:creationId xmlns:p14="http://schemas.microsoft.com/office/powerpoint/2010/main" val="103845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B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8C02DD-E862-FA79-463D-AF659C3B3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066" y="869834"/>
            <a:ext cx="7565792" cy="60965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37C7C-6283-681B-D7D2-A786E1B821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872" y="0"/>
            <a:ext cx="12125995" cy="453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971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1B019-686B-6EA2-8360-5F6E5F33C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vi-VN" sz="48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vi-VN" sz="4800" b="1">
                <a:latin typeface="Cambria" panose="02040503050406030204" pitchFamily="18" charset="0"/>
                <a:ea typeface="Cambria" panose="02040503050406030204" pitchFamily="18" charset="0"/>
              </a:rPr>
              <a:t>“Bình minh treo trên mây</a:t>
            </a:r>
          </a:p>
          <a:p>
            <a:pPr marL="0" indent="0" algn="ctr">
              <a:buNone/>
            </a:pPr>
            <a:r>
              <a:rPr lang="vi-VN" sz="4800" b="1">
                <a:latin typeface="Cambria" panose="02040503050406030204" pitchFamily="18" charset="0"/>
                <a:ea typeface="Cambria" panose="02040503050406030204" pitchFamily="18" charset="0"/>
              </a:rPr>
              <a:t>Thả nắng vàng xuống đất”</a:t>
            </a:r>
          </a:p>
          <a:p>
            <a:pPr marL="0" indent="0">
              <a:buNone/>
            </a:pPr>
            <a:endParaRPr lang="vi-VN" sz="48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4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2029AA-BD1F-2F6D-253A-5ABC6865D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7551"/>
            <a:ext cx="5400126" cy="1347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2E4598-0CD4-D0F6-4349-05AB20D37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05" b="90000" l="10000" r="90000">
                        <a14:foregroundMark x1="42556" y1="8205" x2="42556" y2="8205"/>
                        <a14:foregroundMark x1="40444" y1="72564" x2="40444" y2="72564"/>
                        <a14:foregroundMark x1="60111" y1="35769" x2="60111" y2="35769"/>
                        <a14:backgroundMark x1="60333" y1="81282" x2="60333" y2="81282"/>
                        <a14:backgroundMark x1="61222" y1="78974" x2="61222" y2="78974"/>
                        <a14:backgroundMark x1="59444" y1="83333" x2="59444" y2="83333"/>
                        <a14:backgroundMark x1="60444" y1="83590" x2="60444" y2="83590"/>
                        <a14:backgroundMark x1="59000" y1="83590" x2="59000" y2="83590"/>
                        <a14:backgroundMark x1="61889" y1="87436" x2="61889" y2="87436"/>
                        <a14:backgroundMark x1="61778" y1="87308" x2="61778" y2="87308"/>
                        <a14:backgroundMark x1="54667" y1="88205" x2="54667" y2="88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27" y="4696508"/>
            <a:ext cx="1951380" cy="1691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4A51D3-1C40-2277-2276-8F64E7BE554F}"/>
              </a:ext>
            </a:extLst>
          </p:cNvPr>
          <p:cNvSpPr txBox="1"/>
          <p:nvPr/>
        </p:nvSpPr>
        <p:spPr>
          <a:xfrm>
            <a:off x="2112337" y="5218940"/>
            <a:ext cx="9565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Hai câu thơ trên thuộc bài thơ nào em đã học ?</a:t>
            </a:r>
            <a:endParaRPr lang="en-US" sz="36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386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5DDF6-DE68-2845-F02F-2BD16D1B1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6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Đọc</a:t>
            </a:r>
          </a:p>
          <a:p>
            <a:pPr marL="0" indent="0">
              <a:buNone/>
            </a:pPr>
            <a:endParaRPr lang="vi-VN" sz="44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 Vẽ màu</a:t>
            </a:r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C2C11E-0966-BEA1-35E8-D04E1CB0E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3" y="-28384"/>
            <a:ext cx="645012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04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776ED-3B6D-28AF-8124-B02F88D7B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2566-A114-240D-723F-1F7D5CED8E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66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I. Đọc</a:t>
            </a:r>
          </a:p>
          <a:p>
            <a:pPr marL="0" indent="0">
              <a:buNone/>
            </a:pPr>
            <a:endParaRPr lang="vi-VN" sz="44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Bài 1: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 Vẽ màu</a:t>
            </a:r>
          </a:p>
          <a:p>
            <a:pPr marL="0" indent="0">
              <a:buNone/>
            </a:pPr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</a:rPr>
              <a:t>Bài 2: </a:t>
            </a:r>
            <a:r>
              <a:rPr lang="vi-VN" sz="4000">
                <a:latin typeface="Cambria" panose="02040503050406030204" pitchFamily="18" charset="0"/>
                <a:ea typeface="Cambria" panose="02040503050406030204" pitchFamily="18" charset="0"/>
              </a:rPr>
              <a:t>Đồng cỏ nở hoa</a:t>
            </a:r>
            <a:endParaRPr lang="en-US" sz="40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8C9156-B213-F2B7-1E78-D3BE83003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3" y="-28384"/>
            <a:ext cx="645012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50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977D-35FE-BDC7-CBE1-728DBA65C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0AA3C-F398-C18D-F495-85576D908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1002665"/>
            <a:ext cx="10372344" cy="1054735"/>
          </a:xfrm>
        </p:spPr>
        <p:txBody>
          <a:bodyPr/>
          <a:lstStyle/>
          <a:p>
            <a:pPr marL="0" indent="0">
              <a:buNone/>
            </a:pPr>
            <a:r>
              <a:rPr lang="vi-VN" sz="3600">
                <a:latin typeface="Cambria" panose="02040503050406030204" pitchFamily="18" charset="0"/>
                <a:ea typeface="Cambria" panose="02040503050406030204" pitchFamily="18" charset="0"/>
              </a:rPr>
              <a:t>Bài hát: Con chim vành khuyên</a:t>
            </a:r>
          </a:p>
          <a:p>
            <a:pPr marL="0" indent="0">
              <a:buNone/>
            </a:pPr>
            <a:r>
              <a:rPr lang="vi-VN" sz="2400" i="1">
                <a:latin typeface="Cambria" panose="02040503050406030204" pitchFamily="18" charset="0"/>
                <a:ea typeface="Cambria" panose="02040503050406030204" pitchFamily="18" charset="0"/>
              </a:rPr>
              <a:t>Tác giả: Hoàng Vân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7C3CCA-FFEB-5E37-1715-66991808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27" y="58328"/>
            <a:ext cx="4031641" cy="1337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AAEE12-A162-E2C2-8BC3-712AE2290FF2}"/>
              </a:ext>
            </a:extLst>
          </p:cNvPr>
          <p:cNvSpPr txBox="1"/>
          <p:nvPr/>
        </p:nvSpPr>
        <p:spPr>
          <a:xfrm>
            <a:off x="3535680" y="1920240"/>
            <a:ext cx="7235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Có con chim vành khuyên nhỏ</a:t>
            </a: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Dáng trông thật ngoan ngoãn quá</a:t>
            </a: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Gọi dạ, bảo vâng lễ phép ngoan nhất nhà.</a:t>
            </a:r>
          </a:p>
          <a:p>
            <a:endParaRPr lang="vi-VN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Chim gặp bác Chào Mào, “chào bác!”</a:t>
            </a: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Chim gặp cô Sơn Ca, “chào cô!”</a:t>
            </a: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Chim gặp anh Chích Chòe, “chào anh!”</a:t>
            </a: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Chim gặp chị Sáo Nâu, “chào chị!”</a:t>
            </a:r>
          </a:p>
          <a:p>
            <a:endParaRPr lang="vi-VN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>
                <a:latin typeface="Cambria" panose="02040503050406030204" pitchFamily="18" charset="0"/>
                <a:ea typeface="Cambria" panose="02040503050406030204" pitchFamily="18" charset="0"/>
              </a:rPr>
              <a:t>Có con chim vành khuyên nhỏ</a:t>
            </a: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Sắc lông mượt như tơ óng</a:t>
            </a:r>
          </a:p>
          <a:p>
            <a:r>
              <a:rPr lang="vi-VN" sz="2400">
                <a:latin typeface="Cambria" panose="02040503050406030204" pitchFamily="18" charset="0"/>
                <a:ea typeface="Cambria" panose="02040503050406030204" pitchFamily="18" charset="0"/>
              </a:rPr>
              <a:t>Gọn gàng, đẹp xinh, cũng giống như chúng mình.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C8BA75-69BF-D4D2-536F-CFF88499A384}"/>
              </a:ext>
            </a:extLst>
          </p:cNvPr>
          <p:cNvSpPr/>
          <p:nvPr/>
        </p:nvSpPr>
        <p:spPr>
          <a:xfrm flipV="1">
            <a:off x="4935985" y="3764130"/>
            <a:ext cx="40837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5034E4-F635-9ABD-8A3E-2D998641D103}"/>
              </a:ext>
            </a:extLst>
          </p:cNvPr>
          <p:cNvSpPr/>
          <p:nvPr/>
        </p:nvSpPr>
        <p:spPr>
          <a:xfrm flipV="1">
            <a:off x="4848687" y="4121142"/>
            <a:ext cx="40837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FE0E75-EFCB-4317-BFCA-50961EA393E5}"/>
              </a:ext>
            </a:extLst>
          </p:cNvPr>
          <p:cNvSpPr/>
          <p:nvPr/>
        </p:nvSpPr>
        <p:spPr>
          <a:xfrm flipV="1">
            <a:off x="4935985" y="4478154"/>
            <a:ext cx="40837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61BDE4-5204-26F4-0B01-1981C035BC35}"/>
              </a:ext>
            </a:extLst>
          </p:cNvPr>
          <p:cNvSpPr/>
          <p:nvPr/>
        </p:nvSpPr>
        <p:spPr>
          <a:xfrm flipV="1">
            <a:off x="4935985" y="4880117"/>
            <a:ext cx="408372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31E668-116F-BE93-B10A-380BD6CAA979}"/>
              </a:ext>
            </a:extLst>
          </p:cNvPr>
          <p:cNvSpPr/>
          <p:nvPr/>
        </p:nvSpPr>
        <p:spPr>
          <a:xfrm flipV="1">
            <a:off x="6934940" y="3741270"/>
            <a:ext cx="125755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B36B386-5374-D637-A5B3-F4DD174F21FB}"/>
              </a:ext>
            </a:extLst>
          </p:cNvPr>
          <p:cNvSpPr/>
          <p:nvPr/>
        </p:nvSpPr>
        <p:spPr>
          <a:xfrm flipV="1">
            <a:off x="6306164" y="4121142"/>
            <a:ext cx="125755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23A2C5-C0C8-A92D-F49D-46E3380DDDCA}"/>
              </a:ext>
            </a:extLst>
          </p:cNvPr>
          <p:cNvSpPr/>
          <p:nvPr/>
        </p:nvSpPr>
        <p:spPr>
          <a:xfrm flipV="1">
            <a:off x="7160935" y="4523873"/>
            <a:ext cx="125755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BE8818-4F4C-C5B3-EEA1-B79356B3EFFD}"/>
              </a:ext>
            </a:extLst>
          </p:cNvPr>
          <p:cNvSpPr/>
          <p:nvPr/>
        </p:nvSpPr>
        <p:spPr>
          <a:xfrm flipV="1">
            <a:off x="6646416" y="4872254"/>
            <a:ext cx="125755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90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ACECC-4D1D-415E-B2C9-B5BFE2343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A3ED7-F6B0-9E42-D22C-314515A5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48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 Luyện từ và câu</a:t>
            </a:r>
          </a:p>
          <a:p>
            <a:pPr marL="0" indent="0">
              <a:buNone/>
            </a:pPr>
            <a:endParaRPr lang="vi-VN" sz="4800" b="1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vi-VN" sz="4800">
                <a:latin typeface="Cambria" panose="02040503050406030204" pitchFamily="18" charset="0"/>
                <a:ea typeface="Cambria" panose="02040503050406030204" pitchFamily="18" charset="0"/>
              </a:rPr>
              <a:t>Biện pháp nhân hóa</a:t>
            </a:r>
          </a:p>
          <a:p>
            <a:pPr marL="0" indent="0">
              <a:buNone/>
            </a:pPr>
            <a:endParaRPr lang="vi-VN" sz="44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F1DDDC-9587-1B53-D598-9845F748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3" y="-28384"/>
            <a:ext cx="645012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74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735AA-E138-385F-54E3-EC75C94AB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6C755-FD6D-827E-0A35-FA1110C70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 sz="44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 Luyện từ và câu</a:t>
            </a:r>
          </a:p>
          <a:p>
            <a:pPr marL="0" indent="0">
              <a:buNone/>
            </a:pPr>
            <a:endParaRPr lang="vi-VN" sz="4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vi-VN" sz="4400" b="1">
                <a:latin typeface="Cambria" panose="02040503050406030204" pitchFamily="18" charset="0"/>
                <a:ea typeface="Cambria" panose="02040503050406030204" pitchFamily="18" charset="0"/>
              </a:rPr>
              <a:t>Bài 1: </a:t>
            </a:r>
            <a:r>
              <a:rPr lang="vi-VN" sz="4400">
                <a:latin typeface="Cambria" panose="02040503050406030204" pitchFamily="18" charset="0"/>
                <a:ea typeface="Cambria" panose="02040503050406030204" pitchFamily="18" charset="0"/>
              </a:rPr>
              <a:t>Gạch dưới từ ngữ được dùng theo phép nhân hóa trong đoạn văn sau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A976C5-45E4-0282-08BD-1CF5800F0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3" y="-28384"/>
            <a:ext cx="645012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98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4C28F-5411-1E0A-0344-07ABFD280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5394-7BCC-64AD-708D-395E4B45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792353"/>
            <a:ext cx="11049000" cy="661543"/>
          </a:xfrm>
        </p:spPr>
        <p:txBody>
          <a:bodyPr/>
          <a:lstStyle/>
          <a:p>
            <a:pPr marL="0" indent="0">
              <a:buNone/>
            </a:pPr>
            <a:r>
              <a:rPr lang="vi-VN" sz="40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 Luyện từ và câu</a:t>
            </a:r>
          </a:p>
          <a:p>
            <a:pPr marL="0" indent="0">
              <a:buNone/>
            </a:pPr>
            <a:endParaRPr lang="vi-VN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5D309-1919-10B7-CF6D-BA5D61C00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3" y="-28383"/>
            <a:ext cx="3199537" cy="1061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454C2-DEBE-6537-30CB-6CA78E345CC6}"/>
              </a:ext>
            </a:extLst>
          </p:cNvPr>
          <p:cNvSpPr txBox="1"/>
          <p:nvPr/>
        </p:nvSpPr>
        <p:spPr>
          <a:xfrm>
            <a:off x="499872" y="1517904"/>
            <a:ext cx="1078992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1: 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Gạch dưới từ ngữ được dùng theo phép nhân hóa trong đoạn văn sau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4F1E3-9688-60EC-16E6-0740B76FF230}"/>
              </a:ext>
            </a:extLst>
          </p:cNvPr>
          <p:cNvSpPr txBox="1"/>
          <p:nvPr/>
        </p:nvSpPr>
        <p:spPr>
          <a:xfrm>
            <a:off x="499872" y="2560641"/>
            <a:ext cx="10789920" cy="389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/>
              <a:t>        </a:t>
            </a: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Cơn dông như được báo trước rào rào kéo đến. Ngàn vạn lá gạo reo lên, múa lên. Chúng chào anh em của chúng lên đường: từng loạt, từng loạt một, những bông gạo bay tung vào trong gió, trắng xóa như tuyết mịn, tới tấp bay đi khắp hướng.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        Cây gạo rất thảo, rất hiền, cứ đứng đó mà hát lên trong gió, đóng góp với bốn phương kết quả dòng nhựa quý của mình.</a:t>
            </a:r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74308-8E75-68D7-D2C0-110E5FEBF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634D-029A-E9E7-0308-F6FF3C0E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792353"/>
            <a:ext cx="11049000" cy="661543"/>
          </a:xfrm>
        </p:spPr>
        <p:txBody>
          <a:bodyPr/>
          <a:lstStyle/>
          <a:p>
            <a:pPr marL="0" indent="0">
              <a:buNone/>
            </a:pPr>
            <a:r>
              <a:rPr lang="vi-VN" sz="4000" b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II. Luyện từ và câu</a:t>
            </a:r>
          </a:p>
          <a:p>
            <a:pPr marL="0" indent="0">
              <a:buNone/>
            </a:pPr>
            <a:endParaRPr lang="vi-VN" sz="44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A74EC-1080-7F49-537A-79247F693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83" y="-28383"/>
            <a:ext cx="3199537" cy="1061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B69631-EF05-E517-9BC0-740E6436714B}"/>
              </a:ext>
            </a:extLst>
          </p:cNvPr>
          <p:cNvSpPr txBox="1"/>
          <p:nvPr/>
        </p:nvSpPr>
        <p:spPr>
          <a:xfrm>
            <a:off x="499872" y="1517904"/>
            <a:ext cx="10789920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 3:</a:t>
            </a:r>
            <a:r>
              <a:rPr kumimoji="0" lang="vi-VN" sz="320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Dùng các từ ngữ gợi ý để đặt câu có hình ảnh nhân hóa.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tabLst/>
              <a:defRPr/>
            </a:pPr>
            <a:r>
              <a:rPr lang="vi-VN" sz="3200" i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(dịu dàng, đùa nghịch, cảnh giác, hò nhau, cãi nhau)</a:t>
            </a:r>
            <a:endParaRPr kumimoji="0" lang="vi-VN" sz="320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34F23-047F-3661-0C86-C1BBB5F48521}"/>
              </a:ext>
            </a:extLst>
          </p:cNvPr>
          <p:cNvSpPr txBox="1"/>
          <p:nvPr/>
        </p:nvSpPr>
        <p:spPr>
          <a:xfrm>
            <a:off x="576072" y="2907792"/>
            <a:ext cx="10664952" cy="324403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a. Trên lùm cây/ đàn sẻ/ chí chóe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b. Đàn kiến/ khiêng/ con mồi/ tổ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c. Nghé con/ nhung nhăng/ trâu mẹ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d. Lũ chó con/ không biết chán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Cambria" panose="02040503050406030204" pitchFamily="18" charset="0"/>
                <a:ea typeface="Cambria" panose="02040503050406030204" pitchFamily="18" charset="0"/>
              </a:rPr>
              <a:t>e. Gà mẹ/ dẫn/ vườn/ diều quạ</a:t>
            </a:r>
          </a:p>
        </p:txBody>
      </p:sp>
    </p:spTree>
    <p:extLst>
      <p:ext uri="{BB962C8B-B14F-4D97-AF65-F5344CB8AC3E}">
        <p14:creationId xmlns:p14="http://schemas.microsoft.com/office/powerpoint/2010/main" val="2678395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25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550</Words>
  <Application>Microsoft Office PowerPoint</Application>
  <PresentationFormat>Widescreen</PresentationFormat>
  <Paragraphs>62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.VnCooper</vt:lpstr>
      <vt:lpstr>Arial</vt:lpstr>
      <vt:lpstr>Calibri</vt:lpstr>
      <vt:lpstr>Cambria</vt:lpstr>
      <vt:lpstr>Cooper Black</vt:lpstr>
      <vt:lpstr>Segoe UI Black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TIÊU CHÍ ĐÁNH GIÁ BÀI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Đỗ Tiến</cp:lastModifiedBy>
  <cp:revision>52</cp:revision>
  <dcterms:created xsi:type="dcterms:W3CDTF">2023-08-29T00:56:01Z</dcterms:created>
  <dcterms:modified xsi:type="dcterms:W3CDTF">2024-11-18T07:47:15Z</dcterms:modified>
</cp:coreProperties>
</file>