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6" r:id="rId2"/>
    <p:sldMasterId id="2147483789" r:id="rId3"/>
    <p:sldMasterId id="2147483812" r:id="rId4"/>
    <p:sldMasterId id="2147483835" r:id="rId5"/>
    <p:sldMasterId id="2147483866" r:id="rId6"/>
    <p:sldMasterId id="2147483927" r:id="rId7"/>
    <p:sldMasterId id="2147483946" r:id="rId8"/>
  </p:sldMasterIdLst>
  <p:notesMasterIdLst>
    <p:notesMasterId r:id="rId32"/>
  </p:notesMasterIdLst>
  <p:sldIdLst>
    <p:sldId id="570" r:id="rId9"/>
    <p:sldId id="572" r:id="rId10"/>
    <p:sldId id="274" r:id="rId11"/>
    <p:sldId id="571" r:id="rId12"/>
    <p:sldId id="575" r:id="rId13"/>
    <p:sldId id="278" r:id="rId14"/>
    <p:sldId id="561" r:id="rId15"/>
    <p:sldId id="279" r:id="rId16"/>
    <p:sldId id="584" r:id="rId17"/>
    <p:sldId id="583" r:id="rId18"/>
    <p:sldId id="590" r:id="rId19"/>
    <p:sldId id="586" r:id="rId20"/>
    <p:sldId id="588" r:id="rId21"/>
    <p:sldId id="281" r:id="rId22"/>
    <p:sldId id="563" r:id="rId23"/>
    <p:sldId id="565" r:id="rId24"/>
    <p:sldId id="564" r:id="rId25"/>
    <p:sldId id="577" r:id="rId26"/>
    <p:sldId id="578" r:id="rId27"/>
    <p:sldId id="579" r:id="rId28"/>
    <p:sldId id="580" r:id="rId29"/>
    <p:sldId id="581" r:id="rId30"/>
    <p:sldId id="5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7C9"/>
    <a:srgbClr val="C2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9744" autoAdjust="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0D2F-C801-4A97-B068-A9B90BC6362D}" type="datetimeFigureOut">
              <a:rPr lang="en-US" smtClean="0"/>
              <a:t>25/11/2024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C7868-24A0-43A9-BB9D-E2F412B0AF52}" type="slidenum">
              <a:rPr lang="en-US" smtClean="0"/>
              <a:t>‹#›</a:t>
            </a:fld>
            <a:endParaRPr lang="en-US"/>
          </a:p>
        </p:txBody>
      </p:sp>
    </p:spTree>
    <p:extLst>
      <p:ext uri="{BB962C8B-B14F-4D97-AF65-F5344CB8AC3E}">
        <p14:creationId xmlns:p14="http://schemas.microsoft.com/office/powerpoint/2010/main" val="181980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01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86017"/>
          <p:cNvSpPr>
            <a:spLocks noGrp="1" noRot="1" noChangeAspect="1" noTextEdit="1"/>
          </p:cNvSpPr>
          <p:nvPr>
            <p:ph type="sldImg"/>
          </p:nvPr>
        </p:nvSpPr>
        <p:spPr/>
      </p:sp>
      <p:sp>
        <p:nvSpPr>
          <p:cNvPr id="86019" name="文本占位符 860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41284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7810CD-88F4-4873-980F-4779F8166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55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027810CD-88F4-4873-980F-4779F81663E3}" type="slidenum">
              <a:rPr lang="en-US" smtClean="0"/>
              <a:t>20</a:t>
            </a:fld>
            <a:endParaRPr lang="en-US"/>
          </a:p>
        </p:txBody>
      </p:sp>
    </p:spTree>
    <p:extLst>
      <p:ext uri="{BB962C8B-B14F-4D97-AF65-F5344CB8AC3E}">
        <p14:creationId xmlns:p14="http://schemas.microsoft.com/office/powerpoint/2010/main" val="190984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7810CD-88F4-4873-980F-4779F8166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66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7810CD-88F4-4873-980F-4779F8166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89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041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C5473-A434-41E8-BAC8-09E5BE688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5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55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7051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24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8942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C5473-A434-41E8-BAC8-09E5BE688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75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C5473-A434-41E8-BAC8-09E5BE688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09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BA7D6-7490-44D0-B4A9-C507BC14FC7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743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grpSp>
        <p:nvGrpSpPr>
          <p:cNvPr id="7" name="Group 6">
            <a:extLst>
              <a:ext uri="{FF2B5EF4-FFF2-40B4-BE49-F238E27FC236}">
                <a16:creationId xmlns:a16="http://schemas.microsoft.com/office/drawing/2014/main" id="{E00A3A46-204C-4E8F-9EF1-20FC8D1EC188}"/>
              </a:ext>
            </a:extLst>
          </p:cNvPr>
          <p:cNvGrpSpPr/>
          <p:nvPr userDrawn="1"/>
        </p:nvGrpSpPr>
        <p:grpSpPr>
          <a:xfrm>
            <a:off x="560440" y="209550"/>
            <a:ext cx="11238272" cy="6648450"/>
            <a:chOff x="412955" y="384133"/>
            <a:chExt cx="11238272" cy="5928177"/>
          </a:xfrm>
        </p:grpSpPr>
        <p:sp>
          <p:nvSpPr>
            <p:cNvPr id="8" name="Rectangle: Diagonal Corners Rounded 7">
              <a:extLst>
                <a:ext uri="{FF2B5EF4-FFF2-40B4-BE49-F238E27FC236}">
                  <a16:creationId xmlns:a16="http://schemas.microsoft.com/office/drawing/2014/main" id="{9D7637F4-B500-4BC6-9B8A-239629D603DE}"/>
                </a:ext>
              </a:extLst>
            </p:cNvPr>
            <p:cNvSpPr/>
            <p:nvPr/>
          </p:nvSpPr>
          <p:spPr>
            <a:xfrm>
              <a:off x="560440" y="530942"/>
              <a:ext cx="11090787" cy="5781368"/>
            </a:xfrm>
            <a:prstGeom prst="round2DiagRect">
              <a:avLst/>
            </a:prstGeom>
            <a:solidFill>
              <a:srgbClr val="F1BB8F"/>
            </a:solidFill>
            <a:ln w="57150">
              <a:solidFill>
                <a:srgbClr val="F4CBA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Rectangle: Diagonal Corners Rounded 8">
              <a:extLst>
                <a:ext uri="{FF2B5EF4-FFF2-40B4-BE49-F238E27FC236}">
                  <a16:creationId xmlns:a16="http://schemas.microsoft.com/office/drawing/2014/main" id="{B7F7C82A-40B9-44FF-8686-AED03CDCBDC4}"/>
                </a:ext>
              </a:extLst>
            </p:cNvPr>
            <p:cNvSpPr/>
            <p:nvPr/>
          </p:nvSpPr>
          <p:spPr>
            <a:xfrm>
              <a:off x="412955" y="384133"/>
              <a:ext cx="11090787" cy="5781368"/>
            </a:xfrm>
            <a:prstGeom prst="round2DiagRect">
              <a:avLst/>
            </a:prstGeom>
            <a:solidFill>
              <a:schemeClr val="bg1"/>
            </a:solidFill>
            <a:ln w="57150">
              <a:solidFill>
                <a:srgbClr val="F1BB8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1783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59423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936235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683200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777091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9864734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1370552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049333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608754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035928"/>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955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10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1622292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6EB0D8-D049-4A31-8F2D-814DBCEBC8C0}"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7D73C6-6C2F-48CB-8888-B8D11C5DB613}"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900976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26379714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9555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109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9761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911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0416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8503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0935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00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55464564"/>
      </p:ext>
    </p:extLst>
  </p:cSld>
  <p:clrMapOvr>
    <a:masterClrMapping/>
  </p:clrMapOvr>
  <p:transition spd="slow" advClick="0" advTm="2000">
    <p:comb/>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977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10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143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816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361307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516085-541D-416A-B7D6-D4F739AA353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AB4162-FE92-408E-A9F8-84A6CD2CEAF6}"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113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5332412" y="5883275"/>
            <a:ext cx="4324044" cy="365125"/>
          </a:xfrm>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00E540-F3D6-423E-8FC0-6EE961CBC09B}"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441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7F62C156-61E8-49FB-A88B-1C94A50E6DEC}"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886227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83C30-161F-471C-9EB0-2F902F1D26AF}"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43860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86056C-675C-4D72-A4A1-5C636920376F}"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3630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16514894"/>
      </p:ext>
    </p:extLst>
  </p:cSld>
  <p:clrMapOvr>
    <a:masterClrMapping/>
  </p:clrMapOvr>
  <p:transition spd="slow" advClick="0" advTm="2000">
    <p:comb/>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E4E579-41D5-4306-9B88-E70BF7899E92}"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5741067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1F3DB7-E7CD-4715-A25D-7977F66A0F0B}"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065607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681ED9-10F5-48E7-BFF4-C466440FA67E}"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24995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AAF3DD-9DF3-43F0-BED6-A548B0BEC0FD}"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9614084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8F713D-508D-4926-9723-8D8845606065}"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84795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3429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fontAlgn="base">
              <a:spcBef>
                <a:spcPct val="0"/>
              </a:spcBef>
              <a:spcAft>
                <a:spcPct val="0"/>
              </a:spcAft>
            </a:pPr>
            <a:fld id="{69F3C533-68B7-4FEB-9753-6AD0D3841645}" type="slidenum">
              <a:rPr lang="en-US" altLang="en-US" smtClean="0">
                <a:solidFill>
                  <a:prstClr val="black"/>
                </a:solidFill>
              </a:rPr>
              <a:pPr defTabSz="342900" fontAlgn="base">
                <a:spcBef>
                  <a:spcPct val="0"/>
                </a:spcBef>
                <a:spcAft>
                  <a:spcPct val="0"/>
                </a:spcAft>
              </a:pPr>
              <a:t>‹#›</a:t>
            </a:fld>
            <a:endParaRPr lang="en-US" altLang="en-US">
              <a:solidFill>
                <a:prstClr val="black"/>
              </a:solidFill>
            </a:endParaRPr>
          </a:p>
        </p:txBody>
      </p:sp>
    </p:spTree>
    <p:extLst>
      <p:ext uri="{BB962C8B-B14F-4D97-AF65-F5344CB8AC3E}">
        <p14:creationId xmlns:p14="http://schemas.microsoft.com/office/powerpoint/2010/main" val="35681980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fontAlgn="base">
              <a:spcBef>
                <a:spcPct val="0"/>
              </a:spcBef>
              <a:spcAft>
                <a:spcPct val="0"/>
              </a:spcAft>
            </a:pPr>
            <a:fld id="{69F3C533-68B7-4FEB-9753-6AD0D3841645}" type="slidenum">
              <a:rPr lang="en-US" altLang="en-US" smtClean="0">
                <a:solidFill>
                  <a:prstClr val="black"/>
                </a:solidFill>
              </a:rPr>
              <a:pPr defTabSz="342900" fontAlgn="base">
                <a:spcBef>
                  <a:spcPct val="0"/>
                </a:spcBef>
                <a:spcAft>
                  <a:spcPct val="0"/>
                </a:spcAft>
              </a:pPr>
              <a:t>‹#›</a:t>
            </a:fld>
            <a:endParaRPr lang="en-US" altLang="en-US">
              <a:solidFill>
                <a:prstClr val="black"/>
              </a:solidFill>
            </a:endParaRPr>
          </a:p>
        </p:txBody>
      </p:sp>
    </p:spTree>
    <p:extLst>
      <p:ext uri="{BB962C8B-B14F-4D97-AF65-F5344CB8AC3E}">
        <p14:creationId xmlns:p14="http://schemas.microsoft.com/office/powerpoint/2010/main" val="34995266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fontAlgn="base">
              <a:spcBef>
                <a:spcPct val="0"/>
              </a:spcBef>
              <a:spcAft>
                <a:spcPct val="0"/>
              </a:spcAft>
            </a:pPr>
            <a:fld id="{69F3C533-68B7-4FEB-9753-6AD0D3841645}" type="slidenum">
              <a:rPr lang="en-US" altLang="en-US" smtClean="0">
                <a:solidFill>
                  <a:prstClr val="black"/>
                </a:solidFill>
              </a:rPr>
              <a:pPr defTabSz="342900" fontAlgn="base">
                <a:spcBef>
                  <a:spcPct val="0"/>
                </a:spcBef>
                <a:spcAft>
                  <a:spcPct val="0"/>
                </a:spcAft>
              </a:pPr>
              <a:t>‹#›</a:t>
            </a:fld>
            <a:endParaRPr lang="en-US" altLang="en-US">
              <a:solidFill>
                <a:prstClr val="black"/>
              </a:solidFill>
            </a:endParaRPr>
          </a:p>
        </p:txBody>
      </p:sp>
    </p:spTree>
    <p:extLst>
      <p:ext uri="{BB962C8B-B14F-4D97-AF65-F5344CB8AC3E}">
        <p14:creationId xmlns:p14="http://schemas.microsoft.com/office/powerpoint/2010/main" val="9082005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fontAlgn="base">
              <a:spcBef>
                <a:spcPct val="0"/>
              </a:spcBef>
              <a:spcAft>
                <a:spcPct val="0"/>
              </a:spcAft>
            </a:pPr>
            <a:fld id="{69F3C533-68B7-4FEB-9753-6AD0D3841645}" type="slidenum">
              <a:rPr lang="en-US" altLang="en-US" smtClean="0">
                <a:solidFill>
                  <a:prstClr val="black"/>
                </a:solidFill>
              </a:rPr>
              <a:pPr defTabSz="342900" fontAlgn="base">
                <a:spcBef>
                  <a:spcPct val="0"/>
                </a:spcBef>
                <a:spcAft>
                  <a:spcPct val="0"/>
                </a:spcAft>
              </a:pPr>
              <a:t>‹#›</a:t>
            </a:fld>
            <a:endParaRPr lang="en-US" altLang="en-US">
              <a:solidFill>
                <a:prstClr val="black"/>
              </a:solidFill>
            </a:endParaRPr>
          </a:p>
        </p:txBody>
      </p:sp>
    </p:spTree>
    <p:extLst>
      <p:ext uri="{BB962C8B-B14F-4D97-AF65-F5344CB8AC3E}">
        <p14:creationId xmlns:p14="http://schemas.microsoft.com/office/powerpoint/2010/main" val="344069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BC4531-E4D0-4349-AB39-2EEC98A1D9B8}" type="datetimeFigureOut">
              <a:rPr lang="en-US" smtClean="0">
                <a:solidFill>
                  <a:prstClr val="black"/>
                </a:solidFill>
              </a:rPr>
              <a:pPr/>
              <a:t>25/11/2024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B5EA493-9875-4D10-ADC6-D55006F9057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0068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498222"/>
      </p:ext>
    </p:extLst>
  </p:cSld>
  <p:clrMapOvr>
    <a:masterClrMapping/>
  </p:clrMapOvr>
  <p:transition spd="slow" advClick="0" advTm="2000">
    <p:comb/>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BC4531-E4D0-4349-AB39-2EEC98A1D9B8}" type="datetimeFigureOut">
              <a:rPr lang="en-US" smtClean="0">
                <a:solidFill>
                  <a:prstClr val="black"/>
                </a:solidFill>
              </a:rPr>
              <a:pPr/>
              <a:t>25/11/2024</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B5EA493-9875-4D10-ADC6-D55006F9057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98777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EFCD3-B891-4235-8680-3458AB2024B4}"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41343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8ADB02F-0F75-4D8E-B89A-B053963E27BE}"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507282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022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024133"/>
            <a:ext cx="6336000" cy="301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6133">
                <a:latin typeface="Raleway Black"/>
                <a:ea typeface="Raleway Black"/>
                <a:cs typeface="Raleway Black"/>
                <a:sym typeface="Raleway Black"/>
              </a:defRPr>
            </a:lvl1pPr>
            <a:lvl2pPr lvl="1" rtl="0">
              <a:spcBef>
                <a:spcPts val="0"/>
              </a:spcBef>
              <a:spcAft>
                <a:spcPts val="0"/>
              </a:spcAft>
              <a:buSzPts val="4600"/>
              <a:buNone/>
              <a:defRPr sz="6133" b="1"/>
            </a:lvl2pPr>
            <a:lvl3pPr lvl="2" rtl="0">
              <a:spcBef>
                <a:spcPts val="0"/>
              </a:spcBef>
              <a:spcAft>
                <a:spcPts val="0"/>
              </a:spcAft>
              <a:buSzPts val="4600"/>
              <a:buNone/>
              <a:defRPr sz="6133" b="1"/>
            </a:lvl3pPr>
            <a:lvl4pPr lvl="3" rtl="0">
              <a:spcBef>
                <a:spcPts val="0"/>
              </a:spcBef>
              <a:spcAft>
                <a:spcPts val="0"/>
              </a:spcAft>
              <a:buSzPts val="4600"/>
              <a:buNone/>
              <a:defRPr sz="6133" b="1"/>
            </a:lvl4pPr>
            <a:lvl5pPr lvl="4" rtl="0">
              <a:spcBef>
                <a:spcPts val="0"/>
              </a:spcBef>
              <a:spcAft>
                <a:spcPts val="0"/>
              </a:spcAft>
              <a:buSzPts val="4600"/>
              <a:buNone/>
              <a:defRPr sz="6133" b="1"/>
            </a:lvl5pPr>
            <a:lvl6pPr lvl="5" rtl="0">
              <a:spcBef>
                <a:spcPts val="0"/>
              </a:spcBef>
              <a:spcAft>
                <a:spcPts val="0"/>
              </a:spcAft>
              <a:buSzPts val="4600"/>
              <a:buNone/>
              <a:defRPr sz="6133" b="1"/>
            </a:lvl6pPr>
            <a:lvl7pPr lvl="6" rtl="0">
              <a:spcBef>
                <a:spcPts val="0"/>
              </a:spcBef>
              <a:spcAft>
                <a:spcPts val="0"/>
              </a:spcAft>
              <a:buSzPts val="4600"/>
              <a:buNone/>
              <a:defRPr sz="6133" b="1"/>
            </a:lvl7pPr>
            <a:lvl8pPr lvl="7" rtl="0">
              <a:spcBef>
                <a:spcPts val="0"/>
              </a:spcBef>
              <a:spcAft>
                <a:spcPts val="0"/>
              </a:spcAft>
              <a:buSzPts val="4600"/>
              <a:buNone/>
              <a:defRPr sz="6133" b="1"/>
            </a:lvl8pPr>
            <a:lvl9pPr lvl="8" rtl="0">
              <a:spcBef>
                <a:spcPts val="0"/>
              </a:spcBef>
              <a:spcAft>
                <a:spcPts val="0"/>
              </a:spcAft>
              <a:buSzPts val="4600"/>
              <a:buNone/>
              <a:defRPr sz="6133" b="1"/>
            </a:lvl9pPr>
          </a:lstStyle>
          <a:p>
            <a:endParaRPr/>
          </a:p>
        </p:txBody>
      </p:sp>
      <p:sp>
        <p:nvSpPr>
          <p:cNvPr id="10" name="Google Shape;10;p2"/>
          <p:cNvSpPr txBox="1">
            <a:spLocks noGrp="1"/>
          </p:cNvSpPr>
          <p:nvPr>
            <p:ph type="subTitle" idx="1"/>
          </p:nvPr>
        </p:nvSpPr>
        <p:spPr>
          <a:xfrm>
            <a:off x="1366400" y="4693233"/>
            <a:ext cx="50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3733"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11" name="Google Shape;11;p2"/>
          <p:cNvGrpSpPr/>
          <p:nvPr/>
        </p:nvGrpSpPr>
        <p:grpSpPr>
          <a:xfrm rot="2836504">
            <a:off x="11281564" y="6200721"/>
            <a:ext cx="1118155" cy="1017775"/>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7" name="Google Shape;17;p2"/>
          <p:cNvGrpSpPr/>
          <p:nvPr/>
        </p:nvGrpSpPr>
        <p:grpSpPr>
          <a:xfrm rot="-4794679">
            <a:off x="10880165" y="2169653"/>
            <a:ext cx="905015" cy="1224819"/>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20" name="Google Shape;20;p2"/>
          <p:cNvGrpSpPr/>
          <p:nvPr/>
        </p:nvGrpSpPr>
        <p:grpSpPr>
          <a:xfrm rot="-2305022">
            <a:off x="4515769" y="4413704"/>
            <a:ext cx="1463595" cy="770603"/>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27" name="Google Shape;27;p2"/>
          <p:cNvGrpSpPr/>
          <p:nvPr/>
        </p:nvGrpSpPr>
        <p:grpSpPr>
          <a:xfrm>
            <a:off x="8711069" y="162263"/>
            <a:ext cx="1060313" cy="569612"/>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32" name="Google Shape;32;p2"/>
          <p:cNvGrpSpPr/>
          <p:nvPr/>
        </p:nvGrpSpPr>
        <p:grpSpPr>
          <a:xfrm rot="4176527">
            <a:off x="7169172" y="903625"/>
            <a:ext cx="1110331" cy="1194299"/>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37" name="Google Shape;37;p2"/>
          <p:cNvGrpSpPr/>
          <p:nvPr/>
        </p:nvGrpSpPr>
        <p:grpSpPr>
          <a:xfrm>
            <a:off x="56433" y="-373419"/>
            <a:ext cx="1364431" cy="1458716"/>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43" name="Google Shape;43;p2"/>
          <p:cNvGrpSpPr/>
          <p:nvPr/>
        </p:nvGrpSpPr>
        <p:grpSpPr>
          <a:xfrm>
            <a:off x="165716" y="5953621"/>
            <a:ext cx="1284819" cy="676332"/>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50" name="Google Shape;50;p2"/>
          <p:cNvGrpSpPr/>
          <p:nvPr/>
        </p:nvGrpSpPr>
        <p:grpSpPr>
          <a:xfrm>
            <a:off x="-241715" y="1503103"/>
            <a:ext cx="878249" cy="873900"/>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54" name="Google Shape;54;p2"/>
          <p:cNvGrpSpPr/>
          <p:nvPr/>
        </p:nvGrpSpPr>
        <p:grpSpPr>
          <a:xfrm rot="2351369">
            <a:off x="7828914" y="5650138"/>
            <a:ext cx="1290932" cy="989236"/>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59" name="Google Shape;59;p2"/>
          <p:cNvGrpSpPr/>
          <p:nvPr/>
        </p:nvGrpSpPr>
        <p:grpSpPr>
          <a:xfrm rot="1867210">
            <a:off x="1763100" y="-167656"/>
            <a:ext cx="669816" cy="906547"/>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62" name="Google Shape;62;p2"/>
          <p:cNvGrpSpPr/>
          <p:nvPr/>
        </p:nvGrpSpPr>
        <p:grpSpPr>
          <a:xfrm rot="3241079">
            <a:off x="3878977" y="5803109"/>
            <a:ext cx="1354144" cy="1456500"/>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67" name="Google Shape;67;p2"/>
          <p:cNvGrpSpPr/>
          <p:nvPr/>
        </p:nvGrpSpPr>
        <p:grpSpPr>
          <a:xfrm>
            <a:off x="5948873" y="214123"/>
            <a:ext cx="1041969" cy="802147"/>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73" name="Google Shape;73;p2"/>
          <p:cNvGrpSpPr/>
          <p:nvPr/>
        </p:nvGrpSpPr>
        <p:grpSpPr>
          <a:xfrm rot="7183577">
            <a:off x="3542504" y="-288983"/>
            <a:ext cx="1107629" cy="1102149"/>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spTree>
    <p:extLst>
      <p:ext uri="{BB962C8B-B14F-4D97-AF65-F5344CB8AC3E}">
        <p14:creationId xmlns:p14="http://schemas.microsoft.com/office/powerpoint/2010/main" val="3696478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spTree>
    <p:extLst>
      <p:ext uri="{BB962C8B-B14F-4D97-AF65-F5344CB8AC3E}">
        <p14:creationId xmlns:p14="http://schemas.microsoft.com/office/powerpoint/2010/main" val="3879181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3207935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Tree>
    <p:extLst>
      <p:ext uri="{BB962C8B-B14F-4D97-AF65-F5344CB8AC3E}">
        <p14:creationId xmlns:p14="http://schemas.microsoft.com/office/powerpoint/2010/main" val="3168289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657B0"/>
                </a:solidFill>
                <a:effectLst/>
                <a:uLnTx/>
                <a:uFillTx/>
                <a:latin typeface="Arial"/>
                <a:ea typeface="+mn-ea"/>
                <a:cs typeface="+mn-cs"/>
              </a:endParaRPr>
            </a:p>
          </p:txBody>
        </p:sp>
      </p:grpSp>
    </p:spTree>
    <p:extLst>
      <p:ext uri="{BB962C8B-B14F-4D97-AF65-F5344CB8AC3E}">
        <p14:creationId xmlns:p14="http://schemas.microsoft.com/office/powerpoint/2010/main" val="4068706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Arial"/>
              <a:ea typeface="宋体" panose="02010600030101010101" pitchFamily="2" charset="-122"/>
              <a:cs typeface="+mn-cs"/>
            </a:endParaRPr>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2479374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72403946"/>
      </p:ext>
    </p:extLst>
  </p:cSld>
  <p:clrMapOvr>
    <a:masterClrMapping/>
  </p:clrMapOvr>
  <p:transition spd="slow" advClick="0" advTm="2000">
    <p:comb/>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CB04BA-638F-48EA-A6C1-2552E34252B4}" type="datetimeFigureOut">
              <a:rPr kumimoji="0" lang="en-US" sz="1800" b="0" i="0" u="none" strike="noStrike" kern="1200" cap="none" spc="0" normalizeH="0" baseline="0" noProof="0" smtClean="0">
                <a:ln>
                  <a:noFill/>
                </a:ln>
                <a:solidFill>
                  <a:srgbClr val="4657B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25/11/2024</a:t>
            </a:fld>
            <a:endParaRPr kumimoji="0" lang="en-US" sz="1800" b="0" i="0" u="none" strike="noStrike" kern="1200" cap="none" spc="0" normalizeH="0" baseline="0" noProof="0">
              <a:ln>
                <a:noFill/>
              </a:ln>
              <a:solidFill>
                <a:srgbClr val="4657B0"/>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57B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E32A0A-668B-4BA3-A1D4-CAEC26AE557B}" type="slidenum">
              <a:rPr kumimoji="0" lang="en-US" sz="1800" b="0" i="0" u="none" strike="noStrike" kern="1200" cap="none" spc="0" normalizeH="0" baseline="0" noProof="0" smtClean="0">
                <a:ln>
                  <a:noFill/>
                </a:ln>
                <a:solidFill>
                  <a:srgbClr val="4657B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657B0"/>
              </a:solidFill>
              <a:effectLst/>
              <a:uLnTx/>
              <a:uFillTx/>
              <a:latin typeface="Arial"/>
              <a:ea typeface="+mn-ea"/>
              <a:cs typeface="+mn-cs"/>
            </a:endParaRPr>
          </a:p>
        </p:txBody>
      </p:sp>
    </p:spTree>
    <p:extLst>
      <p:ext uri="{BB962C8B-B14F-4D97-AF65-F5344CB8AC3E}">
        <p14:creationId xmlns:p14="http://schemas.microsoft.com/office/powerpoint/2010/main" val="1099309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80257012"/>
      </p:ext>
    </p:extLst>
  </p:cSld>
  <p:clrMapOvr>
    <a:masterClrMapping/>
  </p:clrMapOvr>
  <p:transition spd="slow" advClick="0" advTm="2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1860505"/>
      </p:ext>
    </p:extLst>
  </p:cSld>
  <p:clrMapOvr>
    <a:masterClrMapping/>
  </p:clrMapOvr>
  <p:transition spd="slow" advClick="0" advTm="2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90719446"/>
      </p:ext>
    </p:extLst>
  </p:cSld>
  <p:clrMapOvr>
    <a:masterClrMapping/>
  </p:clrMapOvr>
  <p:transition spd="slow" advClick="0" advTm="2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3845310"/>
      </p:ext>
    </p:extLst>
  </p:cSld>
  <p:clrMapOvr>
    <a:masterClrMapping/>
  </p:clrMapOvr>
  <p:transition spd="slow" advClick="0" advTm="2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754620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61793307"/>
      </p:ext>
    </p:extLst>
  </p:cSld>
  <p:clrMapOvr>
    <a:masterClrMapping/>
  </p:clrMapOvr>
  <p:transition spd="slow" advClick="0" advTm="2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6674588"/>
      </p:ext>
    </p:extLst>
  </p:cSld>
  <p:clrMapOvr>
    <a:masterClrMapping/>
  </p:clrMapOvr>
  <p:transition spd="slow" advClick="0" advTm="2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5189829"/>
      </p:ext>
    </p:extLst>
  </p:cSld>
  <p:clrMapOvr>
    <a:masterClrMapping/>
  </p:clrMapOvr>
  <p:transition spd="slow" advClick="0" advTm="2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99453500"/>
      </p:ext>
    </p:extLst>
  </p:cSld>
  <p:clrMapOvr>
    <a:masterClrMapping/>
  </p:clrMapOvr>
  <p:transition spd="slow" advClick="0" advTm="2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34830148"/>
      </p:ext>
    </p:extLst>
  </p:cSld>
  <p:clrMapOvr>
    <a:masterClrMapping/>
  </p:clrMapOvr>
  <p:transition spd="slow" advClick="0" advTm="2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33775048"/>
      </p:ext>
    </p:extLst>
  </p:cSld>
  <p:clrMapOvr>
    <a:masterClrMapping/>
  </p:clrMapOvr>
  <p:transition spd="slow" advClick="0" advTm="2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29187184"/>
      </p:ext>
    </p:extLst>
  </p:cSld>
  <p:clrMapOvr>
    <a:masterClrMapping/>
  </p:clrMapOvr>
  <p:transition spd="slow" advClick="0" advTm="2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60510247"/>
      </p:ext>
    </p:extLst>
  </p:cSld>
  <p:clrMapOvr>
    <a:masterClrMapping/>
  </p:clrMapOvr>
  <p:transition spd="slow" advClick="0" advTm="2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4448000"/>
      </p:ext>
    </p:extLst>
  </p:cSld>
  <p:clrMapOvr>
    <a:masterClrMapping/>
  </p:clrMapOvr>
  <p:transition spd="slow" advClick="0" advTm="2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09941625"/>
      </p:ext>
    </p:extLst>
  </p:cSld>
  <p:clrMapOvr>
    <a:masterClrMapping/>
  </p:clrMapOvr>
  <p:transition spd="slow" advClick="0" advTm="2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882610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72774384"/>
      </p:ext>
    </p:extLst>
  </p:cSld>
  <p:clrMapOvr>
    <a:masterClrMapping/>
  </p:clrMapOvr>
  <p:transition spd="slow" advClick="0" advTm="2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71171873"/>
      </p:ext>
    </p:extLst>
  </p:cSld>
  <p:clrMapOvr>
    <a:masterClrMapping/>
  </p:clrMapOvr>
  <p:transition spd="slow" advClick="0" advTm="200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8929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6788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835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88011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70982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534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3833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69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979080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0395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964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7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0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702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460831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627945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369545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10041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幻灯片编号占位符 8"/>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52136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512967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167428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27080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教学背景</a:t>
            </a:r>
          </a:p>
        </p:txBody>
      </p:sp>
    </p:spTree>
    <p:extLst>
      <p:ext uri="{BB962C8B-B14F-4D97-AF65-F5344CB8AC3E}">
        <p14:creationId xmlns:p14="http://schemas.microsoft.com/office/powerpoint/2010/main" val="2573616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640070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461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159694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1820608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275604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80230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972989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016194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107429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6204595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712842"/>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31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8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6EB0D8-D049-4A31-8F2D-814DBCEBC8C0}"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7D73C6-6C2F-48CB-8888-B8D11C5DB613}"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7853332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3668484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951694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75014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38235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686872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29200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6285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965943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860483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教学背景</a:t>
            </a:r>
          </a:p>
        </p:txBody>
      </p:sp>
    </p:spTree>
    <p:extLst>
      <p:ext uri="{BB962C8B-B14F-4D97-AF65-F5344CB8AC3E}">
        <p14:creationId xmlns:p14="http://schemas.microsoft.com/office/powerpoint/2010/main" val="15815699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12266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18922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686600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199355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60118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928677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9573755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0892538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4424393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7422300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790992"/>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8501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6651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6EB0D8-D049-4A31-8F2D-814DBCEBC8C0}"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7D73C6-6C2F-48CB-8888-B8D11C5DB613}"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049334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37219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6E7981-7607-404C-B1AC-71B1C658D25F}" type="datetimeFigureOut">
              <a:rPr kumimoji="1" lang="zh-CN" altLang="en-US" smtClean="0"/>
              <a:pPr/>
              <a:t>2024/11/25</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3103B993-E427-044F-80B2-C8B9B59DFFC4}" type="slidenum">
              <a:rPr kumimoji="1" lang="zh-CN" altLang="en-US" smtClean="0"/>
              <a:pPr/>
              <a:t>‹#›</a:t>
            </a:fld>
            <a:endParaRPr kumimoji="1" lang="zh-CN" altLang="en-US"/>
          </a:p>
        </p:txBody>
      </p:sp>
    </p:spTree>
    <p:extLst>
      <p:ext uri="{BB962C8B-B14F-4D97-AF65-F5344CB8AC3E}">
        <p14:creationId xmlns:p14="http://schemas.microsoft.com/office/powerpoint/2010/main" val="224669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1970875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6102759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4307241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667889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7120487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4754937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2FA9A7-6778-439B-82AA-661D63419A13}"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7768AF-766E-4146-821C-177267214C6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293609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教学背景</a:t>
            </a:r>
          </a:p>
        </p:txBody>
      </p:sp>
    </p:spTree>
    <p:extLst>
      <p:ext uri="{BB962C8B-B14F-4D97-AF65-F5344CB8AC3E}">
        <p14:creationId xmlns:p14="http://schemas.microsoft.com/office/powerpoint/2010/main" val="7144391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3203394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cs typeface="+mn-cs"/>
            </a:endParaRPr>
          </a:p>
        </p:txBody>
      </p:sp>
      <p:sp>
        <p:nvSpPr>
          <p:cNvPr id="2" name="日期占位符 1"/>
          <p:cNvSpPr>
            <a:spLocks noGrp="1"/>
          </p:cNvSpPr>
          <p:nvPr>
            <p:ph type="dt" sz="half" idx="10"/>
          </p:nvPr>
        </p:nvSpPr>
        <p:spPr>
          <a:xfrm>
            <a:off x="8382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6CC50B-97C3-4EFD-966D-3952C8BC2459}" type="datetimeFigureOut">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2024/11/25</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4F14BB-5E8E-4CC8-BE8B-E1F7A3390155}"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marL="0" marR="0" lvl="0" indent="0" algn="ctr" defTabSz="914096" rtl="0" eaLnBrk="1" fontAlgn="auto" latinLnBrk="0" hangingPunct="1">
              <a:lnSpc>
                <a:spcPct val="10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133" b="0" i="0" u="none" strike="noStrike" kern="1200" cap="none" spc="0" normalizeH="0" baseline="0" noProof="0" dirty="0">
                <a:ln>
                  <a:noFill/>
                </a:ln>
                <a:solidFill>
                  <a:srgbClr val="F0AD00"/>
                </a:solidFill>
                <a:effectLst/>
                <a:uLnTx/>
                <a:uFillTx/>
                <a:latin typeface="Calibri"/>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060496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2.jp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2.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2.jpg"/><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image" Target="../media/image2.jp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theme" Target="../theme/theme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5.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theme" Target="../theme/theme7.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4"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CBAA"/>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3267EC0-1F60-2490-B388-BB90D7817D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6" name="图片 5">
            <a:extLst>
              <a:ext uri="{FF2B5EF4-FFF2-40B4-BE49-F238E27FC236}">
                <a16:creationId xmlns:a16="http://schemas.microsoft.com/office/drawing/2014/main" id="{B140A7F4-4064-4F46-AE67-7DB29F477462}"/>
              </a:ext>
            </a:extLst>
          </p:cNvPr>
          <p:cNvPicPr>
            <a:picLocks noChangeAspect="1"/>
          </p:cNvPicPr>
          <p:nvPr userDrawn="1"/>
        </p:nvPicPr>
        <p:blipFill rotWithShape="1">
          <a:blip r:embed="rId47" cstate="email">
            <a:extLst>
              <a:ext uri="{28A0092B-C50C-407E-A947-70E740481C1C}">
                <a14:useLocalDpi xmlns:a14="http://schemas.microsoft.com/office/drawing/2010/main"/>
              </a:ext>
            </a:extLst>
          </a:blip>
          <a:srcRect l="5323" r="4273"/>
          <a:stretch>
            <a:fillRect/>
          </a:stretch>
        </p:blipFill>
        <p:spPr>
          <a:xfrm>
            <a:off x="6479628" y="0"/>
            <a:ext cx="5712372" cy="6858000"/>
          </a:xfrm>
          <a:prstGeom prst="rect">
            <a:avLst/>
          </a:prstGeom>
        </p:spPr>
      </p:pic>
      <p:pic>
        <p:nvPicPr>
          <p:cNvPr id="7" name="图片 6">
            <a:extLst>
              <a:ext uri="{FF2B5EF4-FFF2-40B4-BE49-F238E27FC236}">
                <a16:creationId xmlns:a16="http://schemas.microsoft.com/office/drawing/2014/main" id="{B779F7B6-11D8-42D7-9351-AC849119F569}"/>
              </a:ext>
            </a:extLst>
          </p:cNvPr>
          <p:cNvPicPr>
            <a:picLocks noChangeAspect="1"/>
          </p:cNvPicPr>
          <p:nvPr userDrawn="1"/>
        </p:nvPicPr>
        <p:blipFill>
          <a:blip r:embed="rId47" cstate="email">
            <a:extLst>
              <a:ext uri="{28A0092B-C50C-407E-A947-70E740481C1C}">
                <a14:useLocalDpi xmlns:a14="http://schemas.microsoft.com/office/drawing/2010/main"/>
              </a:ext>
            </a:extLst>
          </a:blip>
          <a:stretch>
            <a:fillRect/>
          </a:stretch>
        </p:blipFill>
        <p:spPr>
          <a:xfrm>
            <a:off x="0" y="0"/>
            <a:ext cx="6318708" cy="6858000"/>
          </a:xfrm>
          <a:prstGeom prst="rect">
            <a:avLst/>
          </a:prstGeom>
        </p:spPr>
      </p:pic>
    </p:spTree>
    <p:extLst>
      <p:ext uri="{BB962C8B-B14F-4D97-AF65-F5344CB8AC3E}">
        <p14:creationId xmlns:p14="http://schemas.microsoft.com/office/powerpoint/2010/main" val="2650390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39" r:id="rId42"/>
    <p:sldLayoutId id="2147483740" r:id="rId43"/>
    <p:sldLayoutId id="2147483741" r:id="rId44"/>
    <p:sldLayoutId id="2147483742" r:id="rId4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5936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95974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50215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25/11/2024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2829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5557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25/11/2024</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227274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47702330"/>
      </p:ext>
    </p:extLst>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18.xml"/><Relationship Id="rId6" Type="http://schemas.openxmlformats.org/officeDocument/2006/relationships/image" Target="../media/image30.jpg"/><Relationship Id="rId5" Type="http://schemas.openxmlformats.org/officeDocument/2006/relationships/image" Target="../media/image29.jfi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slideLayout" Target="../slideLayouts/slideLayout125.xml"/><Relationship Id="rId7" Type="http://schemas.openxmlformats.org/officeDocument/2006/relationships/image" Target="../media/image39.png"/><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audio" Target="../media/audio1.wav"/><Relationship Id="rId10" Type="http://schemas.openxmlformats.org/officeDocument/2006/relationships/image" Target="../media/image42.png"/><Relationship Id="rId4" Type="http://schemas.openxmlformats.org/officeDocument/2006/relationships/notesSlide" Target="../notesSlides/notesSlide11.xml"/><Relationship Id="rId9" Type="http://schemas.openxmlformats.org/officeDocument/2006/relationships/image" Target="../media/image41.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91.xml"/><Relationship Id="rId5" Type="http://schemas.openxmlformats.org/officeDocument/2006/relationships/image" Target="../media/image1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5.xml"/><Relationship Id="rId6" Type="http://schemas.openxmlformats.org/officeDocument/2006/relationships/image" Target="../media/image40.gif"/><Relationship Id="rId11" Type="http://schemas.openxmlformats.org/officeDocument/2006/relationships/image" Target="../media/image46.png"/><Relationship Id="rId5" Type="http://schemas.openxmlformats.org/officeDocument/2006/relationships/image" Target="../media/image39.png"/><Relationship Id="rId10" Type="http://schemas.microsoft.com/office/2007/relationships/hdphoto" Target="../media/hdphoto2.wdp"/><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gif"/><Relationship Id="rId2" Type="http://schemas.openxmlformats.org/officeDocument/2006/relationships/notesSlide" Target="../notesSlides/notesSlide13.xml"/><Relationship Id="rId1" Type="http://schemas.openxmlformats.org/officeDocument/2006/relationships/slideLayout" Target="../slideLayouts/slideLayout125.xml"/><Relationship Id="rId6" Type="http://schemas.openxmlformats.org/officeDocument/2006/relationships/image" Target="../media/image46.png"/><Relationship Id="rId11" Type="http://schemas.microsoft.com/office/2007/relationships/hdphoto" Target="../media/hdphoto2.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5.xml"/><Relationship Id="rId6" Type="http://schemas.openxmlformats.org/officeDocument/2006/relationships/image" Target="../media/image40.gif"/><Relationship Id="rId11" Type="http://schemas.openxmlformats.org/officeDocument/2006/relationships/image" Target="../media/image46.png"/><Relationship Id="rId5" Type="http://schemas.openxmlformats.org/officeDocument/2006/relationships/image" Target="../media/image39.png"/><Relationship Id="rId10" Type="http://schemas.microsoft.com/office/2007/relationships/hdphoto" Target="../media/hdphoto2.wdp"/><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4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4036060" y="1920241"/>
            <a:ext cx="49479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0000"/>
                </a:solidFill>
                <a:effectLst/>
                <a:uLnTx/>
                <a:uFillTx/>
                <a:latin typeface="Aachen" panose="02020500000000000000" pitchFamily="18" charset="0"/>
                <a:ea typeface="Aachen" panose="02020500000000000000" pitchFamily="18" charset="0"/>
                <a:cs typeface="Aachen" panose="02020500000000000000" pitchFamily="18" charset="0"/>
              </a:rPr>
              <a:t>Khởi động</a:t>
            </a:r>
          </a:p>
        </p:txBody>
      </p:sp>
    </p:spTree>
    <p:extLst>
      <p:ext uri="{BB962C8B-B14F-4D97-AF65-F5344CB8AC3E}">
        <p14:creationId xmlns:p14="http://schemas.microsoft.com/office/powerpoint/2010/main" val="350850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E998097F-D942-9820-7DD9-1814A4587674}"/>
              </a:ext>
            </a:extLst>
          </p:cNvPr>
          <p:cNvGraphicFramePr>
            <a:graphicFrameLocks noGrp="1"/>
          </p:cNvGraphicFramePr>
          <p:nvPr/>
        </p:nvGraphicFramePr>
        <p:xfrm>
          <a:off x="549257" y="274135"/>
          <a:ext cx="11158290" cy="6362252"/>
        </p:xfrm>
        <a:graphic>
          <a:graphicData uri="http://schemas.openxmlformats.org/drawingml/2006/table">
            <a:tbl>
              <a:tblPr firstRow="1" bandRow="1">
                <a:tableStyleId>{00A15C55-8517-42AA-B614-E9B94910E393}</a:tableStyleId>
              </a:tblPr>
              <a:tblGrid>
                <a:gridCol w="1157517">
                  <a:extLst>
                    <a:ext uri="{9D8B030D-6E8A-4147-A177-3AD203B41FA5}">
                      <a16:colId xmlns:a16="http://schemas.microsoft.com/office/drawing/2014/main" val="3113053707"/>
                    </a:ext>
                  </a:extLst>
                </a:gridCol>
                <a:gridCol w="1715156">
                  <a:extLst>
                    <a:ext uri="{9D8B030D-6E8A-4147-A177-3AD203B41FA5}">
                      <a16:colId xmlns:a16="http://schemas.microsoft.com/office/drawing/2014/main" val="2783084591"/>
                    </a:ext>
                  </a:extLst>
                </a:gridCol>
                <a:gridCol w="1658574">
                  <a:extLst>
                    <a:ext uri="{9D8B030D-6E8A-4147-A177-3AD203B41FA5}">
                      <a16:colId xmlns:a16="http://schemas.microsoft.com/office/drawing/2014/main" val="3972600987"/>
                    </a:ext>
                  </a:extLst>
                </a:gridCol>
                <a:gridCol w="3195687">
                  <a:extLst>
                    <a:ext uri="{9D8B030D-6E8A-4147-A177-3AD203B41FA5}">
                      <a16:colId xmlns:a16="http://schemas.microsoft.com/office/drawing/2014/main" val="830241595"/>
                    </a:ext>
                  </a:extLst>
                </a:gridCol>
                <a:gridCol w="3431356">
                  <a:extLst>
                    <a:ext uri="{9D8B030D-6E8A-4147-A177-3AD203B41FA5}">
                      <a16:colId xmlns:a16="http://schemas.microsoft.com/office/drawing/2014/main" val="4166140901"/>
                    </a:ext>
                  </a:extLst>
                </a:gridCol>
              </a:tblGrid>
              <a:tr h="701422">
                <a:tc rowSpan="2">
                  <a:txBody>
                    <a:bodyPr/>
                    <a:lstStyle/>
                    <a:p>
                      <a:pPr algn="ctr"/>
                      <a:r>
                        <a:rPr lang="en-US" sz="1600" dirty="0" err="1">
                          <a:solidFill>
                            <a:srgbClr val="002060"/>
                          </a:solidFill>
                          <a:latin typeface="Cambria" panose="02040503050406030204" pitchFamily="18" charset="0"/>
                          <a:ea typeface="Cambria" panose="02040503050406030204" pitchFamily="18" charset="0"/>
                        </a:rPr>
                        <a:t>Đoạn</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r>
                        <a:rPr lang="en-US" sz="1600" dirty="0" err="1">
                          <a:solidFill>
                            <a:srgbClr val="002060"/>
                          </a:solidFill>
                          <a:latin typeface="Cambria" panose="02040503050406030204" pitchFamily="18" charset="0"/>
                          <a:ea typeface="Cambria" panose="02040503050406030204" pitchFamily="18" charset="0"/>
                        </a:rPr>
                        <a:t>Vật</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hiện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tượng</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được</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1600" dirty="0" err="1">
                          <a:solidFill>
                            <a:srgbClr val="002060"/>
                          </a:solidFill>
                          <a:latin typeface="Cambria" panose="02040503050406030204" pitchFamily="18" charset="0"/>
                          <a:ea typeface="Cambria" panose="02040503050406030204" pitchFamily="18" charset="0"/>
                        </a:rPr>
                        <a:t>Cách</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68483514"/>
                  </a:ext>
                </a:extLst>
              </a:tr>
              <a:tr h="1037735">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1600" b="1"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1010196"/>
                  </a:ext>
                </a:extLst>
              </a:tr>
              <a:tr h="701422">
                <a:tc rowSpan="4">
                  <a:txBody>
                    <a:bodyPr/>
                    <a:lstStyle/>
                    <a:p>
                      <a:pPr algn="ctr"/>
                      <a:r>
                        <a:rPr lang="en-US" sz="2000" b="1" dirty="0">
                          <a:solidFill>
                            <a:srgbClr val="002060"/>
                          </a:solidFill>
                          <a:latin typeface="Cambria" panose="02040503050406030204" pitchFamily="18" charset="0"/>
                          <a:ea typeface="Cambria" panose="020405030504060302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3964119"/>
                  </a:ext>
                </a:extLst>
              </a:tr>
              <a:tr h="701422">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1943977"/>
                  </a:ext>
                </a:extLst>
              </a:tr>
              <a:tr h="701422">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1766591"/>
                  </a:ext>
                </a:extLst>
              </a:tr>
              <a:tr h="562528">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0912388"/>
                  </a:ext>
                </a:extLst>
              </a:tr>
              <a:tr h="867879">
                <a:tc>
                  <a:txBody>
                    <a:bodyPr/>
                    <a:lstStyle/>
                    <a:p>
                      <a:pPr algn="ctr"/>
                      <a:r>
                        <a:rPr lang="en-US" sz="2000" b="1" dirty="0">
                          <a:solidFill>
                            <a:srgbClr val="002060"/>
                          </a:solidFill>
                          <a:latin typeface="Cambria" panose="02040503050406030204" pitchFamily="18" charset="0"/>
                          <a:ea typeface="Cambria" panose="020405030504060302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3020405"/>
                  </a:ext>
                </a:extLst>
              </a:tr>
              <a:tr h="1059357">
                <a:tc>
                  <a:txBody>
                    <a:bodyPr/>
                    <a:lstStyle/>
                    <a:p>
                      <a:pPr algn="ctr"/>
                      <a:r>
                        <a:rPr lang="en-US" sz="2000" b="1" dirty="0">
                          <a:solidFill>
                            <a:srgbClr val="002060"/>
                          </a:solidFill>
                          <a:latin typeface="Cambria" panose="02040503050406030204" pitchFamily="18" charset="0"/>
                          <a:ea typeface="Cambria" panose="020405030504060302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044889"/>
                  </a:ext>
                </a:extLst>
              </a:tr>
            </a:tbl>
          </a:graphicData>
        </a:graphic>
      </p:graphicFrame>
      <p:sp>
        <p:nvSpPr>
          <p:cNvPr id="7" name="TextBox 6">
            <a:extLst>
              <a:ext uri="{FF2B5EF4-FFF2-40B4-BE49-F238E27FC236}">
                <a16:creationId xmlns:a16="http://schemas.microsoft.com/office/drawing/2014/main" id="{8A3F5C19-F834-EF0C-631F-39DF2E056FD3}"/>
              </a:ext>
            </a:extLst>
          </p:cNvPr>
          <p:cNvSpPr txBox="1"/>
          <p:nvPr/>
        </p:nvSpPr>
        <p:spPr>
          <a:xfrm>
            <a:off x="1781175" y="2188992"/>
            <a:ext cx="141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chim</a:t>
            </a:r>
            <a:endPar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4E338CBC-9F64-98C7-1756-EA5D22AEE8B3}"/>
              </a:ext>
            </a:extLst>
          </p:cNvPr>
          <p:cNvSpPr txBox="1"/>
          <p:nvPr/>
        </p:nvSpPr>
        <p:spPr>
          <a:xfrm>
            <a:off x="5424230" y="2197598"/>
            <a:ext cx="2730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mừng</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rủ</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49CF7B4-272F-791F-C567-B9AD3BBA8C93}"/>
              </a:ext>
            </a:extLst>
          </p:cNvPr>
          <p:cNvSpPr txBox="1"/>
          <p:nvPr/>
        </p:nvSpPr>
        <p:spPr>
          <a:xfrm>
            <a:off x="1799736" y="2895403"/>
            <a:ext cx="141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cào</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cào</a:t>
            </a:r>
            <a:endPar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D984503B-009B-B7A3-6B93-63A69E49FF5D}"/>
              </a:ext>
            </a:extLst>
          </p:cNvPr>
          <p:cNvSpPr txBox="1"/>
          <p:nvPr/>
        </p:nvSpPr>
        <p:spPr>
          <a:xfrm>
            <a:off x="5424230" y="2788961"/>
            <a:ext cx="2730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mặc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áo</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Giã</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gạo</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98AC7E4F-4D6C-D694-4766-EEC6BEB7D5BA}"/>
              </a:ext>
            </a:extLst>
          </p:cNvPr>
          <p:cNvSpPr txBox="1"/>
          <p:nvPr/>
        </p:nvSpPr>
        <p:spPr>
          <a:xfrm>
            <a:off x="1866900" y="3522490"/>
            <a:ext cx="141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hạt</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lúa</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5" name="TextBox 34">
            <a:extLst>
              <a:ext uri="{FF2B5EF4-FFF2-40B4-BE49-F238E27FC236}">
                <a16:creationId xmlns:a16="http://schemas.microsoft.com/office/drawing/2014/main" id="{E88E8301-A79B-BDC2-1EEB-E37168284BE6}"/>
              </a:ext>
            </a:extLst>
          </p:cNvPr>
          <p:cNvSpPr txBox="1"/>
          <p:nvPr/>
        </p:nvSpPr>
        <p:spPr>
          <a:xfrm>
            <a:off x="5315480" y="3634487"/>
            <a:ext cx="2730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níu</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nhờ</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F95E6437-0BBD-5684-3D78-C01AD90BA79D}"/>
              </a:ext>
            </a:extLst>
          </p:cNvPr>
          <p:cNvSpPr txBox="1"/>
          <p:nvPr/>
        </p:nvSpPr>
        <p:spPr>
          <a:xfrm>
            <a:off x="1793150" y="4245572"/>
            <a:ext cx="141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gió</a:t>
            </a:r>
            <a:endPar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29CDD056-4131-F00B-E218-495F69DD30D4}"/>
              </a:ext>
            </a:extLst>
          </p:cNvPr>
          <p:cNvSpPr txBox="1"/>
          <p:nvPr/>
        </p:nvSpPr>
        <p:spPr>
          <a:xfrm>
            <a:off x="5664273" y="4250432"/>
            <a:ext cx="19743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Mách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tin</a:t>
            </a:r>
          </a:p>
        </p:txBody>
      </p:sp>
      <p:sp>
        <p:nvSpPr>
          <p:cNvPr id="44" name="TextBox 43">
            <a:extLst>
              <a:ext uri="{FF2B5EF4-FFF2-40B4-BE49-F238E27FC236}">
                <a16:creationId xmlns:a16="http://schemas.microsoft.com/office/drawing/2014/main" id="{318A7540-6EB6-A62C-F500-A2DC6CC896AB}"/>
              </a:ext>
            </a:extLst>
          </p:cNvPr>
          <p:cNvSpPr txBox="1"/>
          <p:nvPr/>
        </p:nvSpPr>
        <p:spPr>
          <a:xfrm>
            <a:off x="3516800" y="4245572"/>
            <a:ext cx="141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C7DDAAC2-AEDE-334D-03C5-E80814CF6722}"/>
              </a:ext>
            </a:extLst>
          </p:cNvPr>
          <p:cNvSpPr txBox="1"/>
          <p:nvPr/>
        </p:nvSpPr>
        <p:spPr>
          <a:xfrm>
            <a:off x="1866900" y="4851659"/>
            <a:ext cx="1413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cây</a:t>
            </a:r>
            <a:endPar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2" name="TextBox 61">
            <a:extLst>
              <a:ext uri="{FF2B5EF4-FFF2-40B4-BE49-F238E27FC236}">
                <a16:creationId xmlns:a16="http://schemas.microsoft.com/office/drawing/2014/main" id="{3CCD7E7F-E2BC-29D5-0C65-2450F0EB3D4F}"/>
              </a:ext>
            </a:extLst>
          </p:cNvPr>
          <p:cNvSpPr txBox="1"/>
          <p:nvPr/>
        </p:nvSpPr>
        <p:spPr>
          <a:xfrm>
            <a:off x="5119543" y="4851660"/>
            <a:ext cx="3105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mbria" panose="02040503050406030204" pitchFamily="18" charset="0"/>
                <a:ea typeface="Cambria" panose="02040503050406030204" pitchFamily="18" charset="0"/>
              </a:rPr>
              <a:t>k</a:t>
            </a: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hép</a:t>
            </a:r>
            <a:r>
              <a:rPr kumimoji="0" lang="en-US" sz="18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nép, im lặng, nhìn, vẫy vẫy, không trả lời, … </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TextBox 66">
            <a:extLst>
              <a:ext uri="{FF2B5EF4-FFF2-40B4-BE49-F238E27FC236}">
                <a16:creationId xmlns:a16="http://schemas.microsoft.com/office/drawing/2014/main" id="{72114839-A24C-0CCD-3008-B9232D74659D}"/>
              </a:ext>
            </a:extLst>
          </p:cNvPr>
          <p:cNvSpPr txBox="1"/>
          <p:nvPr/>
        </p:nvSpPr>
        <p:spPr>
          <a:xfrm>
            <a:off x="8154924" y="4812501"/>
            <a:ext cx="36084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 Chào</a:t>
            </a:r>
            <a:r>
              <a:rPr kumimoji="0" lang="en-US" sz="18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cây! – Cậu bé nói.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prstClr val="black"/>
                </a:solidFill>
                <a:latin typeface="Cambria" panose="02040503050406030204" pitchFamily="18" charset="0"/>
                <a:ea typeface="Cambria" panose="02040503050406030204" pitchFamily="18" charset="0"/>
              </a:rPr>
              <a:t>   - Tên cậu là gì? – Cậu bé lại hỏi.</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TextBox 77">
            <a:extLst>
              <a:ext uri="{FF2B5EF4-FFF2-40B4-BE49-F238E27FC236}">
                <a16:creationId xmlns:a16="http://schemas.microsoft.com/office/drawing/2014/main" id="{70603F33-84D1-7F13-FA0F-6E53EA160C4D}"/>
              </a:ext>
            </a:extLst>
          </p:cNvPr>
          <p:cNvSpPr txBox="1"/>
          <p:nvPr/>
        </p:nvSpPr>
        <p:spPr>
          <a:xfrm>
            <a:off x="1819274" y="5631102"/>
            <a:ext cx="15366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chích</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chòe</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khướu</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chào</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mào</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cu </a:t>
            </a:r>
            <a:r>
              <a:rPr kumimoji="0" lang="en-US" sz="1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gáy</a:t>
            </a:r>
            <a:endPar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87" name="TextBox 86">
            <a:extLst>
              <a:ext uri="{FF2B5EF4-FFF2-40B4-BE49-F238E27FC236}">
                <a16:creationId xmlns:a16="http://schemas.microsoft.com/office/drawing/2014/main" id="{DD947AB0-7F14-E219-F4C1-5CD6CFBBF67D}"/>
              </a:ext>
            </a:extLst>
          </p:cNvPr>
          <p:cNvSpPr txBox="1"/>
          <p:nvPr/>
        </p:nvSpPr>
        <p:spPr>
          <a:xfrm>
            <a:off x="3279986" y="5967166"/>
            <a:ext cx="19330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TextBox 98">
            <a:extLst>
              <a:ext uri="{FF2B5EF4-FFF2-40B4-BE49-F238E27FC236}">
                <a16:creationId xmlns:a16="http://schemas.microsoft.com/office/drawing/2014/main" id="{16B9462E-5CFB-4EEB-443E-7C4D7F495C1B}"/>
              </a:ext>
            </a:extLst>
          </p:cNvPr>
          <p:cNvSpPr txBox="1"/>
          <p:nvPr/>
        </p:nvSpPr>
        <p:spPr>
          <a:xfrm>
            <a:off x="5144927" y="5724444"/>
            <a:ext cx="3105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nhảu</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lắm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dáng</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ngâm</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3751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7F3"/>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352673" y="139099"/>
            <a:ext cx="5688737" cy="3541207"/>
          </a:xfrm>
          <a:prstGeom prst="rect">
            <a:avLst/>
          </a:prstGeom>
        </p:spPr>
      </p:pic>
      <p:sp>
        <p:nvSpPr>
          <p:cNvPr id="3" name="Freeform 3"/>
          <p:cNvSpPr/>
          <p:nvPr/>
        </p:nvSpPr>
        <p:spPr>
          <a:xfrm flipH="1">
            <a:off x="10612978" y="3821229"/>
            <a:ext cx="1411237" cy="3036771"/>
          </a:xfrm>
          <a:custGeom>
            <a:avLst/>
            <a:gdLst/>
            <a:ahLst/>
            <a:cxnLst/>
            <a:rect l="l" t="t" r="r" b="b"/>
            <a:pathLst>
              <a:path w="3457740" h="6478202">
                <a:moveTo>
                  <a:pt x="3457740" y="0"/>
                </a:moveTo>
                <a:lnTo>
                  <a:pt x="0" y="0"/>
                </a:lnTo>
                <a:lnTo>
                  <a:pt x="0" y="6478202"/>
                </a:lnTo>
                <a:lnTo>
                  <a:pt x="3457740" y="6478202"/>
                </a:lnTo>
                <a:lnTo>
                  <a:pt x="345774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6429676" y="4022658"/>
            <a:ext cx="4260306" cy="2492990"/>
          </a:xfrm>
          <a:prstGeom prst="rect">
            <a:avLst/>
          </a:prstGeom>
        </p:spPr>
        <p:txBody>
          <a:bodyPr wrap="square">
            <a:spAutoFit/>
          </a:bodyPr>
          <a:lstStyle/>
          <a:p>
            <a:pPr algn="just"/>
            <a:r>
              <a:rPr lang="vi-VN" sz="2600">
                <a:solidFill>
                  <a:srgbClr val="0727C9"/>
                </a:solidFill>
                <a:latin typeface="OpenSans-Regular"/>
              </a:rPr>
              <a:t>Cây Phi Lao là</a:t>
            </a:r>
            <a:r>
              <a:rPr lang="vi-VN" sz="2600" b="1">
                <a:solidFill>
                  <a:srgbClr val="0727C9"/>
                </a:solidFill>
                <a:latin typeface="OpenSans-Regular"/>
              </a:rPr>
              <a:t> </a:t>
            </a:r>
            <a:r>
              <a:rPr lang="vi-VN" sz="2600">
                <a:solidFill>
                  <a:srgbClr val="0727C9"/>
                </a:solidFill>
                <a:latin typeface="OpenSans-Regular"/>
              </a:rPr>
              <a:t>loại cây gỗ với chiều cao trung bình từ 15 đến 25m, trên thân và vỏ cây màu nâu nhạt nhưng phần thịt bên trong lại có màu nâu hồng. </a:t>
            </a:r>
            <a:endParaRPr lang="en-US" sz="2600">
              <a:solidFill>
                <a:srgbClr val="0727C9"/>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784" y="3821229"/>
            <a:ext cx="5973134" cy="292607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784" y="171430"/>
            <a:ext cx="5973134" cy="3508876"/>
          </a:xfrm>
          <a:prstGeom prst="rect">
            <a:avLst/>
          </a:prstGeom>
        </p:spPr>
      </p:pic>
    </p:spTree>
    <p:extLst>
      <p:ext uri="{BB962C8B-B14F-4D97-AF65-F5344CB8AC3E}">
        <p14:creationId xmlns:p14="http://schemas.microsoft.com/office/powerpoint/2010/main" val="12591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7F3"/>
        </a:solidFill>
        <a:effectLst/>
      </p:bgPr>
    </p:bg>
    <p:spTree>
      <p:nvGrpSpPr>
        <p:cNvPr id="1" name=""/>
        <p:cNvGrpSpPr/>
        <p:nvPr/>
      </p:nvGrpSpPr>
      <p:grpSpPr>
        <a:xfrm>
          <a:off x="0" y="0"/>
          <a:ext cx="0" cy="0"/>
          <a:chOff x="0" y="0"/>
          <a:chExt cx="0" cy="0"/>
        </a:xfrm>
      </p:grpSpPr>
      <p:sp>
        <p:nvSpPr>
          <p:cNvPr id="3" name="Freeform 3"/>
          <p:cNvSpPr/>
          <p:nvPr/>
        </p:nvSpPr>
        <p:spPr>
          <a:xfrm flipH="1">
            <a:off x="9647646" y="3367558"/>
            <a:ext cx="1728870" cy="3239101"/>
          </a:xfrm>
          <a:custGeom>
            <a:avLst/>
            <a:gdLst/>
            <a:ahLst/>
            <a:cxnLst/>
            <a:rect l="l" t="t" r="r" b="b"/>
            <a:pathLst>
              <a:path w="3457740" h="6478202">
                <a:moveTo>
                  <a:pt x="3457740" y="0"/>
                </a:moveTo>
                <a:lnTo>
                  <a:pt x="0" y="0"/>
                </a:lnTo>
                <a:lnTo>
                  <a:pt x="0" y="6478202"/>
                </a:lnTo>
                <a:lnTo>
                  <a:pt x="3457740" y="6478202"/>
                </a:lnTo>
                <a:lnTo>
                  <a:pt x="345774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33176" y="3367558"/>
            <a:ext cx="2143374" cy="2886699"/>
          </a:xfrm>
          <a:custGeom>
            <a:avLst/>
            <a:gdLst/>
            <a:ahLst/>
            <a:cxnLst/>
            <a:rect l="l" t="t" r="r" b="b"/>
            <a:pathLst>
              <a:path w="4286747" h="5773397">
                <a:moveTo>
                  <a:pt x="0" y="0"/>
                </a:moveTo>
                <a:lnTo>
                  <a:pt x="4286747" y="0"/>
                </a:lnTo>
                <a:lnTo>
                  <a:pt x="4286747" y="5773397"/>
                </a:lnTo>
                <a:lnTo>
                  <a:pt x="0" y="577339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014282" y="637634"/>
            <a:ext cx="1959846" cy="1168558"/>
          </a:xfrm>
          <a:custGeom>
            <a:avLst/>
            <a:gdLst/>
            <a:ahLst/>
            <a:cxnLst/>
            <a:rect l="l" t="t" r="r" b="b"/>
            <a:pathLst>
              <a:path w="3919692" h="2337116">
                <a:moveTo>
                  <a:pt x="0" y="0"/>
                </a:moveTo>
                <a:lnTo>
                  <a:pt x="3919692" y="0"/>
                </a:lnTo>
                <a:lnTo>
                  <a:pt x="3919692" y="2337117"/>
                </a:lnTo>
                <a:lnTo>
                  <a:pt x="0" y="233711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8967951" y="350969"/>
            <a:ext cx="2533407" cy="1510544"/>
          </a:xfrm>
          <a:custGeom>
            <a:avLst/>
            <a:gdLst/>
            <a:ahLst/>
            <a:cxnLst/>
            <a:rect l="l" t="t" r="r" b="b"/>
            <a:pathLst>
              <a:path w="5066814" h="3021088">
                <a:moveTo>
                  <a:pt x="0" y="0"/>
                </a:moveTo>
                <a:lnTo>
                  <a:pt x="5066815" y="0"/>
                </a:lnTo>
                <a:lnTo>
                  <a:pt x="5066815" y="3021088"/>
                </a:lnTo>
                <a:lnTo>
                  <a:pt x="0" y="302108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904354" y="1153217"/>
            <a:ext cx="1074912" cy="640917"/>
          </a:xfrm>
          <a:custGeom>
            <a:avLst/>
            <a:gdLst/>
            <a:ahLst/>
            <a:cxnLst/>
            <a:rect l="l" t="t" r="r" b="b"/>
            <a:pathLst>
              <a:path w="2149824" h="1281833">
                <a:moveTo>
                  <a:pt x="0" y="0"/>
                </a:moveTo>
                <a:lnTo>
                  <a:pt x="2149824" y="0"/>
                </a:lnTo>
                <a:lnTo>
                  <a:pt x="2149824" y="1281833"/>
                </a:lnTo>
                <a:lnTo>
                  <a:pt x="0" y="128183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7810500" y="952501"/>
            <a:ext cx="1074912" cy="640917"/>
          </a:xfrm>
          <a:custGeom>
            <a:avLst/>
            <a:gdLst/>
            <a:ahLst/>
            <a:cxnLst/>
            <a:rect l="l" t="t" r="r" b="b"/>
            <a:pathLst>
              <a:path w="2149824" h="1281833">
                <a:moveTo>
                  <a:pt x="0" y="0"/>
                </a:moveTo>
                <a:lnTo>
                  <a:pt x="2149825" y="0"/>
                </a:lnTo>
                <a:lnTo>
                  <a:pt x="2149825" y="1281833"/>
                </a:lnTo>
                <a:lnTo>
                  <a:pt x="0" y="128183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939461" y="-144304"/>
            <a:ext cx="1381682" cy="1381682"/>
          </a:xfrm>
          <a:custGeom>
            <a:avLst/>
            <a:gdLst/>
            <a:ahLst/>
            <a:cxnLst/>
            <a:rect l="l" t="t" r="r" b="b"/>
            <a:pathLst>
              <a:path w="2763364" h="2763364">
                <a:moveTo>
                  <a:pt x="0" y="0"/>
                </a:moveTo>
                <a:lnTo>
                  <a:pt x="2763363" y="0"/>
                </a:lnTo>
                <a:lnTo>
                  <a:pt x="2763363" y="2763363"/>
                </a:lnTo>
                <a:lnTo>
                  <a:pt x="0" y="276336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p:cNvGrpSpPr/>
          <p:nvPr/>
        </p:nvGrpSpPr>
        <p:grpSpPr>
          <a:xfrm>
            <a:off x="2974128" y="1651389"/>
            <a:ext cx="6141592" cy="1220431"/>
            <a:chOff x="2663640" y="2573695"/>
            <a:chExt cx="3965760" cy="664805"/>
          </a:xfrm>
        </p:grpSpPr>
        <p:sp>
          <p:nvSpPr>
            <p:cNvPr id="16" name="Rectangle: Rounded Corners 15">
              <a:extLst>
                <a:ext uri="{FF2B5EF4-FFF2-40B4-BE49-F238E27FC236}">
                  <a16:creationId xmlns:a16="http://schemas.microsoft.com/office/drawing/2014/main" id="{9233B978-B9A2-F518-96CB-3607449E7B59}"/>
                </a:ext>
              </a:extLst>
            </p:cNvPr>
            <p:cNvSpPr/>
            <p:nvPr/>
          </p:nvSpPr>
          <p:spPr>
            <a:xfrm>
              <a:off x="3048000" y="2628900"/>
              <a:ext cx="3581400" cy="6096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Gọi vật, hiện tượng tự nhiên bằng những từ ngữ chỉ người.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4" name="Freeform 9"/>
            <p:cNvSpPr/>
            <p:nvPr/>
          </p:nvSpPr>
          <p:spPr>
            <a:xfrm>
              <a:off x="2663640" y="2573695"/>
              <a:ext cx="588765" cy="609949"/>
            </a:xfrm>
            <a:custGeom>
              <a:avLst/>
              <a:gdLst/>
              <a:ahLst/>
              <a:cxnLst/>
              <a:rect l="l" t="t" r="r" b="b"/>
              <a:pathLst>
                <a:path w="1636503" h="2064988">
                  <a:moveTo>
                    <a:pt x="0" y="0"/>
                  </a:moveTo>
                  <a:lnTo>
                    <a:pt x="1636503" y="0"/>
                  </a:lnTo>
                  <a:lnTo>
                    <a:pt x="1636503" y="2064988"/>
                  </a:lnTo>
                  <a:lnTo>
                    <a:pt x="0" y="206498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p:cNvGrpSpPr/>
          <p:nvPr/>
        </p:nvGrpSpPr>
        <p:grpSpPr>
          <a:xfrm>
            <a:off x="3015864" y="3285573"/>
            <a:ext cx="6099856" cy="1342988"/>
            <a:chOff x="2397364" y="3480054"/>
            <a:chExt cx="5262992" cy="1436112"/>
          </a:xfrm>
        </p:grpSpPr>
        <p:sp>
          <p:nvSpPr>
            <p:cNvPr id="20" name="Rectangle: Rounded Corners 19">
              <a:extLst>
                <a:ext uri="{FF2B5EF4-FFF2-40B4-BE49-F238E27FC236}">
                  <a16:creationId xmlns:a16="http://schemas.microsoft.com/office/drawing/2014/main" id="{04B3FF0E-D8CD-E618-837B-B9C10486C309}"/>
                </a:ext>
              </a:extLst>
            </p:cNvPr>
            <p:cNvSpPr/>
            <p:nvPr/>
          </p:nvSpPr>
          <p:spPr>
            <a:xfrm>
              <a:off x="2891470" y="3581399"/>
              <a:ext cx="4768886" cy="1334767"/>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Dùng từ ngữ chỉ hoạt động, đặc điểm của người để kể, tả về vật, hiện tượng tự nhiên.</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9" name="Freeform 9"/>
            <p:cNvSpPr/>
            <p:nvPr/>
          </p:nvSpPr>
          <p:spPr>
            <a:xfrm>
              <a:off x="2397364" y="3480054"/>
              <a:ext cx="691719" cy="1184099"/>
            </a:xfrm>
            <a:custGeom>
              <a:avLst/>
              <a:gdLst/>
              <a:ahLst/>
              <a:cxnLst/>
              <a:rect l="l" t="t" r="r" b="b"/>
              <a:pathLst>
                <a:path w="1636503" h="2064988">
                  <a:moveTo>
                    <a:pt x="0" y="0"/>
                  </a:moveTo>
                  <a:lnTo>
                    <a:pt x="1636503" y="0"/>
                  </a:lnTo>
                  <a:lnTo>
                    <a:pt x="1636503" y="2064988"/>
                  </a:lnTo>
                  <a:lnTo>
                    <a:pt x="0" y="206498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2914847" y="921324"/>
            <a:ext cx="63517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mn-cs"/>
              </a:rPr>
              <a:t> 3 cách nhân hóa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7" name="Group 16"/>
          <p:cNvGrpSpPr/>
          <p:nvPr/>
        </p:nvGrpSpPr>
        <p:grpSpPr>
          <a:xfrm>
            <a:off x="3166693" y="5086092"/>
            <a:ext cx="6099856" cy="1342988"/>
            <a:chOff x="2397364" y="3480054"/>
            <a:chExt cx="5262992" cy="1436112"/>
          </a:xfrm>
        </p:grpSpPr>
        <p:sp>
          <p:nvSpPr>
            <p:cNvPr id="18" name="Rectangle: Rounded Corners 19">
              <a:extLst>
                <a:ext uri="{FF2B5EF4-FFF2-40B4-BE49-F238E27FC236}">
                  <a16:creationId xmlns:a16="http://schemas.microsoft.com/office/drawing/2014/main" id="{04B3FF0E-D8CD-E618-837B-B9C10486C309}"/>
                </a:ext>
              </a:extLst>
            </p:cNvPr>
            <p:cNvSpPr/>
            <p:nvPr/>
          </p:nvSpPr>
          <p:spPr>
            <a:xfrm>
              <a:off x="2891470" y="3581399"/>
              <a:ext cx="4768886" cy="1334767"/>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b="1">
                  <a:solidFill>
                    <a:srgbClr val="002060"/>
                  </a:solidFill>
                  <a:latin typeface="Cambria" panose="02040503050406030204" pitchFamily="18" charset="0"/>
                  <a:ea typeface="Cambria" panose="02040503050406030204" pitchFamily="18" charset="0"/>
                </a:rPr>
                <a:t>Trò chuyện, xưng hô với vật, hiện tượng tự nhiên như với người.</a:t>
              </a:r>
              <a:endParaRPr lang="vi-VN" sz="2400" b="1" dirty="0">
                <a:solidFill>
                  <a:srgbClr val="002060"/>
                </a:solidFill>
                <a:latin typeface="Cambria" panose="02040503050406030204" pitchFamily="18" charset="0"/>
                <a:ea typeface="Cambria" panose="02040503050406030204" pitchFamily="18" charset="0"/>
              </a:endParaRPr>
            </a:p>
          </p:txBody>
        </p:sp>
        <p:sp>
          <p:nvSpPr>
            <p:cNvPr id="19" name="Freeform 9"/>
            <p:cNvSpPr/>
            <p:nvPr/>
          </p:nvSpPr>
          <p:spPr>
            <a:xfrm>
              <a:off x="2397364" y="3480054"/>
              <a:ext cx="691719" cy="1184099"/>
            </a:xfrm>
            <a:custGeom>
              <a:avLst/>
              <a:gdLst/>
              <a:ahLst/>
              <a:cxnLst/>
              <a:rect l="l" t="t" r="r" b="b"/>
              <a:pathLst>
                <a:path w="1636503" h="2064988">
                  <a:moveTo>
                    <a:pt x="0" y="0"/>
                  </a:moveTo>
                  <a:lnTo>
                    <a:pt x="1636503" y="0"/>
                  </a:lnTo>
                  <a:lnTo>
                    <a:pt x="1636503" y="2064988"/>
                  </a:lnTo>
                  <a:lnTo>
                    <a:pt x="0" y="206498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9248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0000"/>
          </a:stretch>
        </a:blipFill>
        <a:effectLst/>
      </p:bgPr>
    </p:bg>
    <p:spTree>
      <p:nvGrpSpPr>
        <p:cNvPr id="1" name=""/>
        <p:cNvGrpSpPr/>
        <p:nvPr/>
      </p:nvGrpSpPr>
      <p:grpSpPr>
        <a:xfrm>
          <a:off x="0" y="0"/>
          <a:ext cx="0" cy="0"/>
          <a:chOff x="0" y="0"/>
          <a:chExt cx="0" cy="0"/>
        </a:xfrm>
      </p:grpSpPr>
      <p:sp>
        <p:nvSpPr>
          <p:cNvPr id="2" name="对话气泡: 圆角矩形 6">
            <a:extLst>
              <a:ext uri="{FF2B5EF4-FFF2-40B4-BE49-F238E27FC236}">
                <a16:creationId xmlns:a16="http://schemas.microsoft.com/office/drawing/2014/main" id="{9B4F9A15-DE08-470F-A183-0E9569C3FC8A}"/>
              </a:ext>
            </a:extLst>
          </p:cNvPr>
          <p:cNvSpPr/>
          <p:nvPr/>
        </p:nvSpPr>
        <p:spPr>
          <a:xfrm>
            <a:off x="1277437" y="3397717"/>
            <a:ext cx="10111923" cy="2419107"/>
          </a:xfrm>
          <a:prstGeom prst="wedgeRoundRectCallout">
            <a:avLst>
              <a:gd name="adj1" fmla="val 38741"/>
              <a:gd name="adj2" fmla="val 49461"/>
              <a:gd name="adj3" fmla="val 16667"/>
            </a:avLst>
          </a:prstGeom>
          <a:solidFill>
            <a:sysClr val="window" lastClr="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727C9"/>
                </a:solidFill>
                <a:effectLst/>
                <a:uLnTx/>
                <a:uFillTx/>
                <a:latin typeface="Cambria" panose="02040503050406030204" pitchFamily="18" charset="0"/>
                <a:ea typeface="Cambria" panose="02040503050406030204" pitchFamily="18" charset="0"/>
                <a:cs typeface="+mn-cs"/>
              </a:rPr>
              <a:t>Câu 1: Những bông hoa hồng nở rực rỡ trong vườn.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a:ln>
                <a:noFill/>
              </a:ln>
              <a:solidFill>
                <a:srgbClr val="0727C9"/>
              </a:solidFill>
              <a:effectLst/>
              <a:uLnTx/>
              <a:uFillTx/>
              <a:latin typeface="Cambria" panose="02040503050406030204" pitchFamily="18" charset="0"/>
              <a:ea typeface="Cambria" panose="02040503050406030204" pitchFamily="18"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727C9"/>
                </a:solidFill>
                <a:effectLst/>
                <a:uLnTx/>
                <a:uFillTx/>
                <a:latin typeface="Cambria" panose="02040503050406030204" pitchFamily="18" charset="0"/>
                <a:ea typeface="Cambria" panose="02040503050406030204" pitchFamily="18" charset="0"/>
                <a:cs typeface="+mn-cs"/>
              </a:rPr>
              <a:t>Câu 2: Những chị hoa hồng khoe sắc rực rỡ trong vườn.</a:t>
            </a:r>
            <a:endParaRPr kumimoji="0" lang="en-US" sz="3000" b="1" i="0" u="none" strike="noStrike" kern="0" cap="none" spc="0" normalizeH="0" baseline="0" noProof="0" dirty="0">
              <a:ln>
                <a:noFill/>
              </a:ln>
              <a:solidFill>
                <a:srgbClr val="0727C9"/>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155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ular Callout 14">
            <a:extLst>
              <a:ext uri="{FF2B5EF4-FFF2-40B4-BE49-F238E27FC236}">
                <a16:creationId xmlns:a16="http://schemas.microsoft.com/office/drawing/2014/main" id="{B08F7198-BAD6-D22F-D183-B2ADA8665801}"/>
              </a:ext>
            </a:extLst>
          </p:cNvPr>
          <p:cNvSpPr/>
          <p:nvPr/>
        </p:nvSpPr>
        <p:spPr>
          <a:xfrm>
            <a:off x="867267" y="388929"/>
            <a:ext cx="10642862" cy="1268421"/>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defTabSz="913256"/>
            <a:r>
              <a:rPr lang="en-US" sz="3200" b="1" dirty="0">
                <a:solidFill>
                  <a:srgbClr val="0727C9"/>
                </a:solidFill>
                <a:latin typeface="Calibri" panose="020F0502020204030204" pitchFamily="34" charset="0"/>
                <a:cs typeface="Calibri" panose="020F0502020204030204" pitchFamily="34" charset="0"/>
              </a:rPr>
              <a:t>2. </a:t>
            </a:r>
            <a:r>
              <a:rPr lang="vi-VN" sz="3200" b="1" dirty="0">
                <a:solidFill>
                  <a:srgbClr val="0727C9"/>
                </a:solidFill>
                <a:latin typeface="Calibri" panose="020F0502020204030204" pitchFamily="34" charset="0"/>
                <a:cs typeface="Calibri" panose="020F0502020204030204" pitchFamily="34" charset="0"/>
              </a:rPr>
              <a:t>Em thích hình ảnh nhân hoá nào trong đoạn thơ dưới đây? Nêu tác dụng của hình ảnh nhân hoá đó.</a:t>
            </a:r>
          </a:p>
        </p:txBody>
      </p:sp>
      <p:pic>
        <p:nvPicPr>
          <p:cNvPr id="5" name="Picture 4">
            <a:extLst>
              <a:ext uri="{FF2B5EF4-FFF2-40B4-BE49-F238E27FC236}">
                <a16:creationId xmlns:a16="http://schemas.microsoft.com/office/drawing/2014/main" id="{586C1CA6-A16D-BC67-C19D-C4754DD7A1CB}"/>
              </a:ext>
            </a:extLst>
          </p:cNvPr>
          <p:cNvPicPr>
            <a:picLocks noChangeAspect="1"/>
          </p:cNvPicPr>
          <p:nvPr/>
        </p:nvPicPr>
        <p:blipFill>
          <a:blip r:embed="rId3"/>
          <a:stretch>
            <a:fillRect/>
          </a:stretch>
        </p:blipFill>
        <p:spPr>
          <a:xfrm>
            <a:off x="8234095" y="3749639"/>
            <a:ext cx="3162300" cy="2667000"/>
          </a:xfrm>
          <a:prstGeom prst="rect">
            <a:avLst/>
          </a:prstGeom>
        </p:spPr>
      </p:pic>
      <p:sp>
        <p:nvSpPr>
          <p:cNvPr id="6" name="TextBox 5">
            <a:extLst>
              <a:ext uri="{FF2B5EF4-FFF2-40B4-BE49-F238E27FC236}">
                <a16:creationId xmlns:a16="http://schemas.microsoft.com/office/drawing/2014/main" id="{439D3168-4A43-0EC4-10ED-6AEB185898D1}"/>
              </a:ext>
            </a:extLst>
          </p:cNvPr>
          <p:cNvSpPr txBox="1"/>
          <p:nvPr/>
        </p:nvSpPr>
        <p:spPr>
          <a:xfrm>
            <a:off x="632219" y="2094048"/>
            <a:ext cx="9839325" cy="3108543"/>
          </a:xfrm>
          <a:prstGeom prst="rect">
            <a:avLst/>
          </a:prstGeom>
          <a:noFill/>
        </p:spPr>
        <p:txBody>
          <a:bodyPr wrap="square" rtlCol="0">
            <a:spAutoFit/>
          </a:bodyPr>
          <a:lstStyle/>
          <a:p>
            <a:pPr algn="ctr"/>
            <a:r>
              <a:rPr lang="en-US" sz="2800" b="1" i="0">
                <a:solidFill>
                  <a:srgbClr val="000000"/>
                </a:solidFill>
                <a:effectLst/>
                <a:latin typeface="Cambria" panose="02040503050406030204" pitchFamily="18" charset="0"/>
                <a:ea typeface="Cambria" panose="02040503050406030204" pitchFamily="18" charset="0"/>
              </a:rPr>
              <a:t>           </a:t>
            </a:r>
            <a:r>
              <a:rPr lang="vi-VN" sz="2800" b="1" i="0">
                <a:solidFill>
                  <a:srgbClr val="000000"/>
                </a:solidFill>
                <a:effectLst/>
                <a:latin typeface="Cambria" panose="02040503050406030204" pitchFamily="18" charset="0"/>
                <a:ea typeface="Cambria" panose="02040503050406030204" pitchFamily="18" charset="0"/>
              </a:rPr>
              <a:t>Chẳng </a:t>
            </a:r>
            <a:r>
              <a:rPr lang="vi-VN" sz="2800" b="1" i="0" dirty="0">
                <a:solidFill>
                  <a:srgbClr val="000000"/>
                </a:solidFill>
                <a:effectLst/>
                <a:latin typeface="Cambria" panose="02040503050406030204" pitchFamily="18" charset="0"/>
                <a:ea typeface="Cambria" panose="02040503050406030204" pitchFamily="18" charset="0"/>
              </a:rPr>
              <a:t>đâu bằng chính nhà em</a:t>
            </a:r>
          </a:p>
          <a:p>
            <a:pPr algn="ctr"/>
            <a:r>
              <a:rPr lang="vi-VN" sz="2800" b="1" i="0" dirty="0">
                <a:solidFill>
                  <a:srgbClr val="000000"/>
                </a:solidFill>
                <a:effectLst/>
                <a:latin typeface="Cambria" panose="02040503050406030204" pitchFamily="18" charset="0"/>
                <a:ea typeface="Cambria" panose="02040503050406030204" pitchFamily="18" charset="0"/>
              </a:rPr>
              <a:t>Có đàn chim sẻ bên thềm </a:t>
            </a:r>
            <a:r>
              <a:rPr lang="vi-VN" sz="2800" b="1" i="0">
                <a:solidFill>
                  <a:srgbClr val="000000"/>
                </a:solidFill>
                <a:effectLst/>
                <a:latin typeface="Cambria" panose="02040503050406030204" pitchFamily="18" charset="0"/>
                <a:ea typeface="Cambria" panose="02040503050406030204" pitchFamily="18" charset="0"/>
              </a:rPr>
              <a:t>líu lo.</a:t>
            </a:r>
            <a:endParaRPr lang="en-US" sz="2800" b="1" i="0">
              <a:solidFill>
                <a:srgbClr val="000000"/>
              </a:solidFill>
              <a:effectLst/>
              <a:latin typeface="Cambria" panose="02040503050406030204" pitchFamily="18" charset="0"/>
              <a:ea typeface="Cambria" panose="02040503050406030204" pitchFamily="18" charset="0"/>
            </a:endParaRPr>
          </a:p>
          <a:p>
            <a:r>
              <a:rPr lang="en-US" sz="2800" b="1">
                <a:solidFill>
                  <a:srgbClr val="000000"/>
                </a:solidFill>
                <a:latin typeface="Cambria" panose="02040503050406030204" pitchFamily="18" charset="0"/>
                <a:ea typeface="Cambria" panose="02040503050406030204" pitchFamily="18" charset="0"/>
              </a:rPr>
              <a:t>                                     </a:t>
            </a:r>
            <a:r>
              <a:rPr lang="vi-VN" sz="2800" b="1" i="0">
                <a:solidFill>
                  <a:srgbClr val="000000"/>
                </a:solidFill>
                <a:effectLst/>
                <a:latin typeface="Cambria" panose="02040503050406030204" pitchFamily="18" charset="0"/>
                <a:ea typeface="Cambria" panose="02040503050406030204" pitchFamily="18" charset="0"/>
              </a:rPr>
              <a:t>Có </a:t>
            </a:r>
            <a:r>
              <a:rPr lang="vi-VN" sz="2800" b="1" i="0" dirty="0">
                <a:solidFill>
                  <a:srgbClr val="000000"/>
                </a:solidFill>
                <a:effectLst/>
                <a:latin typeface="Cambria" panose="02040503050406030204" pitchFamily="18" charset="0"/>
                <a:ea typeface="Cambria" panose="02040503050406030204" pitchFamily="18" charset="0"/>
              </a:rPr>
              <a:t>nàng gà mái hoa mơ</a:t>
            </a:r>
          </a:p>
          <a:p>
            <a:pPr algn="ctr"/>
            <a:r>
              <a:rPr lang="vi-VN" sz="2800" b="1" i="0" dirty="0">
                <a:solidFill>
                  <a:srgbClr val="000000"/>
                </a:solidFill>
                <a:effectLst/>
                <a:latin typeface="Cambria" panose="02040503050406030204" pitchFamily="18" charset="0"/>
                <a:ea typeface="Cambria" panose="02040503050406030204" pitchFamily="18" charset="0"/>
              </a:rPr>
              <a:t>Cục ta, cục tác khi vừa đẻ xong.</a:t>
            </a:r>
          </a:p>
          <a:p>
            <a:pPr algn="ctr"/>
            <a:r>
              <a:rPr lang="vi-VN" sz="2800" b="1" i="0" dirty="0">
                <a:solidFill>
                  <a:srgbClr val="000000"/>
                </a:solidFill>
                <a:effectLst/>
                <a:latin typeface="Cambria" panose="02040503050406030204" pitchFamily="18" charset="0"/>
                <a:ea typeface="Cambria" panose="02040503050406030204" pitchFamily="18" charset="0"/>
              </a:rPr>
              <a:t>Có bà chuối mật lưng ong</a:t>
            </a:r>
          </a:p>
          <a:p>
            <a:pPr algn="ctr"/>
            <a:r>
              <a:rPr lang="en-US" sz="2800" b="1" i="0">
                <a:solidFill>
                  <a:srgbClr val="000000"/>
                </a:solidFill>
                <a:effectLst/>
                <a:latin typeface="Cambria" panose="02040503050406030204" pitchFamily="18" charset="0"/>
                <a:ea typeface="Cambria" panose="02040503050406030204" pitchFamily="18" charset="0"/>
              </a:rPr>
              <a:t>  </a:t>
            </a:r>
            <a:r>
              <a:rPr lang="vi-VN" sz="2800" b="1" i="0">
                <a:solidFill>
                  <a:srgbClr val="000000"/>
                </a:solidFill>
                <a:effectLst/>
                <a:latin typeface="Cambria" panose="02040503050406030204" pitchFamily="18" charset="0"/>
                <a:ea typeface="Cambria" panose="02040503050406030204" pitchFamily="18" charset="0"/>
              </a:rPr>
              <a:t>Có </a:t>
            </a:r>
            <a:r>
              <a:rPr lang="vi-VN" sz="2800" b="1" i="0" dirty="0">
                <a:solidFill>
                  <a:srgbClr val="000000"/>
                </a:solidFill>
                <a:effectLst/>
                <a:latin typeface="Cambria" panose="02040503050406030204" pitchFamily="18" charset="0"/>
                <a:ea typeface="Cambria" panose="02040503050406030204" pitchFamily="18" charset="0"/>
              </a:rPr>
              <a:t>ông ngô bắp râu hồng như tơ.</a:t>
            </a:r>
          </a:p>
          <a:p>
            <a:pPr algn="r"/>
            <a:r>
              <a:rPr lang="vi-VN" sz="2800" i="1" dirty="0">
                <a:solidFill>
                  <a:srgbClr val="000000"/>
                </a:solidFill>
                <a:effectLst/>
                <a:latin typeface="Cambria" panose="02040503050406030204" pitchFamily="18" charset="0"/>
                <a:ea typeface="Cambria" panose="02040503050406030204" pitchFamily="18" charset="0"/>
              </a:rPr>
              <a:t>(Đoàn Thị Lam Luyến)</a:t>
            </a:r>
          </a:p>
        </p:txBody>
      </p:sp>
      <p:cxnSp>
        <p:nvCxnSpPr>
          <p:cNvPr id="7" name="Straight Connector 6"/>
          <p:cNvCxnSpPr/>
          <p:nvPr/>
        </p:nvCxnSpPr>
        <p:spPr>
          <a:xfrm>
            <a:off x="1582943" y="1008693"/>
            <a:ext cx="7937876" cy="285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V="1">
            <a:off x="1894198" y="1467291"/>
            <a:ext cx="6146277" cy="2543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0281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55113-5DE1-2BFA-41D8-CC12E666864A}"/>
              </a:ext>
            </a:extLst>
          </p:cNvPr>
          <p:cNvPicPr>
            <a:picLocks noChangeAspect="1"/>
          </p:cNvPicPr>
          <p:nvPr/>
        </p:nvPicPr>
        <p:blipFill>
          <a:blip r:embed="rId3"/>
          <a:stretch>
            <a:fillRect/>
          </a:stretch>
        </p:blipFill>
        <p:spPr>
          <a:xfrm>
            <a:off x="252305" y="2268876"/>
            <a:ext cx="4032736" cy="3274514"/>
          </a:xfrm>
          <a:prstGeom prst="rect">
            <a:avLst/>
          </a:prstGeom>
        </p:spPr>
      </p:pic>
      <p:grpSp>
        <p:nvGrpSpPr>
          <p:cNvPr id="5" name="Group 4">
            <a:extLst>
              <a:ext uri="{FF2B5EF4-FFF2-40B4-BE49-F238E27FC236}">
                <a16:creationId xmlns:a16="http://schemas.microsoft.com/office/drawing/2014/main" id="{9967B714-A5B4-EFB2-DA76-42E1431A63F2}"/>
              </a:ext>
            </a:extLst>
          </p:cNvPr>
          <p:cNvGrpSpPr/>
          <p:nvPr/>
        </p:nvGrpSpPr>
        <p:grpSpPr>
          <a:xfrm>
            <a:off x="2809188" y="790160"/>
            <a:ext cx="8430312" cy="1679663"/>
            <a:chOff x="4745029" y="1790768"/>
            <a:chExt cx="4469477" cy="1697843"/>
          </a:xfrm>
        </p:grpSpPr>
        <p:sp>
          <p:nvSpPr>
            <p:cNvPr id="6" name="Speech Bubble: Rectangle with Corners Rounded 5">
              <a:extLst>
                <a:ext uri="{FF2B5EF4-FFF2-40B4-BE49-F238E27FC236}">
                  <a16:creationId xmlns:a16="http://schemas.microsoft.com/office/drawing/2014/main" id="{D6CFF8D7-4BF5-8F53-8597-E4D95B118B3E}"/>
                </a:ext>
              </a:extLst>
            </p:cNvPr>
            <p:cNvSpPr/>
            <p:nvPr/>
          </p:nvSpPr>
          <p:spPr>
            <a:xfrm rot="10800000" flipV="1">
              <a:off x="4745029" y="1790768"/>
              <a:ext cx="4469477" cy="1697843"/>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076493C6-D661-5C1F-DBD3-CEE01F101C57}"/>
                </a:ext>
              </a:extLst>
            </p:cNvPr>
            <p:cNvSpPr/>
            <p:nvPr/>
          </p:nvSpPr>
          <p:spPr>
            <a:xfrm>
              <a:off x="4874707" y="1846364"/>
              <a:ext cx="4210121" cy="158664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3200" b="1" dirty="0">
                  <a:solidFill>
                    <a:srgbClr val="0727C9"/>
                  </a:solidFill>
                  <a:latin typeface="Calibri" panose="020F0502020204030204" pitchFamily="34" charset="0"/>
                  <a:cs typeface="Calibri" panose="020F0502020204030204" pitchFamily="34" charset="0"/>
                </a:rPr>
                <a:t>Nói cho </a:t>
              </a:r>
              <a:r>
                <a:rPr lang="vi-VN" altLang="en-US" sz="3200" b="1">
                  <a:solidFill>
                    <a:srgbClr val="0727C9"/>
                  </a:solidFill>
                  <a:latin typeface="Calibri" panose="020F0502020204030204" pitchFamily="34" charset="0"/>
                  <a:cs typeface="Calibri" panose="020F0502020204030204" pitchFamily="34" charset="0"/>
                </a:rPr>
                <a:t>nhau nghe </a:t>
              </a:r>
              <a:r>
                <a:rPr lang="vi-VN" altLang="en-US" sz="3200" b="1" dirty="0">
                  <a:solidFill>
                    <a:srgbClr val="0727C9"/>
                  </a:solidFill>
                  <a:latin typeface="Calibri" panose="020F0502020204030204" pitchFamily="34" charset="0"/>
                  <a:cs typeface="Calibri" panose="020F0502020204030204" pitchFamily="34" charset="0"/>
                </a:rPr>
                <a:t>hình ảnh nhân hóa mình thích và lí do yêu thích hình ảnh đó; nêu tác dụng của hình ảnh nhân hóa trong đoạn thơ.</a:t>
              </a:r>
            </a:p>
          </p:txBody>
        </p:sp>
      </p:grpSp>
      <p:sp>
        <p:nvSpPr>
          <p:cNvPr id="8" name="TextBox 7">
            <a:extLst>
              <a:ext uri="{FF2B5EF4-FFF2-40B4-BE49-F238E27FC236}">
                <a16:creationId xmlns:a16="http://schemas.microsoft.com/office/drawing/2014/main" id="{5E37F2BA-316F-2205-1294-117A90CA643E}"/>
              </a:ext>
            </a:extLst>
          </p:cNvPr>
          <p:cNvSpPr txBox="1"/>
          <p:nvPr/>
        </p:nvSpPr>
        <p:spPr>
          <a:xfrm>
            <a:off x="3801318" y="3070057"/>
            <a:ext cx="7677308" cy="3293209"/>
          </a:xfrm>
          <a:custGeom>
            <a:avLst/>
            <a:gdLst>
              <a:gd name="connsiteX0" fmla="*/ 0 w 7416107"/>
              <a:gd name="connsiteY0" fmla="*/ 0 h 3046988"/>
              <a:gd name="connsiteX1" fmla="*/ 7416107 w 7416107"/>
              <a:gd name="connsiteY1" fmla="*/ 0 h 3046988"/>
              <a:gd name="connsiteX2" fmla="*/ 7416107 w 7416107"/>
              <a:gd name="connsiteY2" fmla="*/ 3046988 h 3046988"/>
              <a:gd name="connsiteX3" fmla="*/ 0 w 7416107"/>
              <a:gd name="connsiteY3" fmla="*/ 3046988 h 3046988"/>
              <a:gd name="connsiteX4" fmla="*/ 0 w 741610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6107" h="3046988" fill="none" extrusionOk="0">
                <a:moveTo>
                  <a:pt x="0" y="0"/>
                </a:moveTo>
                <a:cubicBezTo>
                  <a:pt x="1632405" y="5222"/>
                  <a:pt x="5893910" y="24918"/>
                  <a:pt x="7416107" y="0"/>
                </a:cubicBezTo>
                <a:cubicBezTo>
                  <a:pt x="7254862" y="1071537"/>
                  <a:pt x="7372347" y="2405261"/>
                  <a:pt x="7416107" y="3046988"/>
                </a:cubicBezTo>
                <a:cubicBezTo>
                  <a:pt x="5405448" y="2882227"/>
                  <a:pt x="1652783" y="3165138"/>
                  <a:pt x="0" y="3046988"/>
                </a:cubicBezTo>
                <a:cubicBezTo>
                  <a:pt x="-55725" y="1822382"/>
                  <a:pt x="17072" y="646376"/>
                  <a:pt x="0" y="0"/>
                </a:cubicBezTo>
                <a:close/>
              </a:path>
              <a:path w="7416107" h="3046988" stroke="0" extrusionOk="0">
                <a:moveTo>
                  <a:pt x="0" y="0"/>
                </a:moveTo>
                <a:cubicBezTo>
                  <a:pt x="2061167" y="11849"/>
                  <a:pt x="4334121" y="-161459"/>
                  <a:pt x="7416107" y="0"/>
                </a:cubicBezTo>
                <a:cubicBezTo>
                  <a:pt x="7419237" y="810180"/>
                  <a:pt x="7314931" y="1773659"/>
                  <a:pt x="7416107" y="3046988"/>
                </a:cubicBezTo>
                <a:cubicBezTo>
                  <a:pt x="4146886" y="2901128"/>
                  <a:pt x="3569062" y="2968664"/>
                  <a:pt x="0" y="3046988"/>
                </a:cubicBezTo>
                <a:cubicBezTo>
                  <a:pt x="74291" y="1544563"/>
                  <a:pt x="168006" y="96607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r>
              <a:rPr lang="en-US" sz="2600" b="1" dirty="0" err="1">
                <a:latin typeface="Cambria" panose="02040503050406030204" pitchFamily="18" charset="0"/>
                <a:ea typeface="Cambria" panose="02040503050406030204" pitchFamily="18" charset="0"/>
              </a:rPr>
              <a:t>Ví</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dụ</a:t>
            </a:r>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Em </a:t>
            </a:r>
            <a:r>
              <a:rPr lang="vi-VN" sz="2600" b="1" dirty="0">
                <a:latin typeface="Cambria" panose="02040503050406030204" pitchFamily="18" charset="0"/>
                <a:ea typeface="Cambria" panose="02040503050406030204" pitchFamily="18" charset="0"/>
                <a:cs typeface="Calibri" panose="020F0502020204030204" pitchFamily="34" charset="0"/>
              </a:rPr>
              <a:t>thích</a:t>
            </a:r>
            <a:r>
              <a:rPr lang="vi-VN" sz="2600" b="1" dirty="0">
                <a:latin typeface="Cambria" panose="02040503050406030204" pitchFamily="18" charset="0"/>
                <a:ea typeface="Cambria" panose="02040503050406030204" pitchFamily="18" charset="0"/>
              </a:rPr>
              <a:t> hình ảnh:</a:t>
            </a:r>
          </a:p>
          <a:p>
            <a:r>
              <a:rPr lang="vi-VN" sz="2600" dirty="0">
                <a:latin typeface="Cambria" panose="02040503050406030204" pitchFamily="18" charset="0"/>
                <a:ea typeface="Cambria" panose="02040503050406030204" pitchFamily="18" charset="0"/>
              </a:rPr>
              <a:t>Có ông ngô bắp râu hồng như tơ.</a:t>
            </a:r>
          </a:p>
          <a:p>
            <a:r>
              <a:rPr lang="vi-VN" sz="2600" b="1" dirty="0">
                <a:latin typeface="Cambria" panose="02040503050406030204" pitchFamily="18" charset="0"/>
                <a:ea typeface="Cambria" panose="02040503050406030204" pitchFamily="18" charset="0"/>
              </a:rPr>
              <a:t>Tác dụng của hình ảnh đó là:</a:t>
            </a:r>
          </a:p>
          <a:p>
            <a:pPr algn="just"/>
            <a:r>
              <a:rPr lang="vi-VN" sz="2600" dirty="0">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p:txBody>
      </p:sp>
    </p:spTree>
    <p:extLst>
      <p:ext uri="{BB962C8B-B14F-4D97-AF65-F5344CB8AC3E}">
        <p14:creationId xmlns:p14="http://schemas.microsoft.com/office/powerpoint/2010/main" val="39453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874B3CB-F242-34EF-7559-C527B4971205}"/>
              </a:ext>
            </a:extLst>
          </p:cNvPr>
          <p:cNvGrpSpPr/>
          <p:nvPr/>
        </p:nvGrpSpPr>
        <p:grpSpPr>
          <a:xfrm>
            <a:off x="924909" y="142876"/>
            <a:ext cx="10720550" cy="6047716"/>
            <a:chOff x="4702480" y="2354410"/>
            <a:chExt cx="7655360" cy="3732601"/>
          </a:xfrm>
        </p:grpSpPr>
        <p:grpSp>
          <p:nvGrpSpPr>
            <p:cNvPr id="10" name="Group 9">
              <a:extLst>
                <a:ext uri="{FF2B5EF4-FFF2-40B4-BE49-F238E27FC236}">
                  <a16:creationId xmlns:a16="http://schemas.microsoft.com/office/drawing/2014/main" id="{A9D8C8F7-0DD4-9F6E-EC87-A63B35B3CA6B}"/>
                </a:ext>
              </a:extLst>
            </p:cNvPr>
            <p:cNvGrpSpPr/>
            <p:nvPr/>
          </p:nvGrpSpPr>
          <p:grpSpPr>
            <a:xfrm>
              <a:off x="4702480" y="2354410"/>
              <a:ext cx="7655360" cy="3732601"/>
              <a:chOff x="4702480" y="2354410"/>
              <a:chExt cx="7655360" cy="3732601"/>
            </a:xfrm>
          </p:grpSpPr>
          <p:pic>
            <p:nvPicPr>
              <p:cNvPr id="12" name="Graphic 11">
                <a:extLst>
                  <a:ext uri="{FF2B5EF4-FFF2-40B4-BE49-F238E27FC236}">
                    <a16:creationId xmlns:a16="http://schemas.microsoft.com/office/drawing/2014/main" id="{94B573AC-BA55-C33B-A886-2DC4B21DE6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2480" y="3124124"/>
                <a:ext cx="7655360" cy="2962887"/>
              </a:xfrm>
              <a:prstGeom prst="rect">
                <a:avLst/>
              </a:prstGeom>
            </p:spPr>
          </p:pic>
          <p:pic>
            <p:nvPicPr>
              <p:cNvPr id="13" name="Picture 12" descr="A picture containing toy, doll, vector graphics&#10;&#10;Description automatically generated">
                <a:extLst>
                  <a:ext uri="{FF2B5EF4-FFF2-40B4-BE49-F238E27FC236}">
                    <a16:creationId xmlns:a16="http://schemas.microsoft.com/office/drawing/2014/main" id="{25FB6CF5-0D4D-68D4-2467-7886BA1FF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4584" y="2354410"/>
                <a:ext cx="1269125" cy="1039225"/>
              </a:xfrm>
              <a:prstGeom prst="rect">
                <a:avLst/>
              </a:prstGeom>
            </p:spPr>
          </p:pic>
        </p:grpSp>
        <p:sp>
          <p:nvSpPr>
            <p:cNvPr id="11" name="TextBox 10">
              <a:extLst>
                <a:ext uri="{FF2B5EF4-FFF2-40B4-BE49-F238E27FC236}">
                  <a16:creationId xmlns:a16="http://schemas.microsoft.com/office/drawing/2014/main" id="{D92C548B-72DD-809E-1E7A-31DAACFA1AE6}"/>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B9B4932D-72EB-A850-1D8D-54D635615033}"/>
              </a:ext>
            </a:extLst>
          </p:cNvPr>
          <p:cNvSpPr txBox="1"/>
          <p:nvPr/>
        </p:nvSpPr>
        <p:spPr>
          <a:xfrm>
            <a:off x="1576552" y="2082573"/>
            <a:ext cx="9574924" cy="3785652"/>
          </a:xfrm>
          <a:prstGeom prst="rect">
            <a:avLst/>
          </a:prstGeom>
          <a:noFill/>
        </p:spPr>
        <p:txBody>
          <a:bodyPr wrap="square" rtlCol="0">
            <a:spAutoFit/>
          </a:bodyPr>
          <a:lstStyle/>
          <a:p>
            <a:pPr lvl="0" algn="just">
              <a:defRPr/>
            </a:pPr>
            <a:r>
              <a:rPr lang="en-US" sz="4800" b="1" dirty="0">
                <a:solidFill>
                  <a:srgbClr val="FF0000"/>
                </a:solidFill>
                <a:latin typeface="Calibri" panose="020F0502020204030204" pitchFamily="34" charset="0"/>
                <a:cs typeface="Calibri" panose="020F0502020204030204" pitchFamily="34" charset="0"/>
              </a:rPr>
              <a:t>T</a:t>
            </a:r>
            <a:r>
              <a:rPr lang="vi-VN" sz="4800" b="1" dirty="0">
                <a:solidFill>
                  <a:srgbClr val="FF0000"/>
                </a:solidFill>
                <a:latin typeface="Calibri" panose="020F0502020204030204" pitchFamily="34" charset="0"/>
                <a:cs typeface="Calibri" panose="020F0502020204030204" pitchFamily="34" charset="0"/>
              </a:rPr>
              <a:t>ác dụng của biện pháp nhân hóa: </a:t>
            </a:r>
            <a:r>
              <a:rPr lang="vi-VN" sz="4800" b="1" i="1" dirty="0">
                <a:solidFill>
                  <a:srgbClr val="0727C9"/>
                </a:solidFill>
                <a:latin typeface="Calibri" panose="020F0502020204030204" pitchFamily="34" charset="0"/>
                <a:cs typeface="Calibri" panose="020F0502020204030204" pitchFamily="34" charset="0"/>
              </a:rPr>
              <a:t>giúp cho sự vật, hiện tượng vô tri, vô giác trở nên có hồn hơn, giống với con người, gần gũi với con người hơn.</a:t>
            </a:r>
            <a:endParaRPr kumimoji="0" lang="vi-VN" sz="4800" b="0" i="1" u="none" strike="noStrike" kern="1200" cap="none" spc="0" normalizeH="0" baseline="0" noProof="0" dirty="0">
              <a:ln>
                <a:noFill/>
              </a:ln>
              <a:solidFill>
                <a:srgbClr val="0727C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641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028824" y="3647746"/>
            <a:ext cx="3163176" cy="3393362"/>
          </a:xfrm>
          <a:prstGeom prst="rect">
            <a:avLst/>
          </a:prstGeom>
        </p:spPr>
      </p:pic>
      <p:sp>
        <p:nvSpPr>
          <p:cNvPr id="7" name="对话气泡: 圆角矩形 6">
            <a:extLst>
              <a:ext uri="{FF2B5EF4-FFF2-40B4-BE49-F238E27FC236}">
                <a16:creationId xmlns:a16="http://schemas.microsoft.com/office/drawing/2014/main" id="{9B4F9A15-DE08-470F-A183-0E9569C3FC8A}"/>
              </a:ext>
            </a:extLst>
          </p:cNvPr>
          <p:cNvSpPr/>
          <p:nvPr/>
        </p:nvSpPr>
        <p:spPr>
          <a:xfrm>
            <a:off x="3076575" y="1238250"/>
            <a:ext cx="6788733" cy="2193639"/>
          </a:xfrm>
          <a:prstGeom prst="wedgeRoundRectCallout">
            <a:avLst>
              <a:gd name="adj1" fmla="val 48555"/>
              <a:gd name="adj2" fmla="val 81732"/>
              <a:gd name="adj3" fmla="val 16667"/>
            </a:avLst>
          </a:prstGeom>
          <a:solidFill>
            <a:schemeClr val="accent4">
              <a:lumMod val="20000"/>
              <a:lumOff val="80000"/>
            </a:schemeClr>
          </a:solid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3. Đ</a:t>
            </a:r>
            <a:r>
              <a:rPr lang="vi-VN" sz="3600" b="1" dirty="0">
                <a:solidFill>
                  <a:srgbClr val="002060"/>
                </a:solidFill>
                <a:latin typeface="Cambria" panose="02040503050406030204" pitchFamily="18" charset="0"/>
                <a:ea typeface="Cambria" panose="02040503050406030204" pitchFamily="18" charset="0"/>
              </a:rPr>
              <a:t>ặt 2 – 3 câu có hình ảnh nhân hoá nói về cảnh vật, hiện tượng tự nhiên.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文本框 7">
            <a:extLst>
              <a:ext uri="{FF2B5EF4-FFF2-40B4-BE49-F238E27FC236}">
                <a16:creationId xmlns:a16="http://schemas.microsoft.com/office/drawing/2014/main" id="{A330B584-F59F-CCEF-E500-D6DBA528AA1D}"/>
              </a:ext>
            </a:extLst>
          </p:cNvPr>
          <p:cNvSpPr txBox="1"/>
          <p:nvPr/>
        </p:nvSpPr>
        <p:spPr>
          <a:xfrm>
            <a:off x="1104899" y="4237395"/>
            <a:ext cx="7572375" cy="1835789"/>
          </a:xfrm>
          <a:prstGeom prst="flowChartDocument">
            <a:avLst/>
          </a:prstGeom>
          <a:solidFill>
            <a:srgbClr val="FFFF00"/>
          </a:solidFill>
          <a:effectLst>
            <a:reflection blurRad="6350" stA="50000" endA="300" endPos="38500" dist="50800" dir="5400000" sy="-100000" algn="bl" rotWithShape="0"/>
          </a:effectLst>
        </p:spPr>
        <p:txBody>
          <a:bodyPr wrap="square" rtlCol="0">
            <a:spAutoFit/>
          </a:bodyPr>
          <a:lstStyle/>
          <a:p>
            <a:pPr lvl="0" algn="ctr">
              <a:lnSpc>
                <a:spcPct val="150000"/>
              </a:lnSpc>
            </a:pPr>
            <a:r>
              <a:rPr lang="vi-VN" altLang="zh-CN" sz="3200" b="1" dirty="0">
                <a:solidFill>
                  <a:srgbClr val="FF0000"/>
                </a:solidFill>
                <a:latin typeface="Cambria" panose="02040503050406030204" pitchFamily="18" charset="0"/>
                <a:ea typeface="Cambria" panose="02040503050406030204" pitchFamily="18" charset="0"/>
              </a:rPr>
              <a:t>M: Những chị mây đang dạo chơi trên bầu trời.</a:t>
            </a:r>
            <a:endParaRPr kumimoji="0" lang="en-US" altLang="zh-C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0822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图片 78851" descr="封面1"/>
          <p:cNvPicPr>
            <a:picLocks noChangeAspect="1"/>
          </p:cNvPicPr>
          <p:nvPr/>
        </p:nvPicPr>
        <p:blipFill>
          <a:blip r:embed="rId3"/>
          <a:stretch>
            <a:fillRect/>
          </a:stretch>
        </p:blipFill>
        <p:spPr>
          <a:xfrm>
            <a:off x="983432" y="792769"/>
            <a:ext cx="9900592" cy="6093296"/>
          </a:xfrm>
          <a:prstGeom prst="rect">
            <a:avLst/>
          </a:prstGeom>
          <a:noFill/>
          <a:ln w="9525">
            <a:noFill/>
          </a:ln>
        </p:spPr>
      </p:pic>
      <p:sp>
        <p:nvSpPr>
          <p:cNvPr id="2" name="TextBox 1"/>
          <p:cNvSpPr txBox="1"/>
          <p:nvPr/>
        </p:nvSpPr>
        <p:spPr>
          <a:xfrm>
            <a:off x="4166648" y="2091744"/>
            <a:ext cx="3195686" cy="2554545"/>
          </a:xfrm>
          <a:prstGeom prst="rect">
            <a:avLst/>
          </a:prstGeom>
          <a:noFill/>
        </p:spPr>
        <p:txBody>
          <a:bodyPr wrap="square" rtlCol="0">
            <a:spAutoFit/>
          </a:bodyPr>
          <a:lstStyle/>
          <a:p>
            <a:pPr algn="ctr"/>
            <a:r>
              <a:rPr lang="en-US" sz="8000">
                <a:solidFill>
                  <a:srgbClr val="FF0000"/>
                </a:solidFill>
                <a:latin typeface="UVN Chim Bien Nang" panose="0209080305050A020404" pitchFamily="18" charset="0"/>
                <a:cs typeface="Times New Roman" panose="02020603050405020304" pitchFamily="18" charset="0"/>
              </a:rPr>
              <a:t>Vận dụng</a:t>
            </a:r>
            <a:endParaRPr lang="en-US" sz="8000" dirty="0">
              <a:solidFill>
                <a:srgbClr val="FF0000"/>
              </a:solidFill>
              <a:latin typeface="UVN Chim Bien Nang" panose="0209080305050A020404" pitchFamily="18" charset="0"/>
              <a:cs typeface="Times New Roman" panose="02020603050405020304" pitchFamily="18" charset="0"/>
            </a:endParaRPr>
          </a:p>
        </p:txBody>
      </p:sp>
    </p:spTree>
    <p:extLst>
      <p:ext uri="{BB962C8B-B14F-4D97-AF65-F5344CB8AC3E}">
        <p14:creationId xmlns:p14="http://schemas.microsoft.com/office/powerpoint/2010/main" val="212655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31686" y="-164903"/>
            <a:ext cx="12255372" cy="7187807"/>
          </a:xfrm>
          <a:prstGeom prst="rect">
            <a:avLst/>
          </a:prstGeom>
        </p:spPr>
      </p:pic>
      <p:pic>
        <p:nvPicPr>
          <p:cNvPr id="33" name="Picture 4"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184" t="11171" r="70825" b="58692"/>
          <a:stretch/>
        </p:blipFill>
        <p:spPr bwMode="auto">
          <a:xfrm flipH="1">
            <a:off x="10138572" y="1787427"/>
            <a:ext cx="1635753" cy="17450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14"/>
          <p:cNvGrpSpPr/>
          <p:nvPr/>
        </p:nvGrpSpPr>
        <p:grpSpPr>
          <a:xfrm>
            <a:off x="-74212" y="3336460"/>
            <a:ext cx="12532912" cy="3984513"/>
            <a:chOff x="-1080045" y="2890641"/>
            <a:chExt cx="12889432" cy="4248472"/>
          </a:xfrm>
          <a:solidFill>
            <a:schemeClr val="bg1">
              <a:lumMod val="95000"/>
            </a:schemeClr>
          </a:solidFill>
        </p:grpSpPr>
        <p:grpSp>
          <p:nvGrpSpPr>
            <p:cNvPr id="9" name="组合 12"/>
            <p:cNvGrpSpPr/>
            <p:nvPr/>
          </p:nvGrpSpPr>
          <p:grpSpPr>
            <a:xfrm>
              <a:off x="288107" y="2890641"/>
              <a:ext cx="11521280" cy="4248472"/>
              <a:chOff x="131357" y="2877867"/>
              <a:chExt cx="11521280" cy="4248472"/>
            </a:xfrm>
            <a:grpFill/>
          </p:grpSpPr>
          <p:sp>
            <p:nvSpPr>
              <p:cNvPr id="12"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4"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5"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6"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7"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8"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9"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20"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21"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grpSp>
        <p:sp>
          <p:nvSpPr>
            <p:cNvPr id="10"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grpSp>
      <p:sp>
        <p:nvSpPr>
          <p:cNvPr id="22"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349" y="3848107"/>
            <a:ext cx="1786754" cy="1948692"/>
          </a:xfrm>
          <a:prstGeom prst="rect">
            <a:avLst/>
          </a:prstGeom>
        </p:spPr>
      </p:pic>
      <p:pic>
        <p:nvPicPr>
          <p:cNvPr id="25" name="Picture 9"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72309"/>
          <a:stretch/>
        </p:blipFill>
        <p:spPr bwMode="auto">
          <a:xfrm>
            <a:off x="-35755" y="500708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3997" y="3534844"/>
            <a:ext cx="1786754" cy="1948692"/>
          </a:xfrm>
          <a:prstGeom prst="rect">
            <a:avLst/>
          </a:prstGeom>
        </p:spPr>
      </p:pic>
      <p:pic>
        <p:nvPicPr>
          <p:cNvPr id="40" name="Picture 3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3716119" y="4341291"/>
            <a:ext cx="568132" cy="560944"/>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6512" y="3416195"/>
            <a:ext cx="1786754" cy="1948692"/>
          </a:xfrm>
          <a:prstGeom prst="rect">
            <a:avLst/>
          </a:prstGeom>
        </p:spPr>
      </p:pic>
      <p:pic>
        <p:nvPicPr>
          <p:cNvPr id="42" name="Picture 4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6818634" y="4222642"/>
            <a:ext cx="568132" cy="560944"/>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5898" y="3534844"/>
            <a:ext cx="1786754" cy="1948692"/>
          </a:xfrm>
          <a:prstGeom prst="rect">
            <a:avLst/>
          </a:prstGeom>
        </p:spPr>
      </p:pic>
      <p:pic>
        <p:nvPicPr>
          <p:cNvPr id="44" name="Picture 4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9438020" y="4341291"/>
            <a:ext cx="568132" cy="560944"/>
          </a:xfrm>
          <a:prstGeom prst="rect">
            <a:avLst/>
          </a:prstGeom>
        </p:spPr>
      </p:pic>
      <p:pic>
        <p:nvPicPr>
          <p:cNvPr id="36" name="Picture 3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212693" y="219224"/>
            <a:ext cx="2312749" cy="2283487"/>
          </a:xfrm>
          <a:prstGeom prst="rect">
            <a:avLst/>
          </a:prstGeom>
        </p:spPr>
      </p:pic>
      <p:sp>
        <p:nvSpPr>
          <p:cNvPr id="11" name="TextBox 10">
            <a:extLst>
              <a:ext uri="{FF2B5EF4-FFF2-40B4-BE49-F238E27FC236}">
                <a16:creationId xmlns:a16="http://schemas.microsoft.com/office/drawing/2014/main" id="{7AB38086-9C71-4131-9CB8-A0D0C37C0148}"/>
              </a:ext>
            </a:extLst>
          </p:cNvPr>
          <p:cNvSpPr txBox="1"/>
          <p:nvPr/>
        </p:nvSpPr>
        <p:spPr>
          <a:xfrm>
            <a:off x="2366334" y="717264"/>
            <a:ext cx="7891535" cy="1858418"/>
          </a:xfrm>
          <a:prstGeom prst="rect">
            <a:avLst/>
          </a:prstGeom>
          <a:noFill/>
        </p:spPr>
        <p:txBody>
          <a:bodyPr wrap="square" rtlCol="0">
            <a:prstTxWarp prst="textChevro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28575">
                  <a:solidFill>
                    <a:prstClr val="white"/>
                  </a:solidFill>
                  <a:prstDash val="solid"/>
                </a:ln>
                <a:solidFill>
                  <a:srgbClr val="FF0000"/>
                </a:solidFill>
                <a:effectLst>
                  <a:outerShdw blurRad="38100" dist="38100" dir="2700000" algn="tl">
                    <a:srgbClr val="000000">
                      <a:alpha val="43137"/>
                    </a:srgbClr>
                  </a:outerShdw>
                </a:effectLst>
                <a:uLnTx/>
                <a:uFillTx/>
                <a:latin typeface="Georgia" panose="02040502050405020303" pitchFamily="18" charset="0"/>
                <a:ea typeface="+mn-ea"/>
                <a:cs typeface="+mn-cs"/>
              </a:rPr>
              <a:t>Hoa Mặt Trời</a:t>
            </a:r>
          </a:p>
        </p:txBody>
      </p:sp>
      <p:pic>
        <p:nvPicPr>
          <p:cNvPr id="7"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4625" y="-1254125"/>
            <a:ext cx="609600" cy="609600"/>
          </a:xfrm>
          <a:prstGeom prst="rect">
            <a:avLst/>
          </a:prstGeom>
        </p:spPr>
      </p:pic>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455471" y="4654554"/>
            <a:ext cx="568132" cy="560944"/>
          </a:xfrm>
          <a:prstGeom prst="rect">
            <a:avLst/>
          </a:prstGeom>
        </p:spPr>
      </p:pic>
      <p:pic>
        <p:nvPicPr>
          <p:cNvPr id="3" name="Picture 2">
            <a:hlinkClick r:id="" action="ppaction://hlinkshowjump?jump=nextslide"/>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90604" y="2251305"/>
            <a:ext cx="2554445" cy="1383912"/>
          </a:xfrm>
          <a:prstGeom prst="rect">
            <a:avLst/>
          </a:prstGeom>
        </p:spPr>
      </p:pic>
    </p:spTree>
    <p:extLst>
      <p:ext uri="{BB962C8B-B14F-4D97-AF65-F5344CB8AC3E}">
        <p14:creationId xmlns:p14="http://schemas.microsoft.com/office/powerpoint/2010/main" val="3588586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75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par>
                                <p:cTn id="13" presetID="1" presetClass="mediacall" presetSubtype="0" fill="hold" nodeType="withEffect">
                                  <p:stCondLst>
                                    <p:cond delay="0"/>
                                  </p:stCondLst>
                                  <p:childTnLst>
                                    <p:cmd type="call" cmd="playFrom(0.0)">
                                      <p:cBhvr>
                                        <p:cTn id="14" dur="1" fill="hold"/>
                                        <p:tgtEl>
                                          <p:spTgt spid="7"/>
                                        </p:tgtEl>
                                      </p:cBhvr>
                                    </p:cmd>
                                  </p:childTnLst>
                                </p:cTn>
                              </p:par>
                              <p:par>
                                <p:cTn id="15" presetID="3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 calcmode="lin" valueType="num">
                                      <p:cBhvr>
                                        <p:cTn id="19" dur="500" fill="hold"/>
                                        <p:tgtEl>
                                          <p:spTgt spid="38"/>
                                        </p:tgtEl>
                                        <p:attrNameLst>
                                          <p:attrName>style.rotation</p:attrName>
                                        </p:attrNameLst>
                                      </p:cBhvr>
                                      <p:tavLst>
                                        <p:tav tm="0">
                                          <p:val>
                                            <p:fltVal val="90"/>
                                          </p:val>
                                        </p:tav>
                                        <p:tav tm="100000">
                                          <p:val>
                                            <p:fltVal val="0"/>
                                          </p:val>
                                        </p:tav>
                                      </p:tavLst>
                                    </p:anim>
                                    <p:animEffect transition="in" filter="fade">
                                      <p:cBhvr>
                                        <p:cTn id="20" dur="500"/>
                                        <p:tgtEl>
                                          <p:spTgt spid="38"/>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par>
                                <p:cTn id="21" presetID="49" presetClass="path" presetSubtype="0" accel="50000" decel="50000" fill="hold" nodeType="withEffect">
                                  <p:stCondLst>
                                    <p:cond delay="480"/>
                                  </p:stCondLst>
                                  <p:childTnLst>
                                    <p:animMotion origin="layout" path="M 1.66667E-6 -4.44444E-6 L 0.13359 -0.23657 " pathEditMode="relative" rAng="0" ptsTypes="AA">
                                      <p:cBhvr>
                                        <p:cTn id="22" dur="2000" fill="hold"/>
                                        <p:tgtEl>
                                          <p:spTgt spid="38"/>
                                        </p:tgtEl>
                                        <p:attrNameLst>
                                          <p:attrName>ppt_x</p:attrName>
                                          <p:attrName>ppt_y</p:attrName>
                                        </p:attrNameLst>
                                      </p:cBhvr>
                                      <p:rCtr x="6680" y="-11829"/>
                                    </p:animMotion>
                                  </p:childTnLst>
                                </p:cTn>
                              </p:par>
                            </p:childTnLst>
                          </p:cTn>
                        </p:par>
                        <p:par>
                          <p:cTn id="23" fill="hold">
                            <p:stCondLst>
                              <p:cond delay="2480"/>
                            </p:stCondLst>
                            <p:childTnLst>
                              <p:par>
                                <p:cTn id="24" presetID="10" presetClass="exit" presetSubtype="0" fill="hold" nodeType="afterEffect">
                                  <p:stCondLst>
                                    <p:cond delay="0"/>
                                  </p:stCondLst>
                                  <p:childTnLst>
                                    <p:animEffect transition="out" filter="fade">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par>
                                <p:cTn id="27" presetID="3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 calcmode="lin" valueType="num">
                                      <p:cBhvr>
                                        <p:cTn id="31" dur="500" fill="hold"/>
                                        <p:tgtEl>
                                          <p:spTgt spid="40"/>
                                        </p:tgtEl>
                                        <p:attrNameLst>
                                          <p:attrName>style.rotation</p:attrName>
                                        </p:attrNameLst>
                                      </p:cBhvr>
                                      <p:tavLst>
                                        <p:tav tm="0">
                                          <p:val>
                                            <p:fltVal val="90"/>
                                          </p:val>
                                        </p:tav>
                                        <p:tav tm="100000">
                                          <p:val>
                                            <p:fltVal val="0"/>
                                          </p:val>
                                        </p:tav>
                                      </p:tavLst>
                                    </p:anim>
                                    <p:animEffect transition="in" filter="fade">
                                      <p:cBhvr>
                                        <p:cTn id="32" dur="500"/>
                                        <p:tgtEl>
                                          <p:spTgt spid="4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par>
                                <p:cTn id="33" presetID="49" presetClass="path" presetSubtype="0" accel="50000" decel="50000" fill="hold" nodeType="withEffect">
                                  <p:stCondLst>
                                    <p:cond delay="480"/>
                                  </p:stCondLst>
                                  <p:childTnLst>
                                    <p:animMotion origin="layout" path="M 5E-6 -2.59259E-6 L 0.1336 -0.23657 " pathEditMode="relative" rAng="0" ptsTypes="AA">
                                      <p:cBhvr>
                                        <p:cTn id="34" dur="2000" fill="hold"/>
                                        <p:tgtEl>
                                          <p:spTgt spid="40"/>
                                        </p:tgtEl>
                                        <p:attrNameLst>
                                          <p:attrName>ppt_x</p:attrName>
                                          <p:attrName>ppt_y</p:attrName>
                                        </p:attrNameLst>
                                      </p:cBhvr>
                                      <p:rCtr x="6680" y="-11829"/>
                                    </p:animMotion>
                                  </p:childTnLst>
                                </p:cTn>
                              </p:par>
                            </p:childTnLst>
                          </p:cTn>
                        </p:par>
                        <p:par>
                          <p:cTn id="35" fill="hold">
                            <p:stCondLst>
                              <p:cond delay="4960"/>
                            </p:stCondLst>
                            <p:childTnLst>
                              <p:par>
                                <p:cTn id="36" presetID="10" presetClass="exit" presetSubtype="0" fill="hold" nodeType="afterEffect">
                                  <p:stCondLst>
                                    <p:cond delay="0"/>
                                  </p:stCondLst>
                                  <p:childTnLst>
                                    <p:animEffect transition="out" filter="fade">
                                      <p:cBhvr>
                                        <p:cTn id="37" dur="500"/>
                                        <p:tgtEl>
                                          <p:spTgt spid="40"/>
                                        </p:tgtEl>
                                      </p:cBhvr>
                                    </p:animEffect>
                                    <p:set>
                                      <p:cBhvr>
                                        <p:cTn id="38" dur="1" fill="hold">
                                          <p:stCondLst>
                                            <p:cond delay="499"/>
                                          </p:stCondLst>
                                        </p:cTn>
                                        <p:tgtEl>
                                          <p:spTgt spid="40"/>
                                        </p:tgtEl>
                                        <p:attrNameLst>
                                          <p:attrName>style.visibility</p:attrName>
                                        </p:attrNameLst>
                                      </p:cBhvr>
                                      <p:to>
                                        <p:strVal val="hidden"/>
                                      </p:to>
                                    </p:set>
                                  </p:childTnLst>
                                </p:cTn>
                              </p:par>
                              <p:par>
                                <p:cTn id="39" presetID="3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90"/>
                                          </p:val>
                                        </p:tav>
                                        <p:tav tm="100000">
                                          <p:val>
                                            <p:fltVal val="0"/>
                                          </p:val>
                                        </p:tav>
                                      </p:tavLst>
                                    </p:anim>
                                    <p:animEffect transition="in" filter="fade">
                                      <p:cBhvr>
                                        <p:cTn id="44"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5" presetID="49" presetClass="path" presetSubtype="0" accel="50000" decel="50000" fill="hold" nodeType="withEffect">
                                  <p:stCondLst>
                                    <p:cond delay="480"/>
                                  </p:stCondLst>
                                  <p:childTnLst>
                                    <p:animMotion origin="layout" path="M -2.08333E-6 -1.48148E-6 L -0.08164 -0.21528 " pathEditMode="relative" rAng="0" ptsTypes="AA">
                                      <p:cBhvr>
                                        <p:cTn id="46" dur="2000" fill="hold"/>
                                        <p:tgtEl>
                                          <p:spTgt spid="42"/>
                                        </p:tgtEl>
                                        <p:attrNameLst>
                                          <p:attrName>ppt_x</p:attrName>
                                          <p:attrName>ppt_y</p:attrName>
                                        </p:attrNameLst>
                                      </p:cBhvr>
                                      <p:rCtr x="-4089" y="-10764"/>
                                    </p:animMotion>
                                  </p:childTnLst>
                                </p:cTn>
                              </p:par>
                            </p:childTnLst>
                          </p:cTn>
                        </p:par>
                        <p:par>
                          <p:cTn id="47" fill="hold">
                            <p:stCondLst>
                              <p:cond delay="7440"/>
                            </p:stCondLst>
                            <p:childTnLst>
                              <p:par>
                                <p:cTn id="48" presetID="10" presetClass="exit" presetSubtype="0" fill="hold" nodeType="after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par>
                                <p:cTn id="51" presetID="3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ppt_w</p:attrName>
                                        </p:attrNameLst>
                                      </p:cBhvr>
                                      <p:tavLst>
                                        <p:tav tm="0">
                                          <p:val>
                                            <p:fltVal val="0"/>
                                          </p:val>
                                        </p:tav>
                                        <p:tav tm="100000">
                                          <p:val>
                                            <p:strVal val="#ppt_w"/>
                                          </p:val>
                                        </p:tav>
                                      </p:tavLst>
                                    </p:anim>
                                    <p:anim calcmode="lin" valueType="num">
                                      <p:cBhvr>
                                        <p:cTn id="54" dur="500" fill="hold"/>
                                        <p:tgtEl>
                                          <p:spTgt spid="44"/>
                                        </p:tgtEl>
                                        <p:attrNameLst>
                                          <p:attrName>ppt_h</p:attrName>
                                        </p:attrNameLst>
                                      </p:cBhvr>
                                      <p:tavLst>
                                        <p:tav tm="0">
                                          <p:val>
                                            <p:fltVal val="0"/>
                                          </p:val>
                                        </p:tav>
                                        <p:tav tm="100000">
                                          <p:val>
                                            <p:strVal val="#ppt_h"/>
                                          </p:val>
                                        </p:tav>
                                      </p:tavLst>
                                    </p:anim>
                                    <p:anim calcmode="lin" valueType="num">
                                      <p:cBhvr>
                                        <p:cTn id="55" dur="500" fill="hold"/>
                                        <p:tgtEl>
                                          <p:spTgt spid="44"/>
                                        </p:tgtEl>
                                        <p:attrNameLst>
                                          <p:attrName>style.rotation</p:attrName>
                                        </p:attrNameLst>
                                      </p:cBhvr>
                                      <p:tavLst>
                                        <p:tav tm="0">
                                          <p:val>
                                            <p:fltVal val="90"/>
                                          </p:val>
                                        </p:tav>
                                        <p:tav tm="100000">
                                          <p:val>
                                            <p:fltVal val="0"/>
                                          </p:val>
                                        </p:tav>
                                      </p:tavLst>
                                    </p:anim>
                                    <p:animEffect transition="in" filter="fade">
                                      <p:cBhvr>
                                        <p:cTn id="56" dur="500"/>
                                        <p:tgtEl>
                                          <p:spTgt spid="44"/>
                                        </p:tgtEl>
                                      </p:cBhvr>
                                    </p:animEffect>
                                  </p:childTnLst>
                                  <p:subTnLst>
                                    <p:audio>
                                      <p:cMediaNode>
                                        <p:cTn display="0" masterRel="sameClick">
                                          <p:stCondLst>
                                            <p:cond evt="begin" delay="0">
                                              <p:tn val="51"/>
                                            </p:cond>
                                          </p:stCondLst>
                                          <p:endCondLst>
                                            <p:cond evt="onStopAudio" delay="0">
                                              <p:tgtEl>
                                                <p:sldTgt/>
                                              </p:tgtEl>
                                            </p:cond>
                                          </p:endCondLst>
                                        </p:cTn>
                                        <p:tgtEl>
                                          <p:sndTgt r:embed="rId5" name="chimes.wav"/>
                                        </p:tgtEl>
                                      </p:cMediaNode>
                                    </p:audio>
                                  </p:subTnLst>
                                </p:cTn>
                              </p:par>
                              <p:par>
                                <p:cTn id="57" presetID="49" presetClass="path" presetSubtype="0" accel="50000" decel="50000" fill="hold" nodeType="withEffect">
                                  <p:stCondLst>
                                    <p:cond delay="480"/>
                                  </p:stCondLst>
                                  <p:childTnLst>
                                    <p:animMotion origin="layout" path="M 4.16667E-6 -2.59259E-6 L -0.08164 -0.25879 " pathEditMode="relative" rAng="0" ptsTypes="AA">
                                      <p:cBhvr>
                                        <p:cTn id="58" dur="2000" fill="hold"/>
                                        <p:tgtEl>
                                          <p:spTgt spid="44"/>
                                        </p:tgtEl>
                                        <p:attrNameLst>
                                          <p:attrName>ppt_x</p:attrName>
                                          <p:attrName>ppt_y</p:attrName>
                                        </p:attrNameLst>
                                      </p:cBhvr>
                                      <p:rCtr x="-4089" y="-12940"/>
                                    </p:animMotion>
                                  </p:childTnLst>
                                </p:cTn>
                              </p:par>
                            </p:childTnLst>
                          </p:cTn>
                        </p:par>
                        <p:par>
                          <p:cTn id="59" fill="hold">
                            <p:stCondLst>
                              <p:cond delay="9920"/>
                            </p:stCondLst>
                            <p:childTnLst>
                              <p:par>
                                <p:cTn id="60" presetID="10" presetClass="exit" presetSubtype="0" fill="hold" nodeType="afterEffect">
                                  <p:stCondLst>
                                    <p:cond delay="0"/>
                                  </p:stCondLst>
                                  <p:childTnLst>
                                    <p:animEffect transition="out" filter="fade">
                                      <p:cBhvr>
                                        <p:cTn id="61" dur="500"/>
                                        <p:tgtEl>
                                          <p:spTgt spid="44"/>
                                        </p:tgtEl>
                                      </p:cBhvr>
                                    </p:animEffect>
                                    <p:set>
                                      <p:cBhvr>
                                        <p:cTn id="62" dur="1" fill="hold">
                                          <p:stCondLst>
                                            <p:cond delay="499"/>
                                          </p:stCondLst>
                                        </p:cTn>
                                        <p:tgtEl>
                                          <p:spTgt spid="44"/>
                                        </p:tgtEl>
                                        <p:attrNameLst>
                                          <p:attrName>style.visibility</p:attrName>
                                        </p:attrNameLst>
                                      </p:cBhvr>
                                      <p:to>
                                        <p:strVal val="hidden"/>
                                      </p:to>
                                    </p:set>
                                  </p:childTnLst>
                                </p:cTn>
                              </p:par>
                              <p:par>
                                <p:cTn id="63" presetID="2" presetClass="entr" presetSubtype="8" fill="hold" nodeType="withEffect">
                                  <p:stCondLst>
                                    <p:cond delay="75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1250" fill="hold"/>
                                        <p:tgtEl>
                                          <p:spTgt spid="3"/>
                                        </p:tgtEl>
                                        <p:attrNameLst>
                                          <p:attrName>ppt_x</p:attrName>
                                        </p:attrNameLst>
                                      </p:cBhvr>
                                      <p:tavLst>
                                        <p:tav tm="0">
                                          <p:val>
                                            <p:strVal val="0-#ppt_w/2"/>
                                          </p:val>
                                        </p:tav>
                                        <p:tav tm="100000">
                                          <p:val>
                                            <p:strVal val="#ppt_x"/>
                                          </p:val>
                                        </p:tav>
                                      </p:tavLst>
                                    </p:anim>
                                    <p:anim calcmode="lin" valueType="num">
                                      <p:cBhvr additive="base">
                                        <p:cTn id="6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6970" numSld="99">
                <p:cTn id="67" repeatCount="indefinite"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2160705" y="1305256"/>
            <a:ext cx="7931166" cy="4504419"/>
          </a:xfrm>
          <a:prstGeom prst="rect">
            <a:avLst/>
          </a:prstGeom>
        </p:spPr>
      </p:pic>
    </p:spTree>
    <p:extLst>
      <p:ext uri="{BB962C8B-B14F-4D97-AF65-F5344CB8AC3E}">
        <p14:creationId xmlns:p14="http://schemas.microsoft.com/office/powerpoint/2010/main" val="225758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524764" y="393131"/>
            <a:ext cx="10777974" cy="2478943"/>
            <a:chOff x="11640823" y="231529"/>
            <a:chExt cx="10777974" cy="2478943"/>
          </a:xfrm>
        </p:grpSpPr>
        <p:sp>
          <p:nvSpPr>
            <p:cNvPr id="41" name="Curved Up Ribbon 40"/>
            <p:cNvSpPr/>
            <p:nvPr/>
          </p:nvSpPr>
          <p:spPr>
            <a:xfrm>
              <a:off x="12739902" y="231529"/>
              <a:ext cx="9678895" cy="2286186"/>
            </a:xfrm>
            <a:prstGeom prst="ellipseRibbon2">
              <a:avLst>
                <a:gd name="adj1" fmla="val 25000"/>
                <a:gd name="adj2" fmla="val 74089"/>
                <a:gd name="adj3" fmla="val 14346"/>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200" b="1" i="1">
                  <a:solidFill>
                    <a:srgbClr val="0727C9"/>
                  </a:solidFill>
                  <a:latin typeface="Arial" panose="020B0604020202020204" pitchFamily="34" charset="0"/>
                  <a:cs typeface="Arial" panose="020B0604020202020204" pitchFamily="34" charset="0"/>
                </a:rPr>
                <a:t>Sự vật được nhân hóa trong câu: “Chị gió chăn mây trên cánh đồng.” là: </a:t>
              </a: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幼圆" panose="02010509060101010101" pitchFamily="49" charset="-122"/>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幼圆" panose="02010509060101010101" pitchFamily="49" charset="-122"/>
              <a:cs typeface="Arial" panose="020B0604020202020204" pitchFamily="34" charset="0"/>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7" name="Picture 2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4534823" y="4317506"/>
            <a:ext cx="634817" cy="62678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2" name="Flowchart: Card 31"/>
          <p:cNvSpPr/>
          <p:nvPr/>
        </p:nvSpPr>
        <p:spPr>
          <a:xfrm>
            <a:off x="436485"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Mây</a:t>
            </a:r>
          </a:p>
        </p:txBody>
      </p:sp>
      <p:sp>
        <p:nvSpPr>
          <p:cNvPr id="33" name="Flowchart: Card 32"/>
          <p:cNvSpPr/>
          <p:nvPr/>
        </p:nvSpPr>
        <p:spPr>
          <a:xfrm>
            <a:off x="3420062" y="5330219"/>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Gió</a:t>
            </a:r>
          </a:p>
        </p:txBody>
      </p:sp>
      <p:sp>
        <p:nvSpPr>
          <p:cNvPr id="34" name="Flowchart: Card 33"/>
          <p:cNvSpPr/>
          <p:nvPr/>
        </p:nvSpPr>
        <p:spPr>
          <a:xfrm>
            <a:off x="6309991"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Cánh đồng</a:t>
            </a:r>
          </a:p>
        </p:txBody>
      </p:sp>
      <p:sp>
        <p:nvSpPr>
          <p:cNvPr id="35" name="Flowchart: Card 34"/>
          <p:cNvSpPr/>
          <p:nvPr/>
        </p:nvSpPr>
        <p:spPr>
          <a:xfrm>
            <a:off x="9246743" y="5338542"/>
            <a:ext cx="2501658"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chăn</a:t>
            </a:r>
          </a:p>
        </p:txBody>
      </p:sp>
      <p:sp>
        <p:nvSpPr>
          <p:cNvPr id="3" name="TextBox 2"/>
          <p:cNvSpPr txBox="1"/>
          <p:nvPr/>
        </p:nvSpPr>
        <p:spPr>
          <a:xfrm>
            <a:off x="2161966" y="4756273"/>
            <a:ext cx="554960"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A</a:t>
            </a:r>
          </a:p>
        </p:txBody>
      </p:sp>
      <p:sp>
        <p:nvSpPr>
          <p:cNvPr id="43" name="TextBox 42"/>
          <p:cNvSpPr txBox="1"/>
          <p:nvPr/>
        </p:nvSpPr>
        <p:spPr>
          <a:xfrm>
            <a:off x="5057459" y="4756273"/>
            <a:ext cx="554960"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a:t>
            </a:r>
          </a:p>
        </p:txBody>
      </p:sp>
      <p:sp>
        <p:nvSpPr>
          <p:cNvPr id="44" name="TextBox 43"/>
          <p:cNvSpPr txBox="1"/>
          <p:nvPr/>
        </p:nvSpPr>
        <p:spPr>
          <a:xfrm>
            <a:off x="7952952" y="4756273"/>
            <a:ext cx="554960"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C</a:t>
            </a:r>
          </a:p>
        </p:txBody>
      </p:sp>
      <p:sp>
        <p:nvSpPr>
          <p:cNvPr id="45" name="TextBox 44"/>
          <p:cNvSpPr txBox="1"/>
          <p:nvPr/>
        </p:nvSpPr>
        <p:spPr>
          <a:xfrm>
            <a:off x="10848446" y="4756273"/>
            <a:ext cx="554960" cy="707886"/>
          </a:xfrm>
          <a:prstGeom prst="rect">
            <a:avLst/>
          </a:prstGeom>
          <a:noFill/>
        </p:spPr>
        <p:txBody>
          <a:bodyPr wrap="none" rtlCol="0">
            <a:spAutoFit/>
          </a:bodyPr>
          <a:lstStyle/>
          <a:p>
            <a:r>
              <a:rPr lang="en-US" sz="4000" b="1">
                <a:ln w="9525">
                  <a:solidFill>
                    <a:schemeClr val="bg1"/>
                  </a:solidFill>
                  <a:prstDash val="solid"/>
                </a:ln>
                <a:solidFill>
                  <a:srgbClr val="0070C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4313" y="2745284"/>
            <a:ext cx="2554445" cy="1390008"/>
          </a:xfrm>
          <a:prstGeom prst="rect">
            <a:avLst/>
          </a:prstGeom>
        </p:spPr>
      </p:pic>
    </p:spTree>
    <p:extLst>
      <p:ext uri="{BB962C8B-B14F-4D97-AF65-F5344CB8AC3E}">
        <p14:creationId xmlns:p14="http://schemas.microsoft.com/office/powerpoint/2010/main" val="119100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49" presetClass="path" presetSubtype="0" accel="50000" decel="50000" fill="hold" nodeType="withEffect">
                                  <p:stCondLst>
                                    <p:cond delay="480"/>
                                  </p:stCondLst>
                                  <p:childTnLst>
                                    <p:animMotion origin="layout" path="M 3.33333E-6 -1.48148E-6 L 0.12695 -0.25486 " pathEditMode="relative" rAng="0" ptsTypes="AA">
                                      <p:cBhvr>
                                        <p:cTn id="12" dur="2000" fill="hold"/>
                                        <p:tgtEl>
                                          <p:spTgt spid="27"/>
                                        </p:tgtEl>
                                        <p:attrNameLst>
                                          <p:attrName>ppt_x</p:attrName>
                                          <p:attrName>ppt_y</p:attrName>
                                        </p:attrNameLst>
                                      </p:cBhvr>
                                      <p:rCtr x="6341" y="-12755"/>
                                    </p:animMotion>
                                  </p:childTnLst>
                                </p:cTn>
                              </p:par>
                              <p:par>
                                <p:cTn id="13" presetID="22" presetClass="exit" presetSubtype="4" fill="hold" nodeType="withEffect">
                                  <p:stCondLst>
                                    <p:cond delay="480"/>
                                  </p:stCondLst>
                                  <p:childTnLst>
                                    <p:animEffect transition="out" filter="wipe(down)">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22" presetClass="exit" presetSubtype="4" fill="hold" grpId="0" nodeType="withEffect">
                                  <p:stCondLst>
                                    <p:cond delay="480"/>
                                  </p:stCondLst>
                                  <p:childTnLst>
                                    <p:animEffect transition="out" filter="wipe(down)">
                                      <p:cBhvr>
                                        <p:cTn id="17" dur="500"/>
                                        <p:tgtEl>
                                          <p:spTgt spid="32"/>
                                        </p:tgtEl>
                                      </p:cBhvr>
                                    </p:animEffect>
                                    <p:set>
                                      <p:cBhvr>
                                        <p:cTn id="18" dur="1" fill="hold">
                                          <p:stCondLst>
                                            <p:cond delay="499"/>
                                          </p:stCondLst>
                                        </p:cTn>
                                        <p:tgtEl>
                                          <p:spTgt spid="32"/>
                                        </p:tgtEl>
                                        <p:attrNameLst>
                                          <p:attrName>style.visibility</p:attrName>
                                        </p:attrNameLst>
                                      </p:cBhvr>
                                      <p:to>
                                        <p:strVal val="hidden"/>
                                      </p:to>
                                    </p:set>
                                  </p:childTnLst>
                                </p:cTn>
                              </p:par>
                              <p:par>
                                <p:cTn id="19" presetID="22" presetClass="exit" presetSubtype="4" fill="hold" grpId="0" nodeType="withEffect">
                                  <p:stCondLst>
                                    <p:cond delay="480"/>
                                  </p:stCondLst>
                                  <p:childTnLst>
                                    <p:animEffect transition="out" filter="wipe(down)">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22" presetClass="exit" presetSubtype="4" fill="hold" grpId="0" nodeType="withEffect">
                                  <p:stCondLst>
                                    <p:cond delay="480"/>
                                  </p:stCondLst>
                                  <p:childTnLst>
                                    <p:animEffect transition="out" filter="wipe(down)">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par>
                                <p:cTn id="25" presetID="22" presetClass="exit" presetSubtype="4" fill="hold" grpId="0" nodeType="withEffect">
                                  <p:stCondLst>
                                    <p:cond delay="480"/>
                                  </p:stCondLst>
                                  <p:childTnLst>
                                    <p:animEffect transition="out" filter="wipe(down)">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par>
                                <p:cTn id="28" presetID="22" presetClass="exit" presetSubtype="4" fill="hold" grpId="0" nodeType="withEffect">
                                  <p:stCondLst>
                                    <p:cond delay="480"/>
                                  </p:stCondLst>
                                  <p:childTnLst>
                                    <p:animEffect transition="out" filter="wipe(down)">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par>
                                <p:cTn id="31" presetID="22" presetClass="exit" presetSubtype="4" fill="hold" grpId="0" nodeType="withEffect">
                                  <p:stCondLst>
                                    <p:cond delay="480"/>
                                  </p:stCondLst>
                                  <p:childTnLst>
                                    <p:animEffect transition="out" filter="wipe(down)">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par>
                                <p:cTn id="34" presetID="22" presetClass="exit" presetSubtype="4" fill="hold" nodeType="withEffect">
                                  <p:stCondLst>
                                    <p:cond delay="480"/>
                                  </p:stCondLst>
                                  <p:childTnLst>
                                    <p:animEffect transition="out" filter="wipe(down)">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22" presetClass="exit" presetSubtype="4" fill="hold" nodeType="withEffect">
                                  <p:stCondLst>
                                    <p:cond delay="480"/>
                                  </p:stCondLst>
                                  <p:childTnLst>
                                    <p:animEffect transition="out" filter="wipe(down)">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par>
                          <p:cTn id="40" fill="hold">
                            <p:stCondLst>
                              <p:cond delay="2480"/>
                            </p:stCondLst>
                            <p:childTnLst>
                              <p:par>
                                <p:cTn id="41" presetID="47" presetClass="exit" presetSubtype="0" fill="hold" nodeType="afterEffect">
                                  <p:stCondLst>
                                    <p:cond delay="0"/>
                                  </p:stCondLst>
                                  <p:childTnLst>
                                    <p:animEffect transition="out" filter="fade">
                                      <p:cBhvr>
                                        <p:cTn id="42" dur="1000"/>
                                        <p:tgtEl>
                                          <p:spTgt spid="27"/>
                                        </p:tgtEl>
                                      </p:cBhvr>
                                    </p:animEffect>
                                    <p:anim calcmode="lin" valueType="num">
                                      <p:cBhvr>
                                        <p:cTn id="43" dur="1000"/>
                                        <p:tgtEl>
                                          <p:spTgt spid="27"/>
                                        </p:tgtEl>
                                        <p:attrNameLst>
                                          <p:attrName>ppt_x</p:attrName>
                                        </p:attrNameLst>
                                      </p:cBhvr>
                                      <p:tavLst>
                                        <p:tav tm="0">
                                          <p:val>
                                            <p:strVal val="ppt_x"/>
                                          </p:val>
                                        </p:tav>
                                        <p:tav tm="100000">
                                          <p:val>
                                            <p:strVal val="ppt_x"/>
                                          </p:val>
                                        </p:tav>
                                      </p:tavLst>
                                    </p:anim>
                                    <p:anim calcmode="lin" valueType="num">
                                      <p:cBhvr>
                                        <p:cTn id="44" dur="1000"/>
                                        <p:tgtEl>
                                          <p:spTgt spid="27"/>
                                        </p:tgtEl>
                                        <p:attrNameLst>
                                          <p:attrName>ppt_y</p:attrName>
                                        </p:attrNameLst>
                                      </p:cBhvr>
                                      <p:tavLst>
                                        <p:tav tm="0">
                                          <p:val>
                                            <p:strVal val="ppt_y"/>
                                          </p:val>
                                        </p:tav>
                                        <p:tav tm="100000">
                                          <p:val>
                                            <p:strVal val="ppt_y-.1"/>
                                          </p:val>
                                        </p:tav>
                                      </p:tavLst>
                                    </p:anim>
                                    <p:set>
                                      <p:cBhvr>
                                        <p:cTn id="45" dur="1" fill="hold">
                                          <p:stCondLst>
                                            <p:cond delay="999"/>
                                          </p:stCondLst>
                                        </p:cTn>
                                        <p:tgtEl>
                                          <p:spTgt spid="27"/>
                                        </p:tgtEl>
                                        <p:attrNameLst>
                                          <p:attrName>style.visibility</p:attrName>
                                        </p:attrNameLst>
                                      </p:cBhvr>
                                      <p:to>
                                        <p:strVal val="hidden"/>
                                      </p:to>
                                    </p:set>
                                  </p:childTnLst>
                                </p:cTn>
                              </p:par>
                            </p:childTnLst>
                          </p:cTn>
                        </p:par>
                        <p:par>
                          <p:cTn id="46" fill="hold">
                            <p:stCondLst>
                              <p:cond delay="3480"/>
                            </p:stCondLst>
                            <p:childTnLst>
                              <p:par>
                                <p:cTn id="47" presetID="2" presetClass="entr" presetSubtype="8"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1250" fill="hold"/>
                                        <p:tgtEl>
                                          <p:spTgt spid="39"/>
                                        </p:tgtEl>
                                        <p:attrNameLst>
                                          <p:attrName>ppt_x</p:attrName>
                                        </p:attrNameLst>
                                      </p:cBhvr>
                                      <p:tavLst>
                                        <p:tav tm="0">
                                          <p:val>
                                            <p:strVal val="0-#ppt_w/2"/>
                                          </p:val>
                                        </p:tav>
                                        <p:tav tm="100000">
                                          <p:val>
                                            <p:strVal val="#ppt_x"/>
                                          </p:val>
                                        </p:tav>
                                      </p:tavLst>
                                    </p:anim>
                                    <p:anim calcmode="lin" valueType="num">
                                      <p:cBhvr additive="base">
                                        <p:cTn id="50"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
                  </p:tgtEl>
                </p:cond>
              </p:nextCondLst>
            </p:seq>
          </p:childTnLst>
        </p:cTn>
      </p:par>
    </p:tnLst>
    <p:bldLst>
      <p:bldP spid="32" grpId="0" animBg="1"/>
      <p:bldP spid="34" grpId="0" animBg="1"/>
      <p:bldP spid="35" grpId="0" animBg="1"/>
      <p:bldP spid="3"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31686" y="-164903"/>
            <a:ext cx="12255372" cy="7187807"/>
          </a:xfrm>
          <a:prstGeom prst="rect">
            <a:avLst/>
          </a:prstGeom>
        </p:spPr>
      </p:pic>
      <p:grpSp>
        <p:nvGrpSpPr>
          <p:cNvPr id="40" name="Group 39"/>
          <p:cNvGrpSpPr/>
          <p:nvPr/>
        </p:nvGrpSpPr>
        <p:grpSpPr>
          <a:xfrm>
            <a:off x="1081056" y="267684"/>
            <a:ext cx="10193202" cy="2574223"/>
            <a:chOff x="11153567" y="136249"/>
            <a:chExt cx="10193202" cy="2574223"/>
          </a:xfrm>
        </p:grpSpPr>
        <p:sp>
          <p:nvSpPr>
            <p:cNvPr id="41" name="Curved Up Ribbon 40"/>
            <p:cNvSpPr/>
            <p:nvPr/>
          </p:nvSpPr>
          <p:spPr>
            <a:xfrm>
              <a:off x="11153567" y="136249"/>
              <a:ext cx="10193202" cy="2309068"/>
            </a:xfrm>
            <a:prstGeom prst="ellipseRibbon2">
              <a:avLst>
                <a:gd name="adj1" fmla="val 25000"/>
                <a:gd name="adj2" fmla="val 74916"/>
                <a:gd name="adj3" fmla="val 17113"/>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200" b="1" i="1">
                  <a:solidFill>
                    <a:schemeClr val="tx1"/>
                  </a:solidFill>
                  <a:latin typeface="Arial" panose="020B0604020202020204" pitchFamily="34" charset="0"/>
                  <a:cs typeface="Arial" panose="020B0604020202020204" pitchFamily="34" charset="0"/>
                </a:rPr>
                <a:t>     </a:t>
              </a:r>
              <a:r>
                <a:rPr lang="en-US" sz="3200" b="1">
                  <a:solidFill>
                    <a:srgbClr val="0727C9"/>
                  </a:solidFill>
                  <a:latin typeface="Arial" panose="020B0604020202020204" pitchFamily="34" charset="0"/>
                  <a:cs typeface="Arial" panose="020B0604020202020204" pitchFamily="34" charset="0"/>
                </a:rPr>
                <a:t>Câu nào có sử dụng biện pháp nhân hóa? </a:t>
              </a:r>
              <a:endParaRPr lang="en-US" sz="3200" b="1" dirty="0">
                <a:solidFill>
                  <a:srgbClr val="0727C9"/>
                </a:solidFill>
                <a:latin typeface="Arial" panose="020B0604020202020204" pitchFamily="34" charset="0"/>
                <a:cs typeface="Arial" panose="020B0604020202020204" pitchFamily="34" charset="0"/>
              </a:endParaRP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49" name="Picture 48">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0738" y="2640979"/>
            <a:ext cx="2554445" cy="1390008"/>
          </a:xfrm>
          <a:prstGeom prst="rect">
            <a:avLst/>
          </a:prstGeom>
        </p:spPr>
      </p:pic>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7462706" y="4264672"/>
            <a:ext cx="634817" cy="626785"/>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sp>
        <p:nvSpPr>
          <p:cNvPr id="34" name="Flowchart: Card 33"/>
          <p:cNvSpPr/>
          <p:nvPr/>
        </p:nvSpPr>
        <p:spPr>
          <a:xfrm>
            <a:off x="6339416" y="5335067"/>
            <a:ext cx="2854500" cy="1318282"/>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a:solidFill>
                  <a:srgbClr val="FF0000"/>
                </a:solidFill>
                <a:latin typeface="Arial" panose="020B0604020202020204" pitchFamily="34" charset="0"/>
                <a:cs typeface="Arial" panose="020B0604020202020204" pitchFamily="34" charset="0"/>
              </a:rPr>
              <a:t>Ông mặt trời đạp xe qua đỉnh núi.</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35" name="Flowchart: Card 34"/>
          <p:cNvSpPr/>
          <p:nvPr/>
        </p:nvSpPr>
        <p:spPr>
          <a:xfrm>
            <a:off x="9246742" y="5335067"/>
            <a:ext cx="2788071"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Mặt</a:t>
            </a:r>
            <a:r>
              <a:rPr kumimoji="0" lang="en-US" sz="2000" b="1" i="0" u="none" strike="noStrike" kern="1200" cap="none" spc="0" normalizeH="0" noProof="0">
                <a:ln>
                  <a:noFill/>
                </a:ln>
                <a:solidFill>
                  <a:srgbClr val="FF0000"/>
                </a:solidFill>
                <a:effectLst/>
                <a:uLnTx/>
                <a:uFillTx/>
                <a:latin typeface="Arial" panose="020B0604020202020204" pitchFamily="34" charset="0"/>
                <a:cs typeface="Arial" panose="020B0604020202020204" pitchFamily="34" charset="0"/>
              </a:rPr>
              <a:t> trời đã lặn rồi.</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43" name="TextBox 42"/>
          <p:cNvSpPr txBox="1"/>
          <p:nvPr/>
        </p:nvSpPr>
        <p:spPr>
          <a:xfrm>
            <a:off x="2161966" y="4756273"/>
            <a:ext cx="5549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Arial" panose="020B0604020202020204" pitchFamily="34" charset="0"/>
                <a:cs typeface="Arial" panose="020B0604020202020204" pitchFamily="34" charset="0"/>
              </a:rPr>
              <a:t>A</a:t>
            </a:r>
          </a:p>
        </p:txBody>
      </p:sp>
      <p:sp>
        <p:nvSpPr>
          <p:cNvPr id="44" name="TextBox 43"/>
          <p:cNvSpPr txBox="1"/>
          <p:nvPr/>
        </p:nvSpPr>
        <p:spPr>
          <a:xfrm>
            <a:off x="5057459" y="4756273"/>
            <a:ext cx="5549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Arial" panose="020B0604020202020204" pitchFamily="34" charset="0"/>
                <a:cs typeface="Arial" panose="020B0604020202020204" pitchFamily="34" charset="0"/>
              </a:rPr>
              <a:t>B</a:t>
            </a:r>
          </a:p>
        </p:txBody>
      </p:sp>
      <p:sp>
        <p:nvSpPr>
          <p:cNvPr id="45" name="TextBox 44"/>
          <p:cNvSpPr txBox="1"/>
          <p:nvPr/>
        </p:nvSpPr>
        <p:spPr>
          <a:xfrm>
            <a:off x="7952952" y="4756273"/>
            <a:ext cx="5549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Arial" panose="020B0604020202020204" pitchFamily="34" charset="0"/>
                <a:cs typeface="Arial" panose="020B0604020202020204" pitchFamily="34" charset="0"/>
              </a:rPr>
              <a:t>C</a:t>
            </a:r>
          </a:p>
        </p:txBody>
      </p:sp>
      <p:sp>
        <p:nvSpPr>
          <p:cNvPr id="46" name="TextBox 45"/>
          <p:cNvSpPr txBox="1"/>
          <p:nvPr/>
        </p:nvSpPr>
        <p:spPr>
          <a:xfrm>
            <a:off x="10848446" y="4756273"/>
            <a:ext cx="5549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Arial" panose="020B0604020202020204" pitchFamily="34" charset="0"/>
                <a:cs typeface="Arial" panose="020B0604020202020204" pitchFamily="34" charset="0"/>
              </a:rPr>
              <a:t>D</a:t>
            </a:r>
          </a:p>
        </p:txBody>
      </p:sp>
      <p:sp>
        <p:nvSpPr>
          <p:cNvPr id="47" name="Flowchart: Card 46"/>
          <p:cNvSpPr/>
          <p:nvPr/>
        </p:nvSpPr>
        <p:spPr>
          <a:xfrm>
            <a:off x="215267" y="5456642"/>
            <a:ext cx="2988797"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Mặt</a:t>
            </a:r>
            <a:r>
              <a:rPr kumimoji="0" lang="en-US" sz="2000" b="1" i="0" u="none" strike="noStrike" kern="1200" cap="none" spc="0" normalizeH="0" noProof="0">
                <a:ln>
                  <a:noFill/>
                </a:ln>
                <a:solidFill>
                  <a:srgbClr val="FF0000"/>
                </a:solidFill>
                <a:effectLst/>
                <a:uLnTx/>
                <a:uFillTx/>
                <a:latin typeface="Arial" panose="020B0604020202020204" pitchFamily="34" charset="0"/>
                <a:cs typeface="Arial" panose="020B0604020202020204" pitchFamily="34" charset="0"/>
              </a:rPr>
              <a:t> trời mọc ở đằng Đông.</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48" name="Flowchart: Card 47"/>
          <p:cNvSpPr/>
          <p:nvPr/>
        </p:nvSpPr>
        <p:spPr>
          <a:xfrm>
            <a:off x="3280969" y="5380480"/>
            <a:ext cx="3007459" cy="1304812"/>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Arial" panose="020B0604020202020204" pitchFamily="34" charset="0"/>
                <a:cs typeface="Arial" panose="020B0604020202020204" pitchFamily="34" charset="0"/>
              </a:rPr>
              <a:t>Mặt trời như quả cầu lửa.</a:t>
            </a:r>
          </a:p>
        </p:txBody>
      </p:sp>
    </p:spTree>
    <p:extLst>
      <p:ext uri="{BB962C8B-B14F-4D97-AF65-F5344CB8AC3E}">
        <p14:creationId xmlns:p14="http://schemas.microsoft.com/office/powerpoint/2010/main" val="2867596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49" presetClass="path" presetSubtype="0" accel="50000" decel="50000" fill="hold" nodeType="withEffect">
                                  <p:stCondLst>
                                    <p:cond delay="480"/>
                                  </p:stCondLst>
                                  <p:childTnLst>
                                    <p:animMotion origin="layout" path="M -1.04167E-6 -1.11111E-6 L -0.13789 -0.30023 " pathEditMode="relative" rAng="0" ptsTypes="AA">
                                      <p:cBhvr>
                                        <p:cTn id="12" dur="2000" fill="hold"/>
                                        <p:tgtEl>
                                          <p:spTgt spid="29"/>
                                        </p:tgtEl>
                                        <p:attrNameLst>
                                          <p:attrName>ppt_x</p:attrName>
                                          <p:attrName>ppt_y</p:attrName>
                                        </p:attrNameLst>
                                      </p:cBhvr>
                                      <p:rCtr x="-6901" y="-15023"/>
                                    </p:animMotion>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3" presetID="22" presetClass="exit" presetSubtype="4" fill="hold" nodeType="withEffect">
                                  <p:stCondLst>
                                    <p:cond delay="480"/>
                                  </p:stCondLst>
                                  <p:childTnLst>
                                    <p:animEffect transition="out" filter="wipe(down)">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22" presetClass="exit" presetSubtype="4" fill="hold" grpId="0" nodeType="withEffect">
                                  <p:stCondLst>
                                    <p:cond delay="480"/>
                                  </p:stCondLst>
                                  <p:childTnLst>
                                    <p:animEffect transition="out" filter="wipe(down)">
                                      <p:cBhvr>
                                        <p:cTn id="17" dur="500"/>
                                        <p:tgtEl>
                                          <p:spTgt spid="47"/>
                                        </p:tgtEl>
                                      </p:cBhvr>
                                    </p:animEffect>
                                    <p:set>
                                      <p:cBhvr>
                                        <p:cTn id="18" dur="1" fill="hold">
                                          <p:stCondLst>
                                            <p:cond delay="499"/>
                                          </p:stCondLst>
                                        </p:cTn>
                                        <p:tgtEl>
                                          <p:spTgt spid="47"/>
                                        </p:tgtEl>
                                        <p:attrNameLst>
                                          <p:attrName>style.visibility</p:attrName>
                                        </p:attrNameLst>
                                      </p:cBhvr>
                                      <p:to>
                                        <p:strVal val="hidden"/>
                                      </p:to>
                                    </p:set>
                                  </p:childTnLst>
                                </p:cTn>
                              </p:par>
                              <p:par>
                                <p:cTn id="19" presetID="22" presetClass="exit" presetSubtype="4" fill="hold" grpId="0" nodeType="withEffect">
                                  <p:stCondLst>
                                    <p:cond delay="480"/>
                                  </p:stCondLst>
                                  <p:childTnLst>
                                    <p:animEffect transition="out" filter="wipe(down)">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par>
                                <p:cTn id="22" presetID="22" presetClass="exit" presetSubtype="4" fill="hold" grpId="0" nodeType="withEffect">
                                  <p:stCondLst>
                                    <p:cond delay="480"/>
                                  </p:stCondLst>
                                  <p:childTnLst>
                                    <p:animEffect transition="out" filter="wipe(down)">
                                      <p:cBhvr>
                                        <p:cTn id="23" dur="500"/>
                                        <p:tgtEl>
                                          <p:spTgt spid="48"/>
                                        </p:tgtEl>
                                      </p:cBhvr>
                                    </p:animEffect>
                                    <p:set>
                                      <p:cBhvr>
                                        <p:cTn id="24" dur="1" fill="hold">
                                          <p:stCondLst>
                                            <p:cond delay="499"/>
                                          </p:stCondLst>
                                        </p:cTn>
                                        <p:tgtEl>
                                          <p:spTgt spid="48"/>
                                        </p:tgtEl>
                                        <p:attrNameLst>
                                          <p:attrName>style.visibility</p:attrName>
                                        </p:attrNameLst>
                                      </p:cBhvr>
                                      <p:to>
                                        <p:strVal val="hidden"/>
                                      </p:to>
                                    </p:set>
                                  </p:childTnLst>
                                </p:cTn>
                              </p:par>
                              <p:par>
                                <p:cTn id="25" presetID="22" presetClass="exit" presetSubtype="4" fill="hold" grpId="0" nodeType="withEffect">
                                  <p:stCondLst>
                                    <p:cond delay="480"/>
                                  </p:stCondLst>
                                  <p:childTnLst>
                                    <p:animEffect transition="out" filter="wipe(down)">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par>
                                <p:cTn id="28" presetID="22" presetClass="exit" presetSubtype="4" fill="hold" grpId="0" nodeType="withEffect">
                                  <p:stCondLst>
                                    <p:cond delay="480"/>
                                  </p:stCondLst>
                                  <p:childTnLst>
                                    <p:animEffect transition="out" filter="wipe(down)">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par>
                                <p:cTn id="31" presetID="22" presetClass="exit" presetSubtype="4" fill="hold" grpId="0" nodeType="withEffect">
                                  <p:stCondLst>
                                    <p:cond delay="480"/>
                                  </p:stCondLst>
                                  <p:childTnLst>
                                    <p:animEffect transition="out" filter="wipe(down)">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22" presetClass="exit" presetSubtype="4" fill="hold" nodeType="withEffect">
                                  <p:stCondLst>
                                    <p:cond delay="480"/>
                                  </p:stCondLst>
                                  <p:childTnLst>
                                    <p:animEffect transition="out" filter="wipe(down)">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par>
                                <p:cTn id="37" presetID="22" presetClass="exit" presetSubtype="4" fill="hold" nodeType="withEffect">
                                  <p:stCondLst>
                                    <p:cond delay="480"/>
                                  </p:stCondLst>
                                  <p:childTnLst>
                                    <p:animEffect transition="out" filter="wipe(down)">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par>
                          <p:cTn id="40" fill="hold">
                            <p:stCondLst>
                              <p:cond delay="2480"/>
                            </p:stCondLst>
                            <p:childTnLst>
                              <p:par>
                                <p:cTn id="41" presetID="47" presetClass="exit" presetSubtype="0" fill="hold" nodeType="afterEffect">
                                  <p:stCondLst>
                                    <p:cond delay="0"/>
                                  </p:stCondLst>
                                  <p:childTnLst>
                                    <p:animEffect transition="out" filter="fade">
                                      <p:cBhvr>
                                        <p:cTn id="42" dur="1000"/>
                                        <p:tgtEl>
                                          <p:spTgt spid="29"/>
                                        </p:tgtEl>
                                      </p:cBhvr>
                                    </p:animEffect>
                                    <p:anim calcmode="lin" valueType="num">
                                      <p:cBhvr>
                                        <p:cTn id="43" dur="1000"/>
                                        <p:tgtEl>
                                          <p:spTgt spid="29"/>
                                        </p:tgtEl>
                                        <p:attrNameLst>
                                          <p:attrName>ppt_x</p:attrName>
                                        </p:attrNameLst>
                                      </p:cBhvr>
                                      <p:tavLst>
                                        <p:tav tm="0">
                                          <p:val>
                                            <p:strVal val="ppt_x"/>
                                          </p:val>
                                        </p:tav>
                                        <p:tav tm="100000">
                                          <p:val>
                                            <p:strVal val="ppt_x"/>
                                          </p:val>
                                        </p:tav>
                                      </p:tavLst>
                                    </p:anim>
                                    <p:anim calcmode="lin" valueType="num">
                                      <p:cBhvr>
                                        <p:cTn id="44" dur="1000"/>
                                        <p:tgtEl>
                                          <p:spTgt spid="29"/>
                                        </p:tgtEl>
                                        <p:attrNameLst>
                                          <p:attrName>ppt_y</p:attrName>
                                        </p:attrNameLst>
                                      </p:cBhvr>
                                      <p:tavLst>
                                        <p:tav tm="0">
                                          <p:val>
                                            <p:strVal val="ppt_y"/>
                                          </p:val>
                                        </p:tav>
                                        <p:tav tm="100000">
                                          <p:val>
                                            <p:strVal val="ppt_y-.1"/>
                                          </p:val>
                                        </p:tav>
                                      </p:tavLst>
                                    </p:anim>
                                    <p:set>
                                      <p:cBhvr>
                                        <p:cTn id="4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par>
                          <p:cTn id="46" fill="hold">
                            <p:stCondLst>
                              <p:cond delay="3480"/>
                            </p:stCondLst>
                            <p:childTnLst>
                              <p:par>
                                <p:cTn id="47" presetID="2" presetClass="entr" presetSubtype="8"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1250" fill="hold"/>
                                        <p:tgtEl>
                                          <p:spTgt spid="49"/>
                                        </p:tgtEl>
                                        <p:attrNameLst>
                                          <p:attrName>ppt_x</p:attrName>
                                        </p:attrNameLst>
                                      </p:cBhvr>
                                      <p:tavLst>
                                        <p:tav tm="0">
                                          <p:val>
                                            <p:strVal val="0-#ppt_w/2"/>
                                          </p:val>
                                        </p:tav>
                                        <p:tav tm="100000">
                                          <p:val>
                                            <p:strVal val="#ppt_x"/>
                                          </p:val>
                                        </p:tav>
                                      </p:tavLst>
                                    </p:anim>
                                    <p:anim calcmode="lin" valueType="num">
                                      <p:cBhvr additive="base">
                                        <p:cTn id="50" dur="125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8"/>
                  </p:tgtEl>
                </p:cond>
              </p:nextCondLst>
            </p:seq>
          </p:childTnLst>
        </p:cTn>
      </p:par>
    </p:tnLst>
    <p:bldLst>
      <p:bldP spid="35" grpId="0" animBg="1"/>
      <p:bldP spid="43" grpId="0"/>
      <p:bldP spid="44" grpId="0"/>
      <p:bldP spid="46" grpId="0"/>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43184" y="-205087"/>
            <a:ext cx="12255372" cy="7187807"/>
          </a:xfrm>
          <a:prstGeom prst="rect">
            <a:avLst/>
          </a:prstGeom>
        </p:spPr>
      </p:pic>
      <p:grpSp>
        <p:nvGrpSpPr>
          <p:cNvPr id="40" name="Group 39"/>
          <p:cNvGrpSpPr/>
          <p:nvPr/>
        </p:nvGrpSpPr>
        <p:grpSpPr>
          <a:xfrm>
            <a:off x="524764" y="308701"/>
            <a:ext cx="11217669" cy="2686880"/>
            <a:chOff x="11640823" y="147099"/>
            <a:chExt cx="11217669" cy="2686880"/>
          </a:xfrm>
        </p:grpSpPr>
        <p:sp>
          <p:nvSpPr>
            <p:cNvPr id="41" name="Curved Up Ribbon 40"/>
            <p:cNvSpPr/>
            <p:nvPr/>
          </p:nvSpPr>
          <p:spPr>
            <a:xfrm>
              <a:off x="12291045" y="147099"/>
              <a:ext cx="10567447" cy="2686880"/>
            </a:xfrm>
            <a:prstGeom prst="ellipseRibbon2">
              <a:avLst>
                <a:gd name="adj1" fmla="val 25000"/>
                <a:gd name="adj2" fmla="val 74916"/>
                <a:gd name="adj3" fmla="val 17575"/>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rgbClr val="0727C9"/>
                  </a:solidFill>
                  <a:latin typeface="Calibri" panose="020F0502020204030204"/>
                </a:rPr>
                <a:t>Tác dụng của biện pháp nhân hóa là gì?</a:t>
              </a:r>
            </a:p>
            <a:p>
              <a:pPr>
                <a:spcBef>
                  <a:spcPct val="0"/>
                </a:spcBef>
              </a:pPr>
              <a:endParaRPr lang="en-US" altLang="en-US" sz="3200" b="1" i="1">
                <a:solidFill>
                  <a:schemeClr val="tx1"/>
                </a:solidFill>
                <a:latin typeface="Calibri" panose="020F0502020204030204" pitchFamily="34" charset="0"/>
                <a:cs typeface="Calibri" panose="020F0502020204030204" pitchFamily="34" charset="0"/>
              </a:endParaRPr>
            </a:p>
          </p:txBody>
        </p:sp>
        <p:pic>
          <p:nvPicPr>
            <p:cNvPr id="42" name="Picture 4"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t="11171" r="70825" b="58692"/>
            <a:stretch/>
          </p:blipFill>
          <p:spPr bwMode="auto">
            <a:xfrm>
              <a:off x="11640823" y="965394"/>
              <a:ext cx="1635753" cy="17450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 name="组合 14"/>
          <p:cNvGrpSpPr/>
          <p:nvPr/>
        </p:nvGrpSpPr>
        <p:grpSpPr>
          <a:xfrm>
            <a:off x="-74212" y="3336460"/>
            <a:ext cx="12532912" cy="3984513"/>
            <a:chOff x="-1080045" y="2890641"/>
            <a:chExt cx="12889432" cy="4248472"/>
          </a:xfrm>
          <a:solidFill>
            <a:schemeClr val="bg1">
              <a:lumMod val="95000"/>
            </a:schemeClr>
          </a:solidFill>
        </p:grpSpPr>
        <p:grpSp>
          <p:nvGrpSpPr>
            <p:cNvPr id="8" name="组合 12"/>
            <p:cNvGrpSpPr/>
            <p:nvPr/>
          </p:nvGrpSpPr>
          <p:grpSpPr>
            <a:xfrm>
              <a:off x="288107" y="2890641"/>
              <a:ext cx="11521280" cy="4248472"/>
              <a:chOff x="131357" y="2877867"/>
              <a:chExt cx="11521280" cy="4248472"/>
            </a:xfrm>
            <a:grpFill/>
          </p:grpSpPr>
          <p:sp>
            <p:nvSpPr>
              <p:cNvPr id="10" name="椭圆 11"/>
              <p:cNvSpPr/>
              <p:nvPr/>
            </p:nvSpPr>
            <p:spPr>
              <a:xfrm>
                <a:off x="131357" y="3141826"/>
                <a:ext cx="3145082"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1" name="椭圆 20"/>
              <p:cNvSpPr/>
              <p:nvPr/>
            </p:nvSpPr>
            <p:spPr>
              <a:xfrm>
                <a:off x="1296219" y="3884417"/>
                <a:ext cx="4104456" cy="31683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2" name="椭圆 21"/>
              <p:cNvSpPr/>
              <p:nvPr/>
            </p:nvSpPr>
            <p:spPr>
              <a:xfrm>
                <a:off x="4320555" y="3503272"/>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3" name="椭圆 22"/>
              <p:cNvSpPr/>
              <p:nvPr/>
            </p:nvSpPr>
            <p:spPr>
              <a:xfrm>
                <a:off x="5610143" y="388441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4" name="椭圆 23"/>
              <p:cNvSpPr/>
              <p:nvPr/>
            </p:nvSpPr>
            <p:spPr>
              <a:xfrm>
                <a:off x="7225248" y="3492488"/>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5" name="椭圆 24"/>
              <p:cNvSpPr/>
              <p:nvPr/>
            </p:nvSpPr>
            <p:spPr>
              <a:xfrm>
                <a:off x="8196253" y="287786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6" name="椭圆 25"/>
              <p:cNvSpPr/>
              <p:nvPr/>
            </p:nvSpPr>
            <p:spPr>
              <a:xfrm>
                <a:off x="9109095" y="4307800"/>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7" name="椭圆 26"/>
              <p:cNvSpPr/>
              <p:nvPr/>
            </p:nvSpPr>
            <p:spPr>
              <a:xfrm>
                <a:off x="7416899" y="43706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sp>
            <p:nvSpPr>
              <p:cNvPr id="18" name="椭圆 27"/>
              <p:cNvSpPr/>
              <p:nvPr/>
            </p:nvSpPr>
            <p:spPr>
              <a:xfrm>
                <a:off x="4608024" y="4523057"/>
                <a:ext cx="2543542" cy="26032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grpSp>
        <p:sp>
          <p:nvSpPr>
            <p:cNvPr id="9" name="椭圆 13"/>
            <p:cNvSpPr/>
            <p:nvPr/>
          </p:nvSpPr>
          <p:spPr>
            <a:xfrm>
              <a:off x="-1080045" y="3780309"/>
              <a:ext cx="2376264" cy="23762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幼圆" panose="02010509060101010101" pitchFamily="49" charset="-122"/>
                <a:cs typeface="+mn-cs"/>
              </a:endParaRPr>
            </a:p>
          </p:txBody>
        </p:sp>
      </p:grpSp>
      <p:sp>
        <p:nvSpPr>
          <p:cNvPr id="20" name="椭圆 7"/>
          <p:cNvSpPr/>
          <p:nvPr/>
        </p:nvSpPr>
        <p:spPr>
          <a:xfrm>
            <a:off x="-17879" y="4687922"/>
            <a:ext cx="12204763" cy="2181808"/>
          </a:xfrm>
          <a:custGeom>
            <a:avLst/>
            <a:gdLst/>
            <a:ahLst/>
            <a:cxnLst/>
            <a:rect l="l" t="t" r="r" b="b"/>
            <a:pathLst>
              <a:path w="10801350" h="2037792">
                <a:moveTo>
                  <a:pt x="5508687" y="0"/>
                </a:moveTo>
                <a:cubicBezTo>
                  <a:pt x="7795977" y="0"/>
                  <a:pt x="9784966" y="321206"/>
                  <a:pt x="10801350" y="794174"/>
                </a:cubicBezTo>
                <a:lnTo>
                  <a:pt x="10801350" y="2037792"/>
                </a:lnTo>
                <a:lnTo>
                  <a:pt x="0" y="2037792"/>
                </a:lnTo>
                <a:lnTo>
                  <a:pt x="0" y="906054"/>
                </a:lnTo>
                <a:cubicBezTo>
                  <a:pt x="929169" y="372348"/>
                  <a:pt x="3046030" y="0"/>
                  <a:pt x="5508687"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cap="none" spc="0" normalizeH="0" baseline="0" noProof="0">
              <a:ln>
                <a:noFill/>
              </a:ln>
              <a:solidFill>
                <a:prstClr val="white"/>
              </a:solidFill>
              <a:effectLst/>
              <a:uLnTx/>
              <a:uFillTx/>
              <a:latin typeface="Arial" panose="020B0604020202020204" pitchFamily="34" charset="0"/>
              <a:ea typeface="幼圆" panose="02010509060101010101" pitchFamily="49" charset="-122"/>
              <a:cs typeface="Arial" panose="020B0604020202020204" pitchFamily="34" charset="0"/>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836" y="3410685"/>
            <a:ext cx="1996475" cy="2177421"/>
          </a:xfrm>
          <a:prstGeom prst="rect">
            <a:avLst/>
          </a:prstGeom>
        </p:spPr>
      </p:pic>
      <p:pic>
        <p:nvPicPr>
          <p:cNvPr id="21" name="Picture 9" descr="F:\未标题-1.png"/>
          <p:cNvPicPr>
            <a:picLocks noChangeAspect="1" noChangeArrowheads="1"/>
          </p:cNvPicPr>
          <p:nvPr/>
        </p:nvPicPr>
        <p:blipFill rotWithShape="1">
          <a:blip r:embed="rId7">
            <a:extLst>
              <a:ext uri="{28A0092B-C50C-407E-A947-70E740481C1C}">
                <a14:useLocalDpi xmlns:a14="http://schemas.microsoft.com/office/drawing/2010/main" val="0"/>
              </a:ext>
            </a:extLst>
          </a:blip>
          <a:srcRect t="72309"/>
          <a:stretch/>
        </p:blipFill>
        <p:spPr bwMode="auto">
          <a:xfrm>
            <a:off x="-35755" y="5310798"/>
            <a:ext cx="12227755" cy="18937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未标题-1.png"/>
          <p:cNvPicPr>
            <a:picLocks noChangeAspect="1" noChangeArrowheads="1"/>
          </p:cNvPicPr>
          <p:nvPr/>
        </p:nvPicPr>
        <p:blipFill rotWithShape="1">
          <a:blip r:embed="rId8">
            <a:extLst>
              <a:ext uri="{28A0092B-C50C-407E-A947-70E740481C1C}">
                <a14:useLocalDpi xmlns:a14="http://schemas.microsoft.com/office/drawing/2010/main" val="0"/>
              </a:ext>
            </a:extLst>
          </a:blip>
          <a:srcRect t="82086"/>
          <a:stretch/>
        </p:blipFill>
        <p:spPr bwMode="auto">
          <a:xfrm>
            <a:off x="-74212" y="5815598"/>
            <a:ext cx="12227755" cy="12250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1634" y="3388817"/>
            <a:ext cx="1996475" cy="2177421"/>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517" y="3335983"/>
            <a:ext cx="1996475" cy="2177421"/>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1805" y="3440288"/>
            <a:ext cx="1996475" cy="2177421"/>
          </a:xfrm>
          <a:prstGeom prst="rect">
            <a:avLst/>
          </a:prstGeom>
        </p:spPr>
      </p:pic>
      <p:pic>
        <p:nvPicPr>
          <p:cNvPr id="31" name="Picture 3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79" b="89593" l="13958" r="82686">
                        <a14:backgroundMark x1="21378" y1="50226" x2="21378" y2="50226"/>
                      </a14:backgroundRemoval>
                    </a14:imgEffect>
                  </a14:imgLayer>
                </a14:imgProps>
              </a:ext>
              <a:ext uri="{28A0092B-C50C-407E-A947-70E740481C1C}">
                <a14:useLocalDpi xmlns:a14="http://schemas.microsoft.com/office/drawing/2010/main" val="0"/>
              </a:ext>
            </a:extLst>
          </a:blip>
          <a:srcRect l="11899" r="16140" b="9016"/>
          <a:stretch/>
        </p:blipFill>
        <p:spPr>
          <a:xfrm>
            <a:off x="10304994" y="4368977"/>
            <a:ext cx="634817" cy="626785"/>
          </a:xfrm>
          <a:prstGeom prst="rect">
            <a:avLst/>
          </a:prstGeom>
        </p:spPr>
      </p:pic>
      <p:sp>
        <p:nvSpPr>
          <p:cNvPr id="32" name="Flowchart: Card 31"/>
          <p:cNvSpPr/>
          <p:nvPr/>
        </p:nvSpPr>
        <p:spPr>
          <a:xfrm>
            <a:off x="436484" y="5338542"/>
            <a:ext cx="2720595"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Clr>
                <a:prstClr val="white"/>
              </a:buClr>
              <a:buFont typeface="Wingdings" panose="05000000000000000000" pitchFamily="2" charset="2"/>
              <a:buChar char="w"/>
              <a:defRPr/>
            </a:pPr>
            <a:r>
              <a:rPr lang="en-US" sz="2000">
                <a:solidFill>
                  <a:srgbClr val="FF0000"/>
                </a:solidFill>
                <a:latin typeface="Arial" panose="020B0604020202020204" pitchFamily="34" charset="0"/>
                <a:ea typeface="Tahoma" panose="020B0604030504040204" pitchFamily="34" charset="0"/>
                <a:cs typeface="Arial" panose="020B0604020202020204" pitchFamily="34" charset="0"/>
              </a:rPr>
              <a:t>Giúp sự vật, hiện tượng có hồn hơn</a:t>
            </a:r>
            <a:endParaRPr lang="en-US" sz="2000" dirty="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33" name="Flowchart: Card 32"/>
          <p:cNvSpPr/>
          <p:nvPr/>
        </p:nvSpPr>
        <p:spPr>
          <a:xfrm>
            <a:off x="3309494" y="5282685"/>
            <a:ext cx="2848850" cy="1356292"/>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a:solidFill>
                  <a:srgbClr val="FF0000"/>
                </a:solidFill>
                <a:latin typeface="Arial" panose="020B0604020202020204" pitchFamily="34" charset="0"/>
                <a:ea typeface="Tahoma" panose="020B0604030504040204" pitchFamily="34" charset="0"/>
                <a:cs typeface="Arial" panose="020B0604020202020204" pitchFamily="34" charset="0"/>
              </a:rPr>
              <a:t>Giúp sự vật, hiện tượng giống như con người, gần gũi hơn.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p>
        </p:txBody>
      </p:sp>
      <p:sp>
        <p:nvSpPr>
          <p:cNvPr id="34" name="Flowchart: Card 33"/>
          <p:cNvSpPr/>
          <p:nvPr/>
        </p:nvSpPr>
        <p:spPr>
          <a:xfrm>
            <a:off x="6309990" y="5338542"/>
            <a:ext cx="2810251"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Clr>
                <a:prstClr val="white"/>
              </a:buClr>
              <a:buFont typeface="Wingdings" panose="05000000000000000000" pitchFamily="2" charset="2"/>
              <a:buChar char="w"/>
              <a:defRPr/>
            </a:pPr>
            <a:r>
              <a:rPr lang="en-US" sz="2000">
                <a:solidFill>
                  <a:srgbClr val="FF0000"/>
                </a:solidFill>
                <a:latin typeface="Arial" panose="020B0604020202020204" pitchFamily="34" charset="0"/>
                <a:ea typeface="Tahoma" panose="020B0604030504040204" pitchFamily="34" charset="0"/>
                <a:cs typeface="Arial" panose="020B0604020202020204" pitchFamily="34" charset="0"/>
              </a:rPr>
              <a:t>Giúp câu văn trở nên sinh động, ngộ nghĩnh</a:t>
            </a:r>
            <a:endParaRPr lang="en-US" sz="2000" dirty="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35" name="Flowchart: Card 34"/>
          <p:cNvSpPr/>
          <p:nvPr/>
        </p:nvSpPr>
        <p:spPr>
          <a:xfrm>
            <a:off x="9246743" y="5338542"/>
            <a:ext cx="2631030" cy="1265370"/>
          </a:xfrm>
          <a:prstGeom prst="flowChartPunchedCar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FF0000"/>
                </a:solidFill>
                <a:latin typeface="Arial" panose="020B0604020202020204" pitchFamily="34" charset="0"/>
                <a:cs typeface="Arial" panose="020B0604020202020204" pitchFamily="34" charset="0"/>
              </a:rPr>
              <a:t>Cả 3 đáp án đều đúng</a:t>
            </a:r>
            <a:endParaRPr kumimoji="0" lang="en-US" sz="200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43" name="TextBox 42"/>
          <p:cNvSpPr txBox="1"/>
          <p:nvPr/>
        </p:nvSpPr>
        <p:spPr>
          <a:xfrm>
            <a:off x="2161966" y="4756273"/>
            <a:ext cx="5261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Arial" panose="020B0604020202020204" pitchFamily="34" charset="0"/>
                <a:cs typeface="Arial" panose="020B0604020202020204" pitchFamily="34" charset="0"/>
              </a:rPr>
              <a:t>A</a:t>
            </a:r>
          </a:p>
        </p:txBody>
      </p:sp>
      <p:sp>
        <p:nvSpPr>
          <p:cNvPr id="44" name="TextBox 43"/>
          <p:cNvSpPr txBox="1"/>
          <p:nvPr/>
        </p:nvSpPr>
        <p:spPr>
          <a:xfrm>
            <a:off x="5057459" y="4756273"/>
            <a:ext cx="5261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Arial" panose="020B0604020202020204" pitchFamily="34" charset="0"/>
                <a:cs typeface="Arial" panose="020B0604020202020204" pitchFamily="34" charset="0"/>
              </a:rPr>
              <a:t>B</a:t>
            </a:r>
          </a:p>
        </p:txBody>
      </p:sp>
      <p:sp>
        <p:nvSpPr>
          <p:cNvPr id="45" name="TextBox 44"/>
          <p:cNvSpPr txBox="1"/>
          <p:nvPr/>
        </p:nvSpPr>
        <p:spPr>
          <a:xfrm>
            <a:off x="7952952" y="4756273"/>
            <a:ext cx="5549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Arial" panose="020B0604020202020204" pitchFamily="34" charset="0"/>
                <a:cs typeface="Arial" panose="020B0604020202020204" pitchFamily="34" charset="0"/>
              </a:rPr>
              <a:t>C</a:t>
            </a:r>
          </a:p>
        </p:txBody>
      </p:sp>
      <p:sp>
        <p:nvSpPr>
          <p:cNvPr id="46" name="TextBox 45"/>
          <p:cNvSpPr txBox="1"/>
          <p:nvPr/>
        </p:nvSpPr>
        <p:spPr>
          <a:xfrm>
            <a:off x="10848446" y="4756273"/>
            <a:ext cx="5549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Arial" panose="020B0604020202020204" pitchFamily="34" charset="0"/>
                <a:cs typeface="Arial" panose="020B0604020202020204" pitchFamily="34" charset="0"/>
              </a:rPr>
              <a:t>D</a:t>
            </a:r>
          </a:p>
        </p:txBody>
      </p:sp>
      <p:pic>
        <p:nvPicPr>
          <p:cNvPr id="39" name="Picture 38">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5726" y="2204092"/>
            <a:ext cx="2554445" cy="1390008"/>
          </a:xfrm>
          <a:prstGeom prst="rect">
            <a:avLst/>
          </a:prstGeom>
        </p:spPr>
      </p:pic>
    </p:spTree>
    <p:extLst>
      <p:ext uri="{BB962C8B-B14F-4D97-AF65-F5344CB8AC3E}">
        <p14:creationId xmlns:p14="http://schemas.microsoft.com/office/powerpoint/2010/main" val="354092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90"/>
                                          </p:val>
                                        </p:tav>
                                        <p:tav tm="100000">
                                          <p:val>
                                            <p:fltVal val="0"/>
                                          </p:val>
                                        </p:tav>
                                      </p:tavLst>
                                    </p:anim>
                                    <p:animEffect transition="in" filter="fade">
                                      <p:cBhvr>
                                        <p:cTn id="10" dur="5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11" presetID="22" presetClass="exit" presetSubtype="4" fill="hold" nodeType="withEffect">
                                  <p:stCondLst>
                                    <p:cond delay="0"/>
                                  </p:stCondLst>
                                  <p:childTnLst>
                                    <p:animEffect transition="out" filter="wipe(down)">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22" presetClass="exit" presetSubtype="4" fill="hold" grpId="0" nodeType="withEffect">
                                  <p:stCondLst>
                                    <p:cond delay="0"/>
                                  </p:stCondLst>
                                  <p:childTnLst>
                                    <p:animEffect transition="out" filter="wipe(down)">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22" presetClass="exit" presetSubtype="4" fill="hold" grpId="0" nodeType="withEffect">
                                  <p:stCondLst>
                                    <p:cond delay="0"/>
                                  </p:stCondLst>
                                  <p:childTnLst>
                                    <p:animEffect transition="out" filter="wipe(down)">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22" presetClass="exit" presetSubtype="4" fill="hold" grpId="0" nodeType="withEffect">
                                  <p:stCondLst>
                                    <p:cond delay="0"/>
                                  </p:stCondLst>
                                  <p:childTnLst>
                                    <p:animEffect transition="out" filter="wipe(down)">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45"/>
                                        </p:tgtEl>
                                      </p:cBhvr>
                                    </p:animEffect>
                                    <p:set>
                                      <p:cBhvr>
                                        <p:cTn id="31" dur="1" fill="hold">
                                          <p:stCondLst>
                                            <p:cond delay="499"/>
                                          </p:stCondLst>
                                        </p:cTn>
                                        <p:tgtEl>
                                          <p:spTgt spid="45"/>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par>
                                <p:cTn id="35" presetID="22" presetClass="exit" presetSubtype="4" fill="hold" nodeType="withEffect">
                                  <p:stCondLst>
                                    <p:cond delay="0"/>
                                  </p:stCondLst>
                                  <p:childTnLst>
                                    <p:animEffect transition="out" filter="wipe(down)">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49" presetClass="path" presetSubtype="0" accel="50000" decel="50000" fill="hold" nodeType="withEffect">
                                  <p:stCondLst>
                                    <p:cond delay="480"/>
                                  </p:stCondLst>
                                  <p:childTnLst>
                                    <p:animMotion origin="layout" path="M -3.95833E-6 1.11111E-6 L -0.13502 -0.22037 " pathEditMode="relative" rAng="0" ptsTypes="AA">
                                      <p:cBhvr>
                                        <p:cTn id="39" dur="2000" fill="hold"/>
                                        <p:tgtEl>
                                          <p:spTgt spid="31"/>
                                        </p:tgtEl>
                                        <p:attrNameLst>
                                          <p:attrName>ppt_x</p:attrName>
                                          <p:attrName>ppt_y</p:attrName>
                                        </p:attrNameLst>
                                      </p:cBhvr>
                                      <p:rCtr x="-6758" y="-11019"/>
                                    </p:animMotion>
                                  </p:childTnLst>
                                </p:cTn>
                              </p:par>
                            </p:childTnLst>
                          </p:cTn>
                        </p:par>
                        <p:par>
                          <p:cTn id="40" fill="hold">
                            <p:stCondLst>
                              <p:cond delay="2480"/>
                            </p:stCondLst>
                            <p:childTnLst>
                              <p:par>
                                <p:cTn id="41" presetID="47" presetClass="exit" presetSubtype="0" fill="hold" nodeType="afterEffect">
                                  <p:stCondLst>
                                    <p:cond delay="0"/>
                                  </p:stCondLst>
                                  <p:childTnLst>
                                    <p:animEffect transition="out" filter="fade">
                                      <p:cBhvr>
                                        <p:cTn id="42" dur="1000"/>
                                        <p:tgtEl>
                                          <p:spTgt spid="31"/>
                                        </p:tgtEl>
                                      </p:cBhvr>
                                    </p:animEffect>
                                    <p:anim calcmode="lin" valueType="num">
                                      <p:cBhvr>
                                        <p:cTn id="43" dur="1000"/>
                                        <p:tgtEl>
                                          <p:spTgt spid="31"/>
                                        </p:tgtEl>
                                        <p:attrNameLst>
                                          <p:attrName>ppt_x</p:attrName>
                                        </p:attrNameLst>
                                      </p:cBhvr>
                                      <p:tavLst>
                                        <p:tav tm="0">
                                          <p:val>
                                            <p:strVal val="ppt_x"/>
                                          </p:val>
                                        </p:tav>
                                        <p:tav tm="100000">
                                          <p:val>
                                            <p:strVal val="ppt_x"/>
                                          </p:val>
                                        </p:tav>
                                      </p:tavLst>
                                    </p:anim>
                                    <p:anim calcmode="lin" valueType="num">
                                      <p:cBhvr>
                                        <p:cTn id="44" dur="1000"/>
                                        <p:tgtEl>
                                          <p:spTgt spid="31"/>
                                        </p:tgtEl>
                                        <p:attrNameLst>
                                          <p:attrName>ppt_y</p:attrName>
                                        </p:attrNameLst>
                                      </p:cBhvr>
                                      <p:tavLst>
                                        <p:tav tm="0">
                                          <p:val>
                                            <p:strVal val="ppt_y"/>
                                          </p:val>
                                        </p:tav>
                                        <p:tav tm="100000">
                                          <p:val>
                                            <p:strVal val="ppt_y-.1"/>
                                          </p:val>
                                        </p:tav>
                                      </p:tavLst>
                                    </p:anim>
                                    <p:set>
                                      <p:cBhvr>
                                        <p:cTn id="45" dur="1" fill="hold">
                                          <p:stCondLst>
                                            <p:cond delay="999"/>
                                          </p:stCondLst>
                                        </p:cTn>
                                        <p:tgtEl>
                                          <p:spTgt spid="31"/>
                                        </p:tgtEl>
                                        <p:attrNameLst>
                                          <p:attrName>style.visibility</p:attrName>
                                        </p:attrNameLst>
                                      </p:cBhvr>
                                      <p:to>
                                        <p:strVal val="hidden"/>
                                      </p:to>
                                    </p:set>
                                  </p:childTnLst>
                                </p:cTn>
                              </p:par>
                            </p:childTnLst>
                          </p:cTn>
                        </p:par>
                        <p:par>
                          <p:cTn id="46" fill="hold">
                            <p:stCondLst>
                              <p:cond delay="3480"/>
                            </p:stCondLst>
                            <p:childTnLst>
                              <p:par>
                                <p:cTn id="47" presetID="2" presetClass="entr" presetSubtype="8"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1250" fill="hold"/>
                                        <p:tgtEl>
                                          <p:spTgt spid="39"/>
                                        </p:tgtEl>
                                        <p:attrNameLst>
                                          <p:attrName>ppt_x</p:attrName>
                                        </p:attrNameLst>
                                      </p:cBhvr>
                                      <p:tavLst>
                                        <p:tav tm="0">
                                          <p:val>
                                            <p:strVal val="0-#ppt_w/2"/>
                                          </p:val>
                                        </p:tav>
                                        <p:tav tm="100000">
                                          <p:val>
                                            <p:strVal val="#ppt_x"/>
                                          </p:val>
                                        </p:tav>
                                      </p:tavLst>
                                    </p:anim>
                                    <p:anim calcmode="lin" valueType="num">
                                      <p:cBhvr additive="base">
                                        <p:cTn id="50" dur="1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30"/>
                  </p:tgtEl>
                </p:cond>
              </p:nextCondLst>
            </p:seq>
          </p:childTnLst>
        </p:cTn>
      </p:par>
    </p:tnLst>
    <p:bldLst>
      <p:bldP spid="32" grpId="0" animBg="1"/>
      <p:bldP spid="33" grpId="0" animBg="1"/>
      <p:bldP spid="34" grpId="0" animBg="1"/>
      <p:bldP spid="43" grpId="0"/>
      <p:bldP spid="44"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nvCxnSpPr>
        <p:spPr>
          <a:xfrm flipV="1">
            <a:off x="4014854" y="870555"/>
            <a:ext cx="3763463" cy="27983"/>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3455032" y="308186"/>
            <a:ext cx="4725349" cy="53091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1">
                <a:ln>
                  <a:noFill/>
                </a:ln>
                <a:solidFill>
                  <a:srgbClr val="FF0000"/>
                </a:solidFill>
                <a:effectLst/>
                <a:uLnTx/>
                <a:uFillTx/>
                <a:latin typeface="字魂189号-星岩乐黑体" panose="00000500000000000000" charset="-122"/>
                <a:ea typeface="字魂189号-星岩乐黑体" panose="00000500000000000000" charset="-122"/>
                <a:cs typeface="Open Sans Light" pitchFamily="34" charset="0"/>
                <a:sym typeface="+mn-lt"/>
              </a:rPr>
              <a:t>Có 3 cách nhân hóa</a:t>
            </a:r>
            <a:endParaRPr kumimoji="0" lang="zh-CN" altLang="en-US" sz="3000" b="1" i="0" u="none" strike="noStrike" kern="1200" cap="none" spc="0" normalizeH="0" baseline="0" noProof="1">
              <a:ln>
                <a:noFill/>
              </a:ln>
              <a:solidFill>
                <a:srgbClr val="FF00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grpSp>
        <p:nvGrpSpPr>
          <p:cNvPr id="13" name="Group 12"/>
          <p:cNvGrpSpPr/>
          <p:nvPr/>
        </p:nvGrpSpPr>
        <p:grpSpPr>
          <a:xfrm>
            <a:off x="3415067" y="2943699"/>
            <a:ext cx="7736146" cy="1583169"/>
            <a:chOff x="2700638" y="4535264"/>
            <a:chExt cx="4934423" cy="988073"/>
          </a:xfrm>
        </p:grpSpPr>
        <p:grpSp>
          <p:nvGrpSpPr>
            <p:cNvPr id="21" name="组合 20"/>
            <p:cNvGrpSpPr/>
            <p:nvPr/>
          </p:nvGrpSpPr>
          <p:grpSpPr>
            <a:xfrm>
              <a:off x="3340077" y="4818011"/>
              <a:ext cx="4294984" cy="705326"/>
              <a:chOff x="1983" y="1439"/>
              <a:chExt cx="4433" cy="1481"/>
            </a:xfrm>
          </p:grpSpPr>
          <p:sp>
            <p:nvSpPr>
              <p:cNvPr id="22" name="圆角矩形 21"/>
              <p:cNvSpPr/>
              <p:nvPr/>
            </p:nvSpPr>
            <p:spPr>
              <a:xfrm>
                <a:off x="1983" y="1439"/>
                <a:ext cx="4433" cy="1481"/>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225" normalizeH="0" baseline="0" noProof="0">
                  <a:ln>
                    <a:noFill/>
                  </a:ln>
                  <a:solidFill>
                    <a:srgbClr val="A0CC3F"/>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sp>
            <p:nvSpPr>
              <p:cNvPr id="49" name="圆角矩形 22"/>
              <p:cNvSpPr/>
              <p:nvPr/>
            </p:nvSpPr>
            <p:spPr>
              <a:xfrm>
                <a:off x="1983" y="1498"/>
                <a:ext cx="4425" cy="1351"/>
              </a:xfrm>
              <a:prstGeom prst="roundRect">
                <a:avLst>
                  <a:gd name="adj" fmla="val 50000"/>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225" normalizeH="0" baseline="0" noProof="0" dirty="0">
                    <a:ln>
                      <a:noFill/>
                    </a:ln>
                    <a:solidFill>
                      <a:srgbClr val="212121"/>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2</a:t>
                </a:r>
                <a:r>
                  <a:rPr kumimoji="0" lang="en-US" altLang="zh-CN" sz="2400" b="1" i="0" u="none" strike="noStrike" kern="1200" cap="none" spc="-225" normalizeH="0" baseline="0" noProof="0">
                    <a:ln>
                      <a:noFill/>
                    </a:ln>
                    <a:solidFill>
                      <a:srgbClr val="212121"/>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  </a:t>
                </a:r>
                <a:r>
                  <a:rPr kumimoji="0" lang="vi-VN" sz="2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Dùng từ ngữ chỉ hoạt động, đặc điểm của người để kể, tả về vật, hiện tượng tự nhiên.</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3" name="Picture 32"/>
            <p:cNvPicPr>
              <a:picLocks noChangeAspect="1"/>
            </p:cNvPicPr>
            <p:nvPr/>
          </p:nvPicPr>
          <p:blipFill>
            <a:blip r:embed="rId3"/>
            <a:stretch>
              <a:fillRect/>
            </a:stretch>
          </p:blipFill>
          <p:spPr>
            <a:xfrm rot="737208" flipH="1">
              <a:off x="2700638" y="4535264"/>
              <a:ext cx="765137" cy="765136"/>
            </a:xfrm>
            <a:prstGeom prst="rect">
              <a:avLst/>
            </a:prstGeom>
          </p:spPr>
        </p:pic>
      </p:grpSp>
      <p:grpSp>
        <p:nvGrpSpPr>
          <p:cNvPr id="10" name="Group 9"/>
          <p:cNvGrpSpPr/>
          <p:nvPr/>
        </p:nvGrpSpPr>
        <p:grpSpPr>
          <a:xfrm>
            <a:off x="4342106" y="5032860"/>
            <a:ext cx="7328277" cy="1151124"/>
            <a:chOff x="1866263" y="3526076"/>
            <a:chExt cx="5298966" cy="930900"/>
          </a:xfrm>
        </p:grpSpPr>
        <p:grpSp>
          <p:nvGrpSpPr>
            <p:cNvPr id="25" name="组合 24"/>
            <p:cNvGrpSpPr/>
            <p:nvPr/>
          </p:nvGrpSpPr>
          <p:grpSpPr>
            <a:xfrm>
              <a:off x="2513200" y="3739743"/>
              <a:ext cx="4652029" cy="717233"/>
              <a:chOff x="1473" y="1339"/>
              <a:chExt cx="4943" cy="1506"/>
            </a:xfrm>
          </p:grpSpPr>
          <p:sp>
            <p:nvSpPr>
              <p:cNvPr id="27" name="圆角矩形 26"/>
              <p:cNvSpPr/>
              <p:nvPr/>
            </p:nvSpPr>
            <p:spPr>
              <a:xfrm>
                <a:off x="1473" y="1339"/>
                <a:ext cx="4943" cy="1506"/>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225" normalizeH="0" baseline="0" noProof="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sp>
            <p:nvSpPr>
              <p:cNvPr id="28" name="圆角矩形 27"/>
              <p:cNvSpPr/>
              <p:nvPr/>
            </p:nvSpPr>
            <p:spPr>
              <a:xfrm>
                <a:off x="1473" y="1381"/>
                <a:ext cx="4943" cy="1398"/>
              </a:xfrm>
              <a:prstGeom prst="roundRect">
                <a:avLst>
                  <a:gd name="adj" fmla="val 50000"/>
                </a:avLst>
              </a:prstGeom>
              <a:solidFill>
                <a:srgbClr val="00B05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225" normalizeH="0" baseline="0" noProof="0" dirty="0">
                    <a:ln>
                      <a:noFill/>
                    </a:ln>
                    <a:solidFill>
                      <a:srgbClr val="212121"/>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3</a:t>
                </a:r>
                <a:r>
                  <a:rPr kumimoji="0" lang="en-US" altLang="zh-CN" sz="2400" b="1" i="0" u="none" strike="noStrike" kern="1200" cap="none" spc="-225" normalizeH="0" baseline="0" noProof="0">
                    <a:ln>
                      <a:noFill/>
                    </a:ln>
                    <a:solidFill>
                      <a:srgbClr val="212121"/>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  </a:t>
                </a:r>
                <a:r>
                  <a:rPr kumimoji="0" lang="vi-VN" sz="2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Trò chuyện, xưng hô với vật, hiện tượng tự nhiên như với người.</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4" name="Picture 33"/>
            <p:cNvPicPr>
              <a:picLocks noChangeAspect="1"/>
            </p:cNvPicPr>
            <p:nvPr/>
          </p:nvPicPr>
          <p:blipFill>
            <a:blip r:embed="rId3"/>
            <a:stretch>
              <a:fillRect/>
            </a:stretch>
          </p:blipFill>
          <p:spPr>
            <a:xfrm rot="737208" flipH="1">
              <a:off x="1866263" y="3526076"/>
              <a:ext cx="919996" cy="919996"/>
            </a:xfrm>
            <a:prstGeom prst="rect">
              <a:avLst/>
            </a:prstGeom>
          </p:spPr>
        </p:pic>
      </p:grpSp>
      <p:grpSp>
        <p:nvGrpSpPr>
          <p:cNvPr id="5" name="Group 4"/>
          <p:cNvGrpSpPr/>
          <p:nvPr/>
        </p:nvGrpSpPr>
        <p:grpSpPr>
          <a:xfrm>
            <a:off x="2214009" y="1288347"/>
            <a:ext cx="6746870" cy="1283597"/>
            <a:chOff x="1953550" y="1111472"/>
            <a:chExt cx="5211673" cy="1111438"/>
          </a:xfrm>
        </p:grpSpPr>
        <p:grpSp>
          <p:nvGrpSpPr>
            <p:cNvPr id="37" name="组合 8"/>
            <p:cNvGrpSpPr/>
            <p:nvPr/>
          </p:nvGrpSpPr>
          <p:grpSpPr>
            <a:xfrm>
              <a:off x="2546868" y="1416619"/>
              <a:ext cx="4618355" cy="806291"/>
              <a:chOff x="1473" y="1304"/>
              <a:chExt cx="4943" cy="1693"/>
            </a:xfrm>
          </p:grpSpPr>
          <p:sp>
            <p:nvSpPr>
              <p:cNvPr id="38" name="圆角矩形 7"/>
              <p:cNvSpPr/>
              <p:nvPr/>
            </p:nvSpPr>
            <p:spPr>
              <a:xfrm>
                <a:off x="1473" y="1304"/>
                <a:ext cx="4943" cy="1693"/>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225" normalizeH="0" baseline="0" noProof="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sp>
            <p:nvSpPr>
              <p:cNvPr id="39" name="圆角矩形 5"/>
              <p:cNvSpPr/>
              <p:nvPr/>
            </p:nvSpPr>
            <p:spPr>
              <a:xfrm>
                <a:off x="1522" y="1364"/>
                <a:ext cx="4845" cy="1608"/>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225" normalizeH="0" baseline="0" noProof="0">
                    <a:ln>
                      <a:noFill/>
                    </a:ln>
                    <a:solidFill>
                      <a:srgbClr val="A666E1">
                        <a:lumMod val="50000"/>
                      </a:srgbClr>
                    </a:solidFill>
                    <a:effectLst/>
                    <a:uLnTx/>
                    <a:uFillTx/>
                    <a:latin typeface="字魂189号-星岩乐黑体" panose="00000500000000000000" charset="-122"/>
                    <a:ea typeface="字魂189号-星岩乐黑体" panose="00000500000000000000" charset="-122"/>
                    <a:cs typeface="Open Sans Light" pitchFamily="34" charset="0"/>
                    <a:sym typeface="+mn-lt"/>
                  </a:rPr>
                  <a:t> </a:t>
                </a:r>
                <a:r>
                  <a:rPr kumimoji="0" lang="en-US" altLang="zh-CN" sz="2400" b="1" i="0" u="none" strike="noStrike" kern="1200" cap="none" spc="-225" normalizeH="0" baseline="0" noProof="0">
                    <a:ln>
                      <a:noFill/>
                    </a:ln>
                    <a:solidFill>
                      <a:srgbClr val="212121"/>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1.  </a:t>
                </a:r>
                <a:r>
                  <a:rPr kumimoji="0" lang="vi-VN" sz="24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Gọi vật, hiện tượng tự nhiên bằng những từ ngữ chỉ người.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0" name="Picture 39"/>
            <p:cNvPicPr>
              <a:picLocks noChangeAspect="1"/>
            </p:cNvPicPr>
            <p:nvPr/>
          </p:nvPicPr>
          <p:blipFill>
            <a:blip r:embed="rId3"/>
            <a:stretch>
              <a:fillRect/>
            </a:stretch>
          </p:blipFill>
          <p:spPr>
            <a:xfrm rot="737208" flipH="1">
              <a:off x="1953550" y="1111472"/>
              <a:ext cx="919996" cy="919996"/>
            </a:xfrm>
            <a:prstGeom prst="rect">
              <a:avLst/>
            </a:prstGeom>
          </p:spPr>
        </p:pic>
      </p:grpSp>
      <p:pic>
        <p:nvPicPr>
          <p:cNvPr id="57" name="图片 24" descr="卡通人物&#10;&#10;描述已自动生成"/>
          <p:cNvPicPr>
            <a:picLocks noChangeAspect="1"/>
          </p:cNvPicPr>
          <p:nvPr/>
        </p:nvPicPr>
        <p:blipFill>
          <a:blip r:embed="rId4"/>
          <a:stretch>
            <a:fillRect/>
          </a:stretch>
        </p:blipFill>
        <p:spPr>
          <a:xfrm>
            <a:off x="9587569" y="-494148"/>
            <a:ext cx="2577165" cy="3697605"/>
          </a:xfrm>
          <a:prstGeom prst="rect">
            <a:avLst/>
          </a:prstGeom>
        </p:spPr>
      </p:pic>
    </p:spTree>
    <p:extLst>
      <p:ext uri="{BB962C8B-B14F-4D97-AF65-F5344CB8AC3E}">
        <p14:creationId xmlns:p14="http://schemas.microsoft.com/office/powerpoint/2010/main" val="3566127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028824" y="3647746"/>
            <a:ext cx="3163176" cy="3393362"/>
          </a:xfrm>
          <a:prstGeom prst="rect">
            <a:avLst/>
          </a:prstGeom>
        </p:spPr>
      </p:pic>
      <p:sp>
        <p:nvSpPr>
          <p:cNvPr id="7" name="对话气泡: 圆角矩形 6">
            <a:extLst>
              <a:ext uri="{FF2B5EF4-FFF2-40B4-BE49-F238E27FC236}">
                <a16:creationId xmlns:a16="http://schemas.microsoft.com/office/drawing/2014/main" id="{9B4F9A15-DE08-470F-A183-0E9569C3FC8A}"/>
              </a:ext>
            </a:extLst>
          </p:cNvPr>
          <p:cNvSpPr/>
          <p:nvPr/>
        </p:nvSpPr>
        <p:spPr>
          <a:xfrm>
            <a:off x="1941923" y="1238250"/>
            <a:ext cx="7923386" cy="2193639"/>
          </a:xfrm>
          <a:prstGeom prst="wedgeRoundRectCallout">
            <a:avLst>
              <a:gd name="adj1" fmla="val 48555"/>
              <a:gd name="adj2" fmla="val 81732"/>
              <a:gd name="adj3" fmla="val 16667"/>
            </a:avLst>
          </a:prstGeom>
          <a:solidFill>
            <a:srgbClr val="F2A068"/>
          </a:solid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ặt 1 câu </a:t>
            </a:r>
            <a:r>
              <a:rPr lang="vi-VN" sz="3600" b="1">
                <a:solidFill>
                  <a:srgbClr val="002060"/>
                </a:solidFill>
                <a:effectLst/>
                <a:latin typeface="Cambria" panose="02040503050406030204" pitchFamily="18" charset="0"/>
                <a:ea typeface="Cambria" panose="02040503050406030204" pitchFamily="18" charset="0"/>
              </a:rPr>
              <a:t>về vật</a:t>
            </a:r>
            <a:r>
              <a:rPr lang="vi-VN" sz="3600" b="1" dirty="0">
                <a:solidFill>
                  <a:srgbClr val="002060"/>
                </a:solidFill>
                <a:effectLst/>
                <a:latin typeface="Cambria" panose="02040503050406030204" pitchFamily="18" charset="0"/>
                <a:ea typeface="Cambria" panose="02040503050406030204" pitchFamily="18" charset="0"/>
              </a:rPr>
              <a:t>, cây cối, đồ vật,… trong đó có sử dụng biện pháp nhân hóa.</a:t>
            </a:r>
            <a:endParaRPr lang="en-US" sz="3600" b="1" dirty="0">
              <a:solidFill>
                <a:srgbClr val="002060"/>
              </a:solidFill>
              <a:effectLst/>
              <a:latin typeface="Cambria" panose="02040503050406030204" pitchFamily="18" charset="0"/>
              <a:ea typeface="Cambria" panose="02040503050406030204" pitchFamily="18" charset="0"/>
            </a:endParaRPr>
          </a:p>
        </p:txBody>
      </p:sp>
      <p:pic>
        <p:nvPicPr>
          <p:cNvPr id="9" name="图片 8">
            <a:extLst>
              <a:ext uri="{FF2B5EF4-FFF2-40B4-BE49-F238E27FC236}">
                <a16:creationId xmlns:a16="http://schemas.microsoft.com/office/drawing/2014/main" id="{C556ACED-C885-43A9-B05B-2E705041DA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416381">
            <a:off x="6718029" y="914960"/>
            <a:ext cx="7282244" cy="1193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3507795" y="1698396"/>
            <a:ext cx="49479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00FF"/>
                </a:solidFill>
                <a:effectLst/>
                <a:uLnTx/>
                <a:uFillTx/>
                <a:latin typeface="Aachen" panose="02020500000000000000" pitchFamily="18" charset="0"/>
                <a:ea typeface="Aachen" panose="02020500000000000000" pitchFamily="18" charset="0"/>
                <a:cs typeface="Aachen" panose="02020500000000000000" pitchFamily="18" charset="0"/>
              </a:rPr>
              <a:t>Luyện</a:t>
            </a:r>
            <a:r>
              <a:rPr kumimoji="0" lang="en-US" sz="8000" b="1" i="0" u="none" strike="noStrike" kern="1200" cap="none" spc="0" normalizeH="0" noProof="0">
                <a:ln>
                  <a:noFill/>
                </a:ln>
                <a:solidFill>
                  <a:srgbClr val="0000FF"/>
                </a:solidFill>
                <a:effectLst/>
                <a:uLnTx/>
                <a:uFillTx/>
                <a:latin typeface="Aachen" panose="02020500000000000000" pitchFamily="18" charset="0"/>
                <a:ea typeface="Aachen" panose="02020500000000000000" pitchFamily="18" charset="0"/>
                <a:cs typeface="Aachen" panose="02020500000000000000" pitchFamily="18" charset="0"/>
              </a:rPr>
              <a:t> tập</a:t>
            </a:r>
            <a:endParaRPr kumimoji="0" lang="en-US" sz="8000" b="1" i="0" u="none" strike="noStrike" kern="1200" cap="none" spc="0" normalizeH="0" baseline="0" noProof="0">
              <a:ln>
                <a:noFill/>
              </a:ln>
              <a:solidFill>
                <a:srgbClr val="0000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387252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7F3"/>
        </a:solidFill>
        <a:effectLst/>
      </p:bgPr>
    </p:bg>
    <p:spTree>
      <p:nvGrpSpPr>
        <p:cNvPr id="1" name=""/>
        <p:cNvGrpSpPr/>
        <p:nvPr/>
      </p:nvGrpSpPr>
      <p:grpSpPr>
        <a:xfrm>
          <a:off x="0" y="0"/>
          <a:ext cx="0" cy="0"/>
          <a:chOff x="0" y="0"/>
          <a:chExt cx="0" cy="0"/>
        </a:xfrm>
      </p:grpSpPr>
      <p:sp>
        <p:nvSpPr>
          <p:cNvPr id="3" name="Freeform 3"/>
          <p:cNvSpPr/>
          <p:nvPr/>
        </p:nvSpPr>
        <p:spPr>
          <a:xfrm flipH="1">
            <a:off x="9647646" y="3367558"/>
            <a:ext cx="1728870" cy="3239101"/>
          </a:xfrm>
          <a:custGeom>
            <a:avLst/>
            <a:gdLst/>
            <a:ahLst/>
            <a:cxnLst/>
            <a:rect l="l" t="t" r="r" b="b"/>
            <a:pathLst>
              <a:path w="3457740" h="6478202">
                <a:moveTo>
                  <a:pt x="3457740" y="0"/>
                </a:moveTo>
                <a:lnTo>
                  <a:pt x="0" y="0"/>
                </a:lnTo>
                <a:lnTo>
                  <a:pt x="0" y="6478202"/>
                </a:lnTo>
                <a:lnTo>
                  <a:pt x="3457740" y="6478202"/>
                </a:lnTo>
                <a:lnTo>
                  <a:pt x="3457740" y="0"/>
                </a:lnTo>
                <a:close/>
              </a:path>
            </a:pathLst>
          </a:custGeom>
          <a:blipFill>
            <a:blip r:embed="rId3"/>
            <a:stretch>
              <a:fillRect/>
            </a:stretch>
          </a:blipFill>
        </p:spPr>
        <p:txBody>
          <a:bodyPr/>
          <a:lstStyle/>
          <a:p>
            <a:endParaRPr lang="en-US" sz="900">
              <a:solidFill>
                <a:prstClr val="black"/>
              </a:solidFill>
              <a:latin typeface="Calibri"/>
            </a:endParaRPr>
          </a:p>
        </p:txBody>
      </p:sp>
      <p:sp>
        <p:nvSpPr>
          <p:cNvPr id="5" name="Freeform 5"/>
          <p:cNvSpPr/>
          <p:nvPr/>
        </p:nvSpPr>
        <p:spPr>
          <a:xfrm>
            <a:off x="933176" y="3367558"/>
            <a:ext cx="2143374" cy="2886699"/>
          </a:xfrm>
          <a:custGeom>
            <a:avLst/>
            <a:gdLst/>
            <a:ahLst/>
            <a:cxnLst/>
            <a:rect l="l" t="t" r="r" b="b"/>
            <a:pathLst>
              <a:path w="4286747" h="5773397">
                <a:moveTo>
                  <a:pt x="0" y="0"/>
                </a:moveTo>
                <a:lnTo>
                  <a:pt x="4286747" y="0"/>
                </a:lnTo>
                <a:lnTo>
                  <a:pt x="4286747" y="5773397"/>
                </a:lnTo>
                <a:lnTo>
                  <a:pt x="0" y="5773397"/>
                </a:lnTo>
                <a:lnTo>
                  <a:pt x="0" y="0"/>
                </a:lnTo>
                <a:close/>
              </a:path>
            </a:pathLst>
          </a:custGeom>
          <a:blipFill>
            <a:blip r:embed="rId4"/>
            <a:stretch>
              <a:fillRect/>
            </a:stretch>
          </a:blipFill>
        </p:spPr>
        <p:txBody>
          <a:bodyPr/>
          <a:lstStyle/>
          <a:p>
            <a:endParaRPr lang="en-US" sz="900">
              <a:solidFill>
                <a:prstClr val="black"/>
              </a:solidFill>
              <a:latin typeface="Calibri"/>
            </a:endParaRPr>
          </a:p>
        </p:txBody>
      </p:sp>
      <p:sp>
        <p:nvSpPr>
          <p:cNvPr id="6" name="Freeform 6"/>
          <p:cNvSpPr/>
          <p:nvPr/>
        </p:nvSpPr>
        <p:spPr>
          <a:xfrm>
            <a:off x="1014282" y="637634"/>
            <a:ext cx="1959846" cy="1168558"/>
          </a:xfrm>
          <a:custGeom>
            <a:avLst/>
            <a:gdLst/>
            <a:ahLst/>
            <a:cxnLst/>
            <a:rect l="l" t="t" r="r" b="b"/>
            <a:pathLst>
              <a:path w="3919692" h="2337116">
                <a:moveTo>
                  <a:pt x="0" y="0"/>
                </a:moveTo>
                <a:lnTo>
                  <a:pt x="3919692" y="0"/>
                </a:lnTo>
                <a:lnTo>
                  <a:pt x="3919692" y="2337117"/>
                </a:lnTo>
                <a:lnTo>
                  <a:pt x="0" y="2337117"/>
                </a:lnTo>
                <a:lnTo>
                  <a:pt x="0" y="0"/>
                </a:lnTo>
                <a:close/>
              </a:path>
            </a:pathLst>
          </a:custGeom>
          <a:blipFill>
            <a:blip r:embed="rId5"/>
            <a:stretch>
              <a:fillRect/>
            </a:stretch>
          </a:blipFill>
        </p:spPr>
        <p:txBody>
          <a:bodyPr/>
          <a:lstStyle/>
          <a:p>
            <a:endParaRPr lang="en-US" sz="900">
              <a:solidFill>
                <a:prstClr val="black"/>
              </a:solidFill>
              <a:latin typeface="Calibri"/>
            </a:endParaRPr>
          </a:p>
        </p:txBody>
      </p:sp>
      <p:sp>
        <p:nvSpPr>
          <p:cNvPr id="8" name="Freeform 8"/>
          <p:cNvSpPr/>
          <p:nvPr/>
        </p:nvSpPr>
        <p:spPr>
          <a:xfrm>
            <a:off x="8967951" y="350969"/>
            <a:ext cx="2533407" cy="1510544"/>
          </a:xfrm>
          <a:custGeom>
            <a:avLst/>
            <a:gdLst/>
            <a:ahLst/>
            <a:cxnLst/>
            <a:rect l="l" t="t" r="r" b="b"/>
            <a:pathLst>
              <a:path w="5066814" h="3021088">
                <a:moveTo>
                  <a:pt x="0" y="0"/>
                </a:moveTo>
                <a:lnTo>
                  <a:pt x="5066815" y="0"/>
                </a:lnTo>
                <a:lnTo>
                  <a:pt x="5066815" y="3021088"/>
                </a:lnTo>
                <a:lnTo>
                  <a:pt x="0" y="3021088"/>
                </a:lnTo>
                <a:lnTo>
                  <a:pt x="0" y="0"/>
                </a:lnTo>
                <a:close/>
              </a:path>
            </a:pathLst>
          </a:custGeom>
          <a:blipFill>
            <a:blip r:embed="rId5"/>
            <a:stretch>
              <a:fillRect/>
            </a:stretch>
          </a:blipFill>
        </p:spPr>
        <p:txBody>
          <a:bodyPr/>
          <a:lstStyle/>
          <a:p>
            <a:endParaRPr lang="en-US" sz="900">
              <a:solidFill>
                <a:prstClr val="black"/>
              </a:solidFill>
              <a:latin typeface="Calibri"/>
            </a:endParaRPr>
          </a:p>
        </p:txBody>
      </p:sp>
      <p:sp>
        <p:nvSpPr>
          <p:cNvPr id="9" name="Freeform 9"/>
          <p:cNvSpPr/>
          <p:nvPr/>
        </p:nvSpPr>
        <p:spPr>
          <a:xfrm>
            <a:off x="2904354" y="1153217"/>
            <a:ext cx="1074912" cy="640917"/>
          </a:xfrm>
          <a:custGeom>
            <a:avLst/>
            <a:gdLst/>
            <a:ahLst/>
            <a:cxnLst/>
            <a:rect l="l" t="t" r="r" b="b"/>
            <a:pathLst>
              <a:path w="2149824" h="1281833">
                <a:moveTo>
                  <a:pt x="0" y="0"/>
                </a:moveTo>
                <a:lnTo>
                  <a:pt x="2149824" y="0"/>
                </a:lnTo>
                <a:lnTo>
                  <a:pt x="2149824" y="1281833"/>
                </a:lnTo>
                <a:lnTo>
                  <a:pt x="0" y="1281833"/>
                </a:lnTo>
                <a:lnTo>
                  <a:pt x="0" y="0"/>
                </a:lnTo>
                <a:close/>
              </a:path>
            </a:pathLst>
          </a:custGeom>
          <a:blipFill>
            <a:blip r:embed="rId5"/>
            <a:stretch>
              <a:fillRect/>
            </a:stretch>
          </a:blipFill>
        </p:spPr>
        <p:txBody>
          <a:bodyPr/>
          <a:lstStyle/>
          <a:p>
            <a:endParaRPr lang="en-US" sz="900">
              <a:solidFill>
                <a:prstClr val="black"/>
              </a:solidFill>
              <a:latin typeface="Calibri"/>
            </a:endParaRPr>
          </a:p>
        </p:txBody>
      </p:sp>
      <p:sp>
        <p:nvSpPr>
          <p:cNvPr id="10" name="Freeform 10"/>
          <p:cNvSpPr/>
          <p:nvPr/>
        </p:nvSpPr>
        <p:spPr>
          <a:xfrm>
            <a:off x="7810500" y="952501"/>
            <a:ext cx="1074912" cy="640917"/>
          </a:xfrm>
          <a:custGeom>
            <a:avLst/>
            <a:gdLst/>
            <a:ahLst/>
            <a:cxnLst/>
            <a:rect l="l" t="t" r="r" b="b"/>
            <a:pathLst>
              <a:path w="2149824" h="1281833">
                <a:moveTo>
                  <a:pt x="0" y="0"/>
                </a:moveTo>
                <a:lnTo>
                  <a:pt x="2149825" y="0"/>
                </a:lnTo>
                <a:lnTo>
                  <a:pt x="2149825" y="1281833"/>
                </a:lnTo>
                <a:lnTo>
                  <a:pt x="0" y="1281833"/>
                </a:lnTo>
                <a:lnTo>
                  <a:pt x="0" y="0"/>
                </a:lnTo>
                <a:close/>
              </a:path>
            </a:pathLst>
          </a:custGeom>
          <a:blipFill>
            <a:blip r:embed="rId5"/>
            <a:stretch>
              <a:fillRect/>
            </a:stretch>
          </a:blipFill>
        </p:spPr>
        <p:txBody>
          <a:bodyPr/>
          <a:lstStyle/>
          <a:p>
            <a:endParaRPr lang="en-US" sz="900">
              <a:solidFill>
                <a:prstClr val="black"/>
              </a:solidFill>
              <a:latin typeface="Calibri"/>
            </a:endParaRPr>
          </a:p>
        </p:txBody>
      </p:sp>
      <p:sp>
        <p:nvSpPr>
          <p:cNvPr id="11" name="Freeform 11"/>
          <p:cNvSpPr/>
          <p:nvPr/>
        </p:nvSpPr>
        <p:spPr>
          <a:xfrm>
            <a:off x="1939461" y="-144304"/>
            <a:ext cx="1381682" cy="1381682"/>
          </a:xfrm>
          <a:custGeom>
            <a:avLst/>
            <a:gdLst/>
            <a:ahLst/>
            <a:cxnLst/>
            <a:rect l="l" t="t" r="r" b="b"/>
            <a:pathLst>
              <a:path w="2763364" h="2763364">
                <a:moveTo>
                  <a:pt x="0" y="0"/>
                </a:moveTo>
                <a:lnTo>
                  <a:pt x="2763363" y="0"/>
                </a:lnTo>
                <a:lnTo>
                  <a:pt x="2763363" y="2763363"/>
                </a:lnTo>
                <a:lnTo>
                  <a:pt x="0" y="2763363"/>
                </a:lnTo>
                <a:lnTo>
                  <a:pt x="0" y="0"/>
                </a:lnTo>
                <a:close/>
              </a:path>
            </a:pathLst>
          </a:custGeom>
          <a:blipFill>
            <a:blip r:embed="rId6"/>
            <a:stretch>
              <a:fillRect/>
            </a:stretch>
          </a:blipFill>
        </p:spPr>
        <p:txBody>
          <a:bodyPr/>
          <a:lstStyle/>
          <a:p>
            <a:endParaRPr lang="en-US" sz="900">
              <a:solidFill>
                <a:prstClr val="black"/>
              </a:solidFill>
              <a:latin typeface="Calibri"/>
            </a:endParaRPr>
          </a:p>
        </p:txBody>
      </p:sp>
      <p:grpSp>
        <p:nvGrpSpPr>
          <p:cNvPr id="14" name="Group 13"/>
          <p:cNvGrpSpPr/>
          <p:nvPr/>
        </p:nvGrpSpPr>
        <p:grpSpPr>
          <a:xfrm>
            <a:off x="2974128" y="1971928"/>
            <a:ext cx="6141592" cy="1220431"/>
            <a:chOff x="2663640" y="2573695"/>
            <a:chExt cx="3965760" cy="664805"/>
          </a:xfrm>
        </p:grpSpPr>
        <p:sp>
          <p:nvSpPr>
            <p:cNvPr id="16" name="Rectangle: Rounded Corners 15">
              <a:extLst>
                <a:ext uri="{FF2B5EF4-FFF2-40B4-BE49-F238E27FC236}">
                  <a16:creationId xmlns:a16="http://schemas.microsoft.com/office/drawing/2014/main" id="{9233B978-B9A2-F518-96CB-3607449E7B59}"/>
                </a:ext>
              </a:extLst>
            </p:cNvPr>
            <p:cNvSpPr/>
            <p:nvPr/>
          </p:nvSpPr>
          <p:spPr>
            <a:xfrm>
              <a:off x="3048000" y="2628900"/>
              <a:ext cx="3581400" cy="6096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Gọi vật, hiện tượng tự nhiên bằng những từ ngữ chỉ người.</a:t>
              </a:r>
              <a:endParaRPr lang="en-US" sz="2400" b="1" dirty="0">
                <a:solidFill>
                  <a:srgbClr val="002060"/>
                </a:solidFill>
                <a:latin typeface="Cambria" panose="02040503050406030204" pitchFamily="18" charset="0"/>
                <a:ea typeface="Cambria" panose="02040503050406030204" pitchFamily="18" charset="0"/>
              </a:endParaRPr>
            </a:p>
          </p:txBody>
        </p:sp>
        <p:sp>
          <p:nvSpPr>
            <p:cNvPr id="24" name="Freeform 9"/>
            <p:cNvSpPr/>
            <p:nvPr/>
          </p:nvSpPr>
          <p:spPr>
            <a:xfrm>
              <a:off x="2663640" y="2573695"/>
              <a:ext cx="588765" cy="609949"/>
            </a:xfrm>
            <a:custGeom>
              <a:avLst/>
              <a:gdLst/>
              <a:ahLst/>
              <a:cxnLst/>
              <a:rect l="l" t="t" r="r" b="b"/>
              <a:pathLst>
                <a:path w="1636503" h="2064988">
                  <a:moveTo>
                    <a:pt x="0" y="0"/>
                  </a:moveTo>
                  <a:lnTo>
                    <a:pt x="1636503" y="0"/>
                  </a:lnTo>
                  <a:lnTo>
                    <a:pt x="1636503" y="2064988"/>
                  </a:lnTo>
                  <a:lnTo>
                    <a:pt x="0" y="2064988"/>
                  </a:lnTo>
                  <a:lnTo>
                    <a:pt x="0" y="0"/>
                  </a:lnTo>
                  <a:close/>
                </a:path>
              </a:pathLst>
            </a:custGeom>
            <a:blipFill>
              <a:blip r:embed="rId7"/>
              <a:stretch>
                <a:fillRect/>
              </a:stretch>
            </a:blipFill>
          </p:spPr>
          <p:txBody>
            <a:bodyPr/>
            <a:lstStyle/>
            <a:p>
              <a:endParaRPr lang="en-US" sz="900">
                <a:solidFill>
                  <a:prstClr val="black"/>
                </a:solidFill>
                <a:latin typeface="Calibri"/>
              </a:endParaRPr>
            </a:p>
          </p:txBody>
        </p:sp>
      </p:grpSp>
      <p:grpSp>
        <p:nvGrpSpPr>
          <p:cNvPr id="15" name="Group 14"/>
          <p:cNvGrpSpPr/>
          <p:nvPr/>
        </p:nvGrpSpPr>
        <p:grpSpPr>
          <a:xfrm>
            <a:off x="3166693" y="3926596"/>
            <a:ext cx="6099856" cy="1342988"/>
            <a:chOff x="2397364" y="3480054"/>
            <a:chExt cx="5262992" cy="1436112"/>
          </a:xfrm>
        </p:grpSpPr>
        <p:sp>
          <p:nvSpPr>
            <p:cNvPr id="20" name="Rectangle: Rounded Corners 19">
              <a:extLst>
                <a:ext uri="{FF2B5EF4-FFF2-40B4-BE49-F238E27FC236}">
                  <a16:creationId xmlns:a16="http://schemas.microsoft.com/office/drawing/2014/main" id="{04B3FF0E-D8CD-E618-837B-B9C10486C309}"/>
                </a:ext>
              </a:extLst>
            </p:cNvPr>
            <p:cNvSpPr/>
            <p:nvPr/>
          </p:nvSpPr>
          <p:spPr>
            <a:xfrm>
              <a:off x="2891470" y="3581399"/>
              <a:ext cx="4768886" cy="1334767"/>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endParaRPr lang="vi-VN" sz="2400" b="1" dirty="0">
                <a:solidFill>
                  <a:srgbClr val="002060"/>
                </a:solidFill>
                <a:latin typeface="Cambria" panose="02040503050406030204" pitchFamily="18" charset="0"/>
                <a:ea typeface="Cambria" panose="02040503050406030204" pitchFamily="18" charset="0"/>
              </a:endParaRPr>
            </a:p>
          </p:txBody>
        </p:sp>
        <p:sp>
          <p:nvSpPr>
            <p:cNvPr id="29" name="Freeform 9"/>
            <p:cNvSpPr/>
            <p:nvPr/>
          </p:nvSpPr>
          <p:spPr>
            <a:xfrm>
              <a:off x="2397364" y="3480054"/>
              <a:ext cx="691719" cy="1184099"/>
            </a:xfrm>
            <a:custGeom>
              <a:avLst/>
              <a:gdLst/>
              <a:ahLst/>
              <a:cxnLst/>
              <a:rect l="l" t="t" r="r" b="b"/>
              <a:pathLst>
                <a:path w="1636503" h="2064988">
                  <a:moveTo>
                    <a:pt x="0" y="0"/>
                  </a:moveTo>
                  <a:lnTo>
                    <a:pt x="1636503" y="0"/>
                  </a:lnTo>
                  <a:lnTo>
                    <a:pt x="1636503" y="2064988"/>
                  </a:lnTo>
                  <a:lnTo>
                    <a:pt x="0" y="2064988"/>
                  </a:lnTo>
                  <a:lnTo>
                    <a:pt x="0" y="0"/>
                  </a:lnTo>
                  <a:close/>
                </a:path>
              </a:pathLst>
            </a:custGeom>
            <a:blipFill>
              <a:blip r:embed="rId7"/>
              <a:stretch>
                <a:fillRect/>
              </a:stretch>
            </a:blipFill>
          </p:spPr>
          <p:txBody>
            <a:bodyPr/>
            <a:lstStyle/>
            <a:p>
              <a:endParaRPr lang="en-US" sz="900">
                <a:solidFill>
                  <a:prstClr val="black"/>
                </a:solidFill>
                <a:latin typeface="Calibri"/>
              </a:endParaRPr>
            </a:p>
          </p:txBody>
        </p:sp>
      </p:grpSp>
      <p:sp>
        <p:nvSpPr>
          <p:cNvPr id="7" name="TextBox 6"/>
          <p:cNvSpPr txBox="1"/>
          <p:nvPr/>
        </p:nvSpPr>
        <p:spPr>
          <a:xfrm>
            <a:off x="3166693" y="629187"/>
            <a:ext cx="6351702" cy="954107"/>
          </a:xfrm>
          <a:prstGeom prst="rect">
            <a:avLst/>
          </a:prstGeom>
          <a:noFill/>
        </p:spPr>
        <p:txBody>
          <a:bodyPr wrap="square" rtlCol="0">
            <a:spAutoFit/>
          </a:bodyPr>
          <a:lstStyle/>
          <a:p>
            <a:pPr algn="ctr"/>
            <a:r>
              <a:rPr lang="en-US" sz="2800" b="1">
                <a:solidFill>
                  <a:srgbClr val="002060"/>
                </a:solidFill>
                <a:latin typeface="Cambria" panose="02040503050406030204" pitchFamily="18" charset="0"/>
                <a:ea typeface="Cambria" panose="02040503050406030204" pitchFamily="18" charset="0"/>
              </a:rPr>
              <a:t>Trong bài học trước, em đã được học những cách nhân hóa nào?</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3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2" name="Nhóm 20">
            <a:extLst>
              <a:ext uri="{FF2B5EF4-FFF2-40B4-BE49-F238E27FC236}">
                <a16:creationId xmlns:a16="http://schemas.microsoft.com/office/drawing/2014/main" id="{19F9FFFC-943D-D689-B337-3625DF6DF1F2}"/>
              </a:ext>
            </a:extLst>
          </p:cNvPr>
          <p:cNvGrpSpPr/>
          <p:nvPr/>
        </p:nvGrpSpPr>
        <p:grpSpPr>
          <a:xfrm>
            <a:off x="32244" y="-103704"/>
            <a:ext cx="11805261" cy="1724980"/>
            <a:chOff x="237271" y="-298105"/>
            <a:chExt cx="8593612" cy="1130227"/>
          </a:xfrm>
        </p:grpSpPr>
        <p:sp>
          <p:nvSpPr>
            <p:cNvPr id="3" name="Hình chữ nhật: Góc Tròn 3">
              <a:extLst>
                <a:ext uri="{FF2B5EF4-FFF2-40B4-BE49-F238E27FC236}">
                  <a16:creationId xmlns:a16="http://schemas.microsoft.com/office/drawing/2014/main" id="{1521D65E-9DC3-A2F6-5AEE-3085503553FE}"/>
                </a:ext>
              </a:extLst>
            </p:cNvPr>
            <p:cNvSpPr/>
            <p:nvPr/>
          </p:nvSpPr>
          <p:spPr>
            <a:xfrm>
              <a:off x="282113" y="-114039"/>
              <a:ext cx="8548770" cy="786977"/>
            </a:xfrm>
            <a:custGeom>
              <a:avLst/>
              <a:gdLst>
                <a:gd name="connsiteX0" fmla="*/ 0 w 8548770"/>
                <a:gd name="connsiteY0" fmla="*/ 131165 h 786977"/>
                <a:gd name="connsiteX1" fmla="*/ 131165 w 8548770"/>
                <a:gd name="connsiteY1" fmla="*/ 0 h 786977"/>
                <a:gd name="connsiteX2" fmla="*/ 738837 w 8548770"/>
                <a:gd name="connsiteY2" fmla="*/ 0 h 786977"/>
                <a:gd name="connsiteX3" fmla="*/ 1180781 w 8548770"/>
                <a:gd name="connsiteY3" fmla="*/ 0 h 786977"/>
                <a:gd name="connsiteX4" fmla="*/ 1871317 w 8548770"/>
                <a:gd name="connsiteY4" fmla="*/ 0 h 786977"/>
                <a:gd name="connsiteX5" fmla="*/ 2644718 w 8548770"/>
                <a:gd name="connsiteY5" fmla="*/ 0 h 786977"/>
                <a:gd name="connsiteX6" fmla="*/ 3500984 w 8548770"/>
                <a:gd name="connsiteY6" fmla="*/ 0 h 786977"/>
                <a:gd name="connsiteX7" fmla="*/ 3942927 w 8548770"/>
                <a:gd name="connsiteY7" fmla="*/ 0 h 786977"/>
                <a:gd name="connsiteX8" fmla="*/ 4716328 w 8548770"/>
                <a:gd name="connsiteY8" fmla="*/ 0 h 786977"/>
                <a:gd name="connsiteX9" fmla="*/ 5158272 w 8548770"/>
                <a:gd name="connsiteY9" fmla="*/ 0 h 786977"/>
                <a:gd name="connsiteX10" fmla="*/ 5683080 w 8548770"/>
                <a:gd name="connsiteY10" fmla="*/ 0 h 786977"/>
                <a:gd name="connsiteX11" fmla="*/ 6290752 w 8548770"/>
                <a:gd name="connsiteY11" fmla="*/ 0 h 786977"/>
                <a:gd name="connsiteX12" fmla="*/ 6732696 w 8548770"/>
                <a:gd name="connsiteY12" fmla="*/ 0 h 786977"/>
                <a:gd name="connsiteX13" fmla="*/ 7340368 w 8548770"/>
                <a:gd name="connsiteY13" fmla="*/ 0 h 786977"/>
                <a:gd name="connsiteX14" fmla="*/ 8417605 w 8548770"/>
                <a:gd name="connsiteY14" fmla="*/ 0 h 786977"/>
                <a:gd name="connsiteX15" fmla="*/ 8548770 w 8548770"/>
                <a:gd name="connsiteY15" fmla="*/ 131165 h 786977"/>
                <a:gd name="connsiteX16" fmla="*/ 8548770 w 8548770"/>
                <a:gd name="connsiteY16" fmla="*/ 655812 h 786977"/>
                <a:gd name="connsiteX17" fmla="*/ 8417605 w 8548770"/>
                <a:gd name="connsiteY17" fmla="*/ 786977 h 786977"/>
                <a:gd name="connsiteX18" fmla="*/ 7561340 w 8548770"/>
                <a:gd name="connsiteY18" fmla="*/ 786977 h 786977"/>
                <a:gd name="connsiteX19" fmla="*/ 6870803 w 8548770"/>
                <a:gd name="connsiteY19" fmla="*/ 786977 h 786977"/>
                <a:gd name="connsiteX20" fmla="*/ 6345995 w 8548770"/>
                <a:gd name="connsiteY20" fmla="*/ 786977 h 786977"/>
                <a:gd name="connsiteX21" fmla="*/ 5904052 w 8548770"/>
                <a:gd name="connsiteY21" fmla="*/ 786977 h 786977"/>
                <a:gd name="connsiteX22" fmla="*/ 5296379 w 8548770"/>
                <a:gd name="connsiteY22" fmla="*/ 786977 h 786977"/>
                <a:gd name="connsiteX23" fmla="*/ 4854436 w 8548770"/>
                <a:gd name="connsiteY23" fmla="*/ 786977 h 786977"/>
                <a:gd name="connsiteX24" fmla="*/ 4081035 w 8548770"/>
                <a:gd name="connsiteY24" fmla="*/ 786977 h 786977"/>
                <a:gd name="connsiteX25" fmla="*/ 3224769 w 8548770"/>
                <a:gd name="connsiteY25" fmla="*/ 786977 h 786977"/>
                <a:gd name="connsiteX26" fmla="*/ 2451368 w 8548770"/>
                <a:gd name="connsiteY26" fmla="*/ 786977 h 786977"/>
                <a:gd name="connsiteX27" fmla="*/ 2009425 w 8548770"/>
                <a:gd name="connsiteY27" fmla="*/ 786977 h 786977"/>
                <a:gd name="connsiteX28" fmla="*/ 1567481 w 8548770"/>
                <a:gd name="connsiteY28" fmla="*/ 786977 h 786977"/>
                <a:gd name="connsiteX29" fmla="*/ 959809 w 8548770"/>
                <a:gd name="connsiteY29" fmla="*/ 786977 h 786977"/>
                <a:gd name="connsiteX30" fmla="*/ 131165 w 8548770"/>
                <a:gd name="connsiteY30" fmla="*/ 786977 h 786977"/>
                <a:gd name="connsiteX31" fmla="*/ 0 w 8548770"/>
                <a:gd name="connsiteY31" fmla="*/ 655812 h 786977"/>
                <a:gd name="connsiteX32" fmla="*/ 0 w 8548770"/>
                <a:gd name="connsiteY32" fmla="*/ 131165 h 7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786977" fill="none" extrusionOk="0">
                  <a:moveTo>
                    <a:pt x="0" y="131165"/>
                  </a:moveTo>
                  <a:cubicBezTo>
                    <a:pt x="12519" y="48350"/>
                    <a:pt x="54598" y="-1359"/>
                    <a:pt x="131165" y="0"/>
                  </a:cubicBezTo>
                  <a:cubicBezTo>
                    <a:pt x="344547" y="3277"/>
                    <a:pt x="478991" y="23214"/>
                    <a:pt x="738837" y="0"/>
                  </a:cubicBezTo>
                  <a:cubicBezTo>
                    <a:pt x="998683" y="-23214"/>
                    <a:pt x="1072796" y="3818"/>
                    <a:pt x="1180781" y="0"/>
                  </a:cubicBezTo>
                  <a:cubicBezTo>
                    <a:pt x="1288766" y="-3818"/>
                    <a:pt x="1704820" y="13570"/>
                    <a:pt x="1871317" y="0"/>
                  </a:cubicBezTo>
                  <a:cubicBezTo>
                    <a:pt x="2037814" y="-13570"/>
                    <a:pt x="2402835" y="33665"/>
                    <a:pt x="2644718" y="0"/>
                  </a:cubicBezTo>
                  <a:cubicBezTo>
                    <a:pt x="2886601" y="-33665"/>
                    <a:pt x="3077144" y="-25340"/>
                    <a:pt x="3500984" y="0"/>
                  </a:cubicBezTo>
                  <a:cubicBezTo>
                    <a:pt x="3924824" y="25340"/>
                    <a:pt x="3806155" y="-9477"/>
                    <a:pt x="3942927" y="0"/>
                  </a:cubicBezTo>
                  <a:cubicBezTo>
                    <a:pt x="4079699" y="9477"/>
                    <a:pt x="4511469" y="37469"/>
                    <a:pt x="4716328" y="0"/>
                  </a:cubicBezTo>
                  <a:cubicBezTo>
                    <a:pt x="4921187" y="-37469"/>
                    <a:pt x="4966229" y="7459"/>
                    <a:pt x="5158272" y="0"/>
                  </a:cubicBezTo>
                  <a:cubicBezTo>
                    <a:pt x="5350315" y="-7459"/>
                    <a:pt x="5492795" y="196"/>
                    <a:pt x="5683080" y="0"/>
                  </a:cubicBezTo>
                  <a:cubicBezTo>
                    <a:pt x="5873365" y="-196"/>
                    <a:pt x="6003392" y="3312"/>
                    <a:pt x="6290752" y="0"/>
                  </a:cubicBezTo>
                  <a:cubicBezTo>
                    <a:pt x="6578112" y="-3312"/>
                    <a:pt x="6615702" y="-7375"/>
                    <a:pt x="6732696" y="0"/>
                  </a:cubicBezTo>
                  <a:cubicBezTo>
                    <a:pt x="6849690" y="7375"/>
                    <a:pt x="7160306" y="-2651"/>
                    <a:pt x="7340368" y="0"/>
                  </a:cubicBezTo>
                  <a:cubicBezTo>
                    <a:pt x="7520430" y="2651"/>
                    <a:pt x="7926814" y="-4579"/>
                    <a:pt x="8417605" y="0"/>
                  </a:cubicBezTo>
                  <a:cubicBezTo>
                    <a:pt x="8477846" y="1794"/>
                    <a:pt x="8561682" y="67617"/>
                    <a:pt x="8548770" y="131165"/>
                  </a:cubicBezTo>
                  <a:cubicBezTo>
                    <a:pt x="8564228" y="370445"/>
                    <a:pt x="8541759" y="473795"/>
                    <a:pt x="8548770" y="655812"/>
                  </a:cubicBezTo>
                  <a:cubicBezTo>
                    <a:pt x="8547831" y="731280"/>
                    <a:pt x="8489629" y="793628"/>
                    <a:pt x="8417605" y="786977"/>
                  </a:cubicBezTo>
                  <a:cubicBezTo>
                    <a:pt x="8164466" y="751561"/>
                    <a:pt x="7817207" y="761766"/>
                    <a:pt x="7561340" y="786977"/>
                  </a:cubicBezTo>
                  <a:cubicBezTo>
                    <a:pt x="7305474" y="812188"/>
                    <a:pt x="7091379" y="770839"/>
                    <a:pt x="6870803" y="786977"/>
                  </a:cubicBezTo>
                  <a:cubicBezTo>
                    <a:pt x="6650227" y="803115"/>
                    <a:pt x="6569128" y="768394"/>
                    <a:pt x="6345995" y="786977"/>
                  </a:cubicBezTo>
                  <a:cubicBezTo>
                    <a:pt x="6122862" y="805560"/>
                    <a:pt x="6034577" y="772790"/>
                    <a:pt x="5904052" y="786977"/>
                  </a:cubicBezTo>
                  <a:cubicBezTo>
                    <a:pt x="5773527" y="801164"/>
                    <a:pt x="5560011" y="775232"/>
                    <a:pt x="5296379" y="786977"/>
                  </a:cubicBezTo>
                  <a:cubicBezTo>
                    <a:pt x="5032747" y="798722"/>
                    <a:pt x="5013903" y="795140"/>
                    <a:pt x="4854436" y="786977"/>
                  </a:cubicBezTo>
                  <a:cubicBezTo>
                    <a:pt x="4694969" y="778814"/>
                    <a:pt x="4375115" y="794053"/>
                    <a:pt x="4081035" y="786977"/>
                  </a:cubicBezTo>
                  <a:cubicBezTo>
                    <a:pt x="3786955" y="779901"/>
                    <a:pt x="3586897" y="829106"/>
                    <a:pt x="3224769" y="786977"/>
                  </a:cubicBezTo>
                  <a:cubicBezTo>
                    <a:pt x="2862641" y="744848"/>
                    <a:pt x="2642282" y="809541"/>
                    <a:pt x="2451368" y="786977"/>
                  </a:cubicBezTo>
                  <a:cubicBezTo>
                    <a:pt x="2260454" y="764413"/>
                    <a:pt x="2178519" y="781572"/>
                    <a:pt x="2009425" y="786977"/>
                  </a:cubicBezTo>
                  <a:cubicBezTo>
                    <a:pt x="1840331" y="792382"/>
                    <a:pt x="1774765" y="802820"/>
                    <a:pt x="1567481" y="786977"/>
                  </a:cubicBezTo>
                  <a:cubicBezTo>
                    <a:pt x="1360197" y="771134"/>
                    <a:pt x="1102103" y="814061"/>
                    <a:pt x="959809" y="786977"/>
                  </a:cubicBezTo>
                  <a:cubicBezTo>
                    <a:pt x="817515" y="759893"/>
                    <a:pt x="376294" y="799678"/>
                    <a:pt x="131165" y="786977"/>
                  </a:cubicBezTo>
                  <a:cubicBezTo>
                    <a:pt x="74077" y="787273"/>
                    <a:pt x="11530" y="733383"/>
                    <a:pt x="0" y="655812"/>
                  </a:cubicBezTo>
                  <a:cubicBezTo>
                    <a:pt x="-5219" y="419309"/>
                    <a:pt x="17598" y="380607"/>
                    <a:pt x="0" y="131165"/>
                  </a:cubicBezTo>
                  <a:close/>
                </a:path>
                <a:path w="8548770" h="786977" stroke="0" extrusionOk="0">
                  <a:moveTo>
                    <a:pt x="0" y="131165"/>
                  </a:moveTo>
                  <a:cubicBezTo>
                    <a:pt x="6722" y="57596"/>
                    <a:pt x="58316" y="16679"/>
                    <a:pt x="131165" y="0"/>
                  </a:cubicBezTo>
                  <a:cubicBezTo>
                    <a:pt x="242739" y="41"/>
                    <a:pt x="460924" y="20485"/>
                    <a:pt x="573108" y="0"/>
                  </a:cubicBezTo>
                  <a:cubicBezTo>
                    <a:pt x="685292" y="-20485"/>
                    <a:pt x="833807" y="-21153"/>
                    <a:pt x="1015052" y="0"/>
                  </a:cubicBezTo>
                  <a:cubicBezTo>
                    <a:pt x="1196297" y="21153"/>
                    <a:pt x="1432336" y="25579"/>
                    <a:pt x="1622724" y="0"/>
                  </a:cubicBezTo>
                  <a:cubicBezTo>
                    <a:pt x="1813112" y="-25579"/>
                    <a:pt x="2171249" y="-7118"/>
                    <a:pt x="2478990" y="0"/>
                  </a:cubicBezTo>
                  <a:cubicBezTo>
                    <a:pt x="2786731" y="7118"/>
                    <a:pt x="2792517" y="6340"/>
                    <a:pt x="2920933" y="0"/>
                  </a:cubicBezTo>
                  <a:cubicBezTo>
                    <a:pt x="3049349" y="-6340"/>
                    <a:pt x="3262064" y="-8711"/>
                    <a:pt x="3445741" y="0"/>
                  </a:cubicBezTo>
                  <a:cubicBezTo>
                    <a:pt x="3629418" y="8711"/>
                    <a:pt x="3721209" y="16668"/>
                    <a:pt x="3970549" y="0"/>
                  </a:cubicBezTo>
                  <a:cubicBezTo>
                    <a:pt x="4219889" y="-16668"/>
                    <a:pt x="4307834" y="-1132"/>
                    <a:pt x="4578221" y="0"/>
                  </a:cubicBezTo>
                  <a:cubicBezTo>
                    <a:pt x="4848608" y="1132"/>
                    <a:pt x="5127950" y="-22367"/>
                    <a:pt x="5268758" y="0"/>
                  </a:cubicBezTo>
                  <a:cubicBezTo>
                    <a:pt x="5409566" y="22367"/>
                    <a:pt x="5539065" y="-17229"/>
                    <a:pt x="5710701" y="0"/>
                  </a:cubicBezTo>
                  <a:cubicBezTo>
                    <a:pt x="5882337" y="17229"/>
                    <a:pt x="6074580" y="9842"/>
                    <a:pt x="6235509" y="0"/>
                  </a:cubicBezTo>
                  <a:cubicBezTo>
                    <a:pt x="6396438" y="-9842"/>
                    <a:pt x="6812777" y="34611"/>
                    <a:pt x="7008910" y="0"/>
                  </a:cubicBezTo>
                  <a:cubicBezTo>
                    <a:pt x="7205043" y="-34611"/>
                    <a:pt x="7411746" y="-34092"/>
                    <a:pt x="7782311" y="0"/>
                  </a:cubicBezTo>
                  <a:cubicBezTo>
                    <a:pt x="8152876" y="34092"/>
                    <a:pt x="8249869" y="13261"/>
                    <a:pt x="8417605" y="0"/>
                  </a:cubicBezTo>
                  <a:cubicBezTo>
                    <a:pt x="8494032" y="-10598"/>
                    <a:pt x="8542381" y="52924"/>
                    <a:pt x="8548770" y="131165"/>
                  </a:cubicBezTo>
                  <a:cubicBezTo>
                    <a:pt x="8552887" y="290628"/>
                    <a:pt x="8543230" y="521553"/>
                    <a:pt x="8548770" y="655812"/>
                  </a:cubicBezTo>
                  <a:cubicBezTo>
                    <a:pt x="8550526" y="728034"/>
                    <a:pt x="8498915" y="789822"/>
                    <a:pt x="8417605" y="786977"/>
                  </a:cubicBezTo>
                  <a:cubicBezTo>
                    <a:pt x="8228993" y="802467"/>
                    <a:pt x="7838019" y="782040"/>
                    <a:pt x="7561340" y="786977"/>
                  </a:cubicBezTo>
                  <a:cubicBezTo>
                    <a:pt x="7284661" y="791914"/>
                    <a:pt x="7062680" y="821205"/>
                    <a:pt x="6705074" y="786977"/>
                  </a:cubicBezTo>
                  <a:cubicBezTo>
                    <a:pt x="6347468" y="752749"/>
                    <a:pt x="6246565" y="758931"/>
                    <a:pt x="5848809" y="786977"/>
                  </a:cubicBezTo>
                  <a:cubicBezTo>
                    <a:pt x="5451054" y="815023"/>
                    <a:pt x="5315462" y="780162"/>
                    <a:pt x="5158272" y="786977"/>
                  </a:cubicBezTo>
                  <a:cubicBezTo>
                    <a:pt x="5001082" y="793792"/>
                    <a:pt x="4797397" y="764461"/>
                    <a:pt x="4467735" y="786977"/>
                  </a:cubicBezTo>
                  <a:cubicBezTo>
                    <a:pt x="4138073" y="809493"/>
                    <a:pt x="4102685" y="807407"/>
                    <a:pt x="3860063" y="786977"/>
                  </a:cubicBezTo>
                  <a:cubicBezTo>
                    <a:pt x="3617441" y="766547"/>
                    <a:pt x="3591084" y="798921"/>
                    <a:pt x="3335255" y="786977"/>
                  </a:cubicBezTo>
                  <a:cubicBezTo>
                    <a:pt x="3079426" y="775033"/>
                    <a:pt x="2946056" y="805219"/>
                    <a:pt x="2810447" y="786977"/>
                  </a:cubicBezTo>
                  <a:cubicBezTo>
                    <a:pt x="2674838" y="768735"/>
                    <a:pt x="2442495" y="761700"/>
                    <a:pt x="2202775" y="786977"/>
                  </a:cubicBezTo>
                  <a:cubicBezTo>
                    <a:pt x="1963055" y="812254"/>
                    <a:pt x="1641246" y="813668"/>
                    <a:pt x="1429374" y="786977"/>
                  </a:cubicBezTo>
                  <a:cubicBezTo>
                    <a:pt x="1217502" y="760286"/>
                    <a:pt x="1093408" y="802734"/>
                    <a:pt x="904566" y="786977"/>
                  </a:cubicBezTo>
                  <a:cubicBezTo>
                    <a:pt x="715724" y="771220"/>
                    <a:pt x="358141" y="821683"/>
                    <a:pt x="131165" y="786977"/>
                  </a:cubicBezTo>
                  <a:cubicBezTo>
                    <a:pt x="52893" y="784830"/>
                    <a:pt x="-805" y="725125"/>
                    <a:pt x="0" y="655812"/>
                  </a:cubicBezTo>
                  <a:cubicBezTo>
                    <a:pt x="13000" y="395003"/>
                    <a:pt x="-5919" y="342011"/>
                    <a:pt x="0" y="131165"/>
                  </a:cubicBezTo>
                  <a:close/>
                </a:path>
              </a:pathLst>
            </a:custGeom>
            <a:solidFill>
              <a:schemeClr val="accent6">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0E3D9503-C817-51CF-E03E-EFD039907803}"/>
                </a:ext>
              </a:extLst>
            </p:cNvPr>
            <p:cNvSpPr txBox="1"/>
            <p:nvPr/>
          </p:nvSpPr>
          <p:spPr>
            <a:xfrm>
              <a:off x="743282" y="-34324"/>
              <a:ext cx="8087601" cy="604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Tìm các vật, hiện tượng tự nhiên được nhân hoá trong những đoạn thơ, đoạn văn dưới đây. Cho biết chúng được nhân hoá bằng cách nào.</a:t>
              </a:r>
            </a:p>
          </p:txBody>
        </p:sp>
        <p:pic>
          <p:nvPicPr>
            <p:cNvPr id="5" name="Hình ảnh 5">
              <a:extLst>
                <a:ext uri="{FF2B5EF4-FFF2-40B4-BE49-F238E27FC236}">
                  <a16:creationId xmlns:a16="http://schemas.microsoft.com/office/drawing/2014/main" id="{18C541E3-99F8-C604-8F0F-6FEBCDF69967}"/>
                </a:ext>
              </a:extLst>
            </p:cNvPr>
            <p:cNvPicPr>
              <a:picLocks noChangeAspect="1"/>
            </p:cNvPicPr>
            <p:nvPr/>
          </p:nvPicPr>
          <p:blipFill rotWithShape="1">
            <a:blip r:embed="rId4"/>
            <a:srcRect l="31483" t="5898" r="50744" b="64236"/>
            <a:stretch/>
          </p:blipFill>
          <p:spPr>
            <a:xfrm>
              <a:off x="237271" y="-298105"/>
              <a:ext cx="672640" cy="1130227"/>
            </a:xfrm>
            <a:prstGeom prst="rect">
              <a:avLst/>
            </a:prstGeom>
          </p:spPr>
        </p:pic>
      </p:grpSp>
      <p:sp>
        <p:nvSpPr>
          <p:cNvPr id="8" name="Rectangle: Rounded Corners 7">
            <a:extLst>
              <a:ext uri="{FF2B5EF4-FFF2-40B4-BE49-F238E27FC236}">
                <a16:creationId xmlns:a16="http://schemas.microsoft.com/office/drawing/2014/main" id="{C1053A69-757B-E326-5B23-7490F899E823}"/>
              </a:ext>
            </a:extLst>
          </p:cNvPr>
          <p:cNvSpPr/>
          <p:nvPr/>
        </p:nvSpPr>
        <p:spPr>
          <a:xfrm>
            <a:off x="727364" y="1500871"/>
            <a:ext cx="3495845" cy="2130968"/>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151BB2C1-CB8D-A549-578F-94EAECABA352}"/>
              </a:ext>
            </a:extLst>
          </p:cNvPr>
          <p:cNvSpPr/>
          <p:nvPr/>
        </p:nvSpPr>
        <p:spPr>
          <a:xfrm>
            <a:off x="4310214" y="1541796"/>
            <a:ext cx="3769415" cy="2116889"/>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p:txBody>
      </p:sp>
      <p:sp>
        <p:nvSpPr>
          <p:cNvPr id="11" name="Rectangle: Rounded Corners 10">
            <a:extLst>
              <a:ext uri="{FF2B5EF4-FFF2-40B4-BE49-F238E27FC236}">
                <a16:creationId xmlns:a16="http://schemas.microsoft.com/office/drawing/2014/main" id="{4B7A2933-89F8-A8D2-5AFB-5C1BDA0F400D}"/>
              </a:ext>
            </a:extLst>
          </p:cNvPr>
          <p:cNvSpPr/>
          <p:nvPr/>
        </p:nvSpPr>
        <p:spPr>
          <a:xfrm>
            <a:off x="8166635" y="1499988"/>
            <a:ext cx="3437761" cy="2200506"/>
          </a:xfrm>
          <a:prstGeom prst="roundRect">
            <a:avLst/>
          </a:prstGeom>
          <a:solidFill>
            <a:srgbClr val="C2F5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p:txBody>
      </p:sp>
      <p:graphicFrame>
        <p:nvGraphicFramePr>
          <p:cNvPr id="15" name="Table 14">
            <a:extLst>
              <a:ext uri="{FF2B5EF4-FFF2-40B4-BE49-F238E27FC236}">
                <a16:creationId xmlns:a16="http://schemas.microsoft.com/office/drawing/2014/main" id="{C57D35A5-AFF9-D01D-BA3B-018D9AE54E6B}"/>
              </a:ext>
            </a:extLst>
          </p:cNvPr>
          <p:cNvGraphicFramePr>
            <a:graphicFrameLocks noGrp="1"/>
          </p:cNvGraphicFramePr>
          <p:nvPr>
            <p:extLst>
              <p:ext uri="{D42A27DB-BD31-4B8C-83A1-F6EECF244321}">
                <p14:modId xmlns:p14="http://schemas.microsoft.com/office/powerpoint/2010/main" val="4182011715"/>
              </p:ext>
            </p:extLst>
          </p:nvPr>
        </p:nvGraphicFramePr>
        <p:xfrm>
          <a:off x="1782440" y="4018716"/>
          <a:ext cx="9567432" cy="2133600"/>
        </p:xfrm>
        <a:graphic>
          <a:graphicData uri="http://schemas.openxmlformats.org/drawingml/2006/table">
            <a:tbl>
              <a:tblPr/>
              <a:tblGrid>
                <a:gridCol w="4783716">
                  <a:extLst>
                    <a:ext uri="{9D8B030D-6E8A-4147-A177-3AD203B41FA5}">
                      <a16:colId xmlns:a16="http://schemas.microsoft.com/office/drawing/2014/main" val="3691909759"/>
                    </a:ext>
                  </a:extLst>
                </a:gridCol>
                <a:gridCol w="4783716">
                  <a:extLst>
                    <a:ext uri="{9D8B030D-6E8A-4147-A177-3AD203B41FA5}">
                      <a16:colId xmlns:a16="http://schemas.microsoft.com/office/drawing/2014/main" val="2289653135"/>
                    </a:ext>
                  </a:extLst>
                </a:gridCol>
              </a:tblGrid>
              <a:tr h="1865247">
                <a:tc>
                  <a:txBody>
                    <a:bodyPr/>
                    <a:lstStyle/>
                    <a:p>
                      <a:pPr algn="just"/>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Chim</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mừng</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ríu</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cánh</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vỗ</a:t>
                      </a:r>
                      <a:endPar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Rủ</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nhau</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về</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càng</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đông</a:t>
                      </a:r>
                      <a:endPar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Cào</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cào</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áo</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xanh</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đỏ</a:t>
                      </a:r>
                      <a:endPar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Giã</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gạo</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ngay</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ngoài</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a:t>
                      </a:r>
                      <a:r>
                        <a:rPr lang="en-US"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a:txBody>
                  <a:tcPr marL="0" marR="0" marT="0" marB="0">
                    <a:lnL>
                      <a:noFill/>
                    </a:lnL>
                    <a:lnR>
                      <a:noFill/>
                    </a:lnR>
                    <a:lnT>
                      <a:noFill/>
                    </a:lnT>
                    <a:lnB>
                      <a:noFill/>
                    </a:lnB>
                  </a:tcPr>
                </a:tc>
                <a:tc>
                  <a:txBody>
                    <a:bodyPr/>
                    <a:lstStyle/>
                    <a:p>
                      <a:pPr algn="just"/>
                      <a:r>
                        <a:rPr lang="vi-VN"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Hạt níu hạt trĩu bông</a:t>
                      </a:r>
                    </a:p>
                    <a:p>
                      <a:pPr algn="just"/>
                      <a:r>
                        <a:rPr lang="vi-VN"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Đung đưa nhờ chị gió</a:t>
                      </a:r>
                    </a:p>
                    <a:p>
                      <a:pPr algn="just"/>
                      <a:r>
                        <a:rPr lang="vi-VN"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Mách tin mùa chín rộ</a:t>
                      </a:r>
                    </a:p>
                    <a:p>
                      <a:pPr algn="just"/>
                      <a:r>
                        <a:rPr lang="vi-VN" sz="28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Đến từng ngõ, từng </a:t>
                      </a:r>
                      <a:r>
                        <a:rPr lang="vi-VN" sz="2800">
                          <a:solidFill>
                            <a:srgbClr val="000000"/>
                          </a:solidFill>
                          <a:effectLst/>
                          <a:latin typeface="Cambria" panose="02040503050406030204" pitchFamily="18" charset="0"/>
                          <a:ea typeface="Cambria" panose="02040503050406030204" pitchFamily="18" charset="0"/>
                          <a:cs typeface="Calibri" panose="020F0502020204030204" pitchFamily="34" charset="0"/>
                        </a:rPr>
                        <a:t>nhà.</a:t>
                      </a:r>
                      <a:endParaRPr lang="en-US" sz="280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l"/>
                      <a:r>
                        <a:rPr lang="en-US" sz="2800" i="1" baseline="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800" i="1">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r>
                        <a:rPr lang="vi-VN" sz="2800" i="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Quang Khải)</a:t>
                      </a:r>
                    </a:p>
                  </a:txBody>
                  <a:tcPr marL="0" marR="0" marT="0" marB="0">
                    <a:lnL>
                      <a:noFill/>
                    </a:lnL>
                    <a:lnR>
                      <a:noFill/>
                    </a:lnR>
                    <a:lnT>
                      <a:noFill/>
                    </a:lnT>
                    <a:lnB>
                      <a:noFill/>
                    </a:lnB>
                  </a:tcPr>
                </a:tc>
                <a:extLst>
                  <a:ext uri="{0D108BD9-81ED-4DB2-BD59-A6C34878D82A}">
                    <a16:rowId xmlns:a16="http://schemas.microsoft.com/office/drawing/2014/main" val="1838106837"/>
                  </a:ext>
                </a:extLst>
              </a:tr>
            </a:tbl>
          </a:graphicData>
        </a:graphic>
      </p:graphicFrame>
      <p:cxnSp>
        <p:nvCxnSpPr>
          <p:cNvPr id="7" name="Straight Connector 6"/>
          <p:cNvCxnSpPr/>
          <p:nvPr/>
        </p:nvCxnSpPr>
        <p:spPr>
          <a:xfrm>
            <a:off x="886966" y="773122"/>
            <a:ext cx="1676276" cy="465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2810693" y="768213"/>
            <a:ext cx="330730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6316489" y="758786"/>
            <a:ext cx="244100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5965675" y="1208647"/>
            <a:ext cx="5638721" cy="20081"/>
          </a:xfrm>
          <a:prstGeom prst="line">
            <a:avLst/>
          </a:prstGeom>
          <a:ln w="38100">
            <a:solidFill>
              <a:srgbClr val="7030A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2617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ircle(in)">
                                      <p:cBhvr>
                                        <p:cTn id="5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D36913-DC74-915F-4488-AE7B4FF0E8D4}"/>
              </a:ext>
            </a:extLst>
          </p:cNvPr>
          <p:cNvSpPr txBox="1"/>
          <p:nvPr/>
        </p:nvSpPr>
        <p:spPr>
          <a:xfrm>
            <a:off x="742367" y="1761927"/>
            <a:ext cx="10765409" cy="526297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b</a:t>
            </a:r>
            <a:r>
              <a:rPr lang="vi-VN" sz="2800" b="0" i="0">
                <a:solidFill>
                  <a:srgbClr val="000000"/>
                </a:solidFill>
                <a:effectLst/>
                <a:latin typeface="Cambria" panose="02040503050406030204" pitchFamily="18" charset="0"/>
                <a:ea typeface="Cambria" panose="02040503050406030204" pitchFamily="18" charset="0"/>
              </a:rPr>
              <a:t>. </a:t>
            </a:r>
            <a:r>
              <a:rPr lang="vi-VN" sz="2800">
                <a:solidFill>
                  <a:srgbClr val="000000"/>
                </a:solidFill>
                <a:latin typeface="Cambria" panose="02040503050406030204" pitchFamily="18" charset="0"/>
                <a:ea typeface="Cambria" panose="02040503050406030204" pitchFamily="18" charset="0"/>
              </a:rPr>
              <a:t>Một ngày cuối năm, khi đi qua </a:t>
            </a:r>
            <a:r>
              <a:rPr lang="en-US" sz="2800">
                <a:solidFill>
                  <a:srgbClr val="000000"/>
                </a:solidFill>
                <a:latin typeface="Cambria" panose="02040503050406030204" pitchFamily="18" charset="0"/>
                <a:ea typeface="Cambria" panose="02040503050406030204" pitchFamily="18" charset="0"/>
              </a:rPr>
              <a:t>trảng cỏ</a:t>
            </a:r>
            <a:r>
              <a:rPr lang="vi-VN" sz="2800">
                <a:solidFill>
                  <a:srgbClr val="000000"/>
                </a:solidFill>
                <a:latin typeface="Cambria" panose="02040503050406030204" pitchFamily="18" charset="0"/>
                <a:ea typeface="Cambria" panose="02040503050406030204" pitchFamily="18" charset="0"/>
              </a:rPr>
              <a:t>, cậu bé nhìn thấy một cái cây nhỏ xíu, m</a:t>
            </a:r>
            <a:r>
              <a:rPr lang="en-US" sz="2800">
                <a:solidFill>
                  <a:srgbClr val="000000"/>
                </a:solidFill>
                <a:latin typeface="Cambria" panose="02040503050406030204" pitchFamily="18" charset="0"/>
                <a:ea typeface="Cambria" panose="02040503050406030204" pitchFamily="18" charset="0"/>
              </a:rPr>
              <a:t>ọc</a:t>
            </a:r>
            <a:r>
              <a:rPr lang="vi-VN" sz="2800">
                <a:solidFill>
                  <a:srgbClr val="000000"/>
                </a:solidFill>
                <a:latin typeface="Cambria" panose="02040503050406030204" pitchFamily="18" charset="0"/>
                <a:ea typeface="Cambria" panose="02040503050406030204" pitchFamily="18" charset="0"/>
              </a:rPr>
              <a:t> khép nép trong </a:t>
            </a:r>
            <a:r>
              <a:rPr lang="en-US" sz="2800">
                <a:solidFill>
                  <a:srgbClr val="000000"/>
                </a:solidFill>
                <a:latin typeface="Cambria" panose="02040503050406030204" pitchFamily="18" charset="0"/>
                <a:ea typeface="Cambria" panose="02040503050406030204" pitchFamily="18" charset="0"/>
              </a:rPr>
              <a:t>hốc đá.</a:t>
            </a:r>
          </a:p>
          <a:p>
            <a:pPr algn="just"/>
            <a:r>
              <a:rPr lang="en-US" sz="2800">
                <a:solidFill>
                  <a:srgbClr val="000000"/>
                </a:solidFill>
                <a:latin typeface="Cambria" panose="02040503050406030204" pitchFamily="18" charset="0"/>
                <a:ea typeface="Cambria" panose="02040503050406030204" pitchFamily="18" charset="0"/>
              </a:rPr>
              <a:t>    - </a:t>
            </a:r>
            <a:r>
              <a:rPr lang="vi-VN" sz="2800">
                <a:solidFill>
                  <a:srgbClr val="000000"/>
                </a:solidFill>
                <a:latin typeface="Cambria" panose="02040503050406030204" pitchFamily="18" charset="0"/>
                <a:ea typeface="Cambria" panose="02040503050406030204" pitchFamily="18" charset="0"/>
              </a:rPr>
              <a:t>Chào </a:t>
            </a:r>
            <a:r>
              <a:rPr lang="en-US" sz="2800">
                <a:solidFill>
                  <a:srgbClr val="000000"/>
                </a:solidFill>
                <a:latin typeface="Cambria" panose="02040503050406030204" pitchFamily="18" charset="0"/>
                <a:ea typeface="Cambria" panose="02040503050406030204" pitchFamily="18" charset="0"/>
              </a:rPr>
              <a:t>cây</a:t>
            </a:r>
            <a:r>
              <a:rPr lang="vi-VN" sz="2800">
                <a:solidFill>
                  <a:srgbClr val="000000"/>
                </a:solidFill>
                <a:latin typeface="Cambria" panose="02040503050406030204" pitchFamily="18" charset="0"/>
                <a:ea typeface="Cambria" panose="02040503050406030204" pitchFamily="18" charset="0"/>
              </a:rPr>
              <a:t>! </a:t>
            </a:r>
            <a:r>
              <a:rPr lang="en-US" sz="2800">
                <a:solidFill>
                  <a:srgbClr val="000000"/>
                </a:solidFill>
                <a:latin typeface="Cambria" panose="02040503050406030204" pitchFamily="18" charset="0"/>
                <a:ea typeface="Cambria" panose="02040503050406030204" pitchFamily="18" charset="0"/>
              </a:rPr>
              <a:t>- C</a:t>
            </a:r>
            <a:r>
              <a:rPr lang="vi-VN" sz="2800">
                <a:solidFill>
                  <a:srgbClr val="000000"/>
                </a:solidFill>
                <a:latin typeface="Cambria" panose="02040503050406030204" pitchFamily="18" charset="0"/>
                <a:ea typeface="Cambria" panose="02040503050406030204" pitchFamily="18" charset="0"/>
              </a:rPr>
              <a:t>ậu bé nói.</a:t>
            </a:r>
            <a:r>
              <a:rPr lang="en-US" sz="2800">
                <a:solidFill>
                  <a:srgbClr val="000000"/>
                </a:solidFill>
                <a:latin typeface="Cambria" panose="02040503050406030204" pitchFamily="18" charset="0"/>
                <a:ea typeface="Cambria" panose="02040503050406030204" pitchFamily="18" charset="0"/>
              </a:rPr>
              <a:t> </a:t>
            </a:r>
          </a:p>
          <a:p>
            <a:pPr algn="just"/>
            <a:r>
              <a:rPr lang="en-US" sz="2800">
                <a:solidFill>
                  <a:srgbClr val="000000"/>
                </a:solidFill>
                <a:latin typeface="Cambria" panose="02040503050406030204" pitchFamily="18" charset="0"/>
                <a:ea typeface="Cambria" panose="02040503050406030204" pitchFamily="18" charset="0"/>
              </a:rPr>
              <a:t>    </a:t>
            </a:r>
            <a:r>
              <a:rPr lang="vi-VN" sz="2800">
                <a:solidFill>
                  <a:srgbClr val="000000"/>
                </a:solidFill>
                <a:latin typeface="Cambria" panose="02040503050406030204" pitchFamily="18" charset="0"/>
                <a:ea typeface="Cambria" panose="02040503050406030204" pitchFamily="18" charset="0"/>
              </a:rPr>
              <a:t>Những cây chỉ im lặng nhìn em, hay là của nó vì vậy. </a:t>
            </a:r>
            <a:endParaRPr lang="en-US" sz="2800">
              <a:solidFill>
                <a:srgbClr val="000000"/>
              </a:solidFill>
              <a:latin typeface="Cambria" panose="02040503050406030204" pitchFamily="18" charset="0"/>
              <a:ea typeface="Cambria" panose="02040503050406030204" pitchFamily="18" charset="0"/>
            </a:endParaRPr>
          </a:p>
          <a:p>
            <a:pPr algn="just"/>
            <a:r>
              <a:rPr lang="en-US" sz="2800">
                <a:solidFill>
                  <a:srgbClr val="000000"/>
                </a:solidFill>
                <a:latin typeface="Cambria" panose="02040503050406030204" pitchFamily="18" charset="0"/>
                <a:ea typeface="Cambria" panose="02040503050406030204" pitchFamily="18" charset="0"/>
              </a:rPr>
              <a:t>   - </a:t>
            </a:r>
            <a:r>
              <a:rPr lang="vi-VN" sz="2800">
                <a:solidFill>
                  <a:srgbClr val="000000"/>
                </a:solidFill>
                <a:latin typeface="Cambria" panose="02040503050406030204" pitchFamily="18" charset="0"/>
                <a:ea typeface="Cambria" panose="02040503050406030204" pitchFamily="18" charset="0"/>
              </a:rPr>
              <a:t>Tên cậu là gì? </a:t>
            </a:r>
            <a:r>
              <a:rPr lang="en-US" sz="2800">
                <a:solidFill>
                  <a:srgbClr val="000000"/>
                </a:solidFill>
                <a:latin typeface="Cambria" panose="02040503050406030204" pitchFamily="18" charset="0"/>
                <a:ea typeface="Cambria" panose="02040503050406030204" pitchFamily="18" charset="0"/>
              </a:rPr>
              <a:t>- C</a:t>
            </a:r>
            <a:r>
              <a:rPr lang="vi-VN" sz="2800">
                <a:solidFill>
                  <a:srgbClr val="000000"/>
                </a:solidFill>
                <a:latin typeface="Cambria" panose="02040503050406030204" pitchFamily="18" charset="0"/>
                <a:ea typeface="Cambria" panose="02040503050406030204" pitchFamily="18" charset="0"/>
              </a:rPr>
              <a:t>ậu bé lại lại hỏi.</a:t>
            </a:r>
            <a:endParaRPr lang="en-US" sz="2800">
              <a:solidFill>
                <a:srgbClr val="000000"/>
              </a:solidFill>
              <a:latin typeface="Cambria" panose="02040503050406030204" pitchFamily="18" charset="0"/>
              <a:ea typeface="Cambria" panose="02040503050406030204" pitchFamily="18" charset="0"/>
            </a:endParaRPr>
          </a:p>
          <a:p>
            <a:pPr algn="just"/>
            <a:r>
              <a:rPr lang="en-US" sz="2800">
                <a:solidFill>
                  <a:srgbClr val="000000"/>
                </a:solidFill>
                <a:latin typeface="Cambria" panose="02040503050406030204" pitchFamily="18" charset="0"/>
                <a:ea typeface="Cambria" panose="02040503050406030204" pitchFamily="18" charset="0"/>
              </a:rPr>
              <a:t>   - Cây vẫn </a:t>
            </a:r>
            <a:r>
              <a:rPr lang="vi-VN" sz="2800">
                <a:solidFill>
                  <a:srgbClr val="000000"/>
                </a:solidFill>
                <a:latin typeface="Cambria" panose="02040503050406030204" pitchFamily="18" charset="0"/>
                <a:ea typeface="Cambria" panose="02040503050406030204" pitchFamily="18" charset="0"/>
              </a:rPr>
              <a:t>không trả lời. Chắc cây chưa biết </a:t>
            </a:r>
            <a:r>
              <a:rPr lang="en-US" sz="2800">
                <a:solidFill>
                  <a:srgbClr val="000000"/>
                </a:solidFill>
                <a:latin typeface="Cambria" panose="02040503050406030204" pitchFamily="18" charset="0"/>
                <a:ea typeface="Cambria" panose="02040503050406030204" pitchFamily="18" charset="0"/>
              </a:rPr>
              <a:t>nói.</a:t>
            </a:r>
          </a:p>
          <a:p>
            <a:pPr algn="just"/>
            <a:r>
              <a:rPr lang="en-US" sz="2800" i="1">
                <a:solidFill>
                  <a:srgbClr val="000000"/>
                </a:solidFill>
                <a:latin typeface="Cambria" panose="02040503050406030204" pitchFamily="18" charset="0"/>
                <a:ea typeface="Cambria" panose="02040503050406030204" pitchFamily="18" charset="0"/>
              </a:rPr>
              <a:t>                                                                                                  (</a:t>
            </a:r>
            <a:r>
              <a:rPr lang="vi-VN" sz="2800" i="1">
                <a:solidFill>
                  <a:srgbClr val="000000"/>
                </a:solidFill>
                <a:latin typeface="Cambria" panose="02040503050406030204" pitchFamily="18" charset="0"/>
                <a:ea typeface="Cambria" panose="02040503050406030204" pitchFamily="18" charset="0"/>
              </a:rPr>
              <a:t>Theo khánh Liên</a:t>
            </a:r>
            <a:r>
              <a:rPr lang="en-US" sz="2800" i="1">
                <a:solidFill>
                  <a:srgbClr val="000000"/>
                </a:solidFill>
                <a:latin typeface="Cambria" panose="02040503050406030204" pitchFamily="18" charset="0"/>
                <a:ea typeface="Cambria" panose="02040503050406030204" pitchFamily="18" charset="0"/>
              </a:rPr>
              <a:t>)</a:t>
            </a:r>
          </a:p>
          <a:p>
            <a:pPr algn="just"/>
            <a:endParaRPr lang="en-US" sz="2800" b="0" i="0">
              <a:solidFill>
                <a:srgbClr val="000000"/>
              </a:solidFill>
              <a:effectLst/>
              <a:latin typeface="Cambria" panose="02040503050406030204" pitchFamily="18" charset="0"/>
              <a:ea typeface="Cambria" panose="02040503050406030204" pitchFamily="18" charset="0"/>
            </a:endParaRPr>
          </a:p>
          <a:p>
            <a:pPr algn="just"/>
            <a:r>
              <a:rPr lang="vi-VN" sz="2800" b="0" i="0">
                <a:solidFill>
                  <a:srgbClr val="000000"/>
                </a:solidFill>
                <a:effectLst/>
                <a:latin typeface="Cambria" panose="02040503050406030204" pitchFamily="18" charset="0"/>
                <a:ea typeface="Cambria" panose="02040503050406030204" pitchFamily="18" charset="0"/>
              </a:rPr>
              <a:t>c</a:t>
            </a:r>
            <a:r>
              <a:rPr lang="vi-VN" sz="2800" b="0" i="0" dirty="0">
                <a:solidFill>
                  <a:srgbClr val="000000"/>
                </a:solidFill>
                <a:effectLst/>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2800" b="0" i="1" dirty="0">
                <a:solidFill>
                  <a:srgbClr val="000000"/>
                </a:solidFill>
                <a:effectLst/>
                <a:latin typeface="Cambria" panose="02040503050406030204" pitchFamily="18" charset="0"/>
                <a:ea typeface="Cambria" panose="02040503050406030204" pitchFamily="18" charset="0"/>
              </a:rPr>
              <a:t>(Theo Nguyễn Kiên)</a:t>
            </a:r>
          </a:p>
        </p:txBody>
      </p:sp>
      <p:grpSp>
        <p:nvGrpSpPr>
          <p:cNvPr id="3" name="Nhóm 20">
            <a:extLst>
              <a:ext uri="{FF2B5EF4-FFF2-40B4-BE49-F238E27FC236}">
                <a16:creationId xmlns:a16="http://schemas.microsoft.com/office/drawing/2014/main" id="{19F9FFFC-943D-D689-B337-3625DF6DF1F2}"/>
              </a:ext>
            </a:extLst>
          </p:cNvPr>
          <p:cNvGrpSpPr/>
          <p:nvPr/>
        </p:nvGrpSpPr>
        <p:grpSpPr>
          <a:xfrm>
            <a:off x="10927" y="-84716"/>
            <a:ext cx="12074236" cy="1724980"/>
            <a:chOff x="221753" y="-285664"/>
            <a:chExt cx="8609130" cy="1130227"/>
          </a:xfrm>
        </p:grpSpPr>
        <p:sp>
          <p:nvSpPr>
            <p:cNvPr id="4" name="Hình chữ nhật: Góc Tròn 3">
              <a:extLst>
                <a:ext uri="{FF2B5EF4-FFF2-40B4-BE49-F238E27FC236}">
                  <a16:creationId xmlns:a16="http://schemas.microsoft.com/office/drawing/2014/main" id="{1521D65E-9DC3-A2F6-5AEE-3085503553FE}"/>
                </a:ext>
              </a:extLst>
            </p:cNvPr>
            <p:cNvSpPr/>
            <p:nvPr/>
          </p:nvSpPr>
          <p:spPr>
            <a:xfrm>
              <a:off x="282113" y="-114039"/>
              <a:ext cx="8548770" cy="786977"/>
            </a:xfrm>
            <a:custGeom>
              <a:avLst/>
              <a:gdLst>
                <a:gd name="connsiteX0" fmla="*/ 0 w 8548770"/>
                <a:gd name="connsiteY0" fmla="*/ 131165 h 786977"/>
                <a:gd name="connsiteX1" fmla="*/ 131165 w 8548770"/>
                <a:gd name="connsiteY1" fmla="*/ 0 h 786977"/>
                <a:gd name="connsiteX2" fmla="*/ 738837 w 8548770"/>
                <a:gd name="connsiteY2" fmla="*/ 0 h 786977"/>
                <a:gd name="connsiteX3" fmla="*/ 1180781 w 8548770"/>
                <a:gd name="connsiteY3" fmla="*/ 0 h 786977"/>
                <a:gd name="connsiteX4" fmla="*/ 1871317 w 8548770"/>
                <a:gd name="connsiteY4" fmla="*/ 0 h 786977"/>
                <a:gd name="connsiteX5" fmla="*/ 2644718 w 8548770"/>
                <a:gd name="connsiteY5" fmla="*/ 0 h 786977"/>
                <a:gd name="connsiteX6" fmla="*/ 3500984 w 8548770"/>
                <a:gd name="connsiteY6" fmla="*/ 0 h 786977"/>
                <a:gd name="connsiteX7" fmla="*/ 3942927 w 8548770"/>
                <a:gd name="connsiteY7" fmla="*/ 0 h 786977"/>
                <a:gd name="connsiteX8" fmla="*/ 4716328 w 8548770"/>
                <a:gd name="connsiteY8" fmla="*/ 0 h 786977"/>
                <a:gd name="connsiteX9" fmla="*/ 5158272 w 8548770"/>
                <a:gd name="connsiteY9" fmla="*/ 0 h 786977"/>
                <a:gd name="connsiteX10" fmla="*/ 5683080 w 8548770"/>
                <a:gd name="connsiteY10" fmla="*/ 0 h 786977"/>
                <a:gd name="connsiteX11" fmla="*/ 6290752 w 8548770"/>
                <a:gd name="connsiteY11" fmla="*/ 0 h 786977"/>
                <a:gd name="connsiteX12" fmla="*/ 6732696 w 8548770"/>
                <a:gd name="connsiteY12" fmla="*/ 0 h 786977"/>
                <a:gd name="connsiteX13" fmla="*/ 7340368 w 8548770"/>
                <a:gd name="connsiteY13" fmla="*/ 0 h 786977"/>
                <a:gd name="connsiteX14" fmla="*/ 8417605 w 8548770"/>
                <a:gd name="connsiteY14" fmla="*/ 0 h 786977"/>
                <a:gd name="connsiteX15" fmla="*/ 8548770 w 8548770"/>
                <a:gd name="connsiteY15" fmla="*/ 131165 h 786977"/>
                <a:gd name="connsiteX16" fmla="*/ 8548770 w 8548770"/>
                <a:gd name="connsiteY16" fmla="*/ 655812 h 786977"/>
                <a:gd name="connsiteX17" fmla="*/ 8417605 w 8548770"/>
                <a:gd name="connsiteY17" fmla="*/ 786977 h 786977"/>
                <a:gd name="connsiteX18" fmla="*/ 7561340 w 8548770"/>
                <a:gd name="connsiteY18" fmla="*/ 786977 h 786977"/>
                <a:gd name="connsiteX19" fmla="*/ 6870803 w 8548770"/>
                <a:gd name="connsiteY19" fmla="*/ 786977 h 786977"/>
                <a:gd name="connsiteX20" fmla="*/ 6345995 w 8548770"/>
                <a:gd name="connsiteY20" fmla="*/ 786977 h 786977"/>
                <a:gd name="connsiteX21" fmla="*/ 5904052 w 8548770"/>
                <a:gd name="connsiteY21" fmla="*/ 786977 h 786977"/>
                <a:gd name="connsiteX22" fmla="*/ 5296379 w 8548770"/>
                <a:gd name="connsiteY22" fmla="*/ 786977 h 786977"/>
                <a:gd name="connsiteX23" fmla="*/ 4854436 w 8548770"/>
                <a:gd name="connsiteY23" fmla="*/ 786977 h 786977"/>
                <a:gd name="connsiteX24" fmla="*/ 4081035 w 8548770"/>
                <a:gd name="connsiteY24" fmla="*/ 786977 h 786977"/>
                <a:gd name="connsiteX25" fmla="*/ 3224769 w 8548770"/>
                <a:gd name="connsiteY25" fmla="*/ 786977 h 786977"/>
                <a:gd name="connsiteX26" fmla="*/ 2451368 w 8548770"/>
                <a:gd name="connsiteY26" fmla="*/ 786977 h 786977"/>
                <a:gd name="connsiteX27" fmla="*/ 2009425 w 8548770"/>
                <a:gd name="connsiteY27" fmla="*/ 786977 h 786977"/>
                <a:gd name="connsiteX28" fmla="*/ 1567481 w 8548770"/>
                <a:gd name="connsiteY28" fmla="*/ 786977 h 786977"/>
                <a:gd name="connsiteX29" fmla="*/ 959809 w 8548770"/>
                <a:gd name="connsiteY29" fmla="*/ 786977 h 786977"/>
                <a:gd name="connsiteX30" fmla="*/ 131165 w 8548770"/>
                <a:gd name="connsiteY30" fmla="*/ 786977 h 786977"/>
                <a:gd name="connsiteX31" fmla="*/ 0 w 8548770"/>
                <a:gd name="connsiteY31" fmla="*/ 655812 h 786977"/>
                <a:gd name="connsiteX32" fmla="*/ 0 w 8548770"/>
                <a:gd name="connsiteY32" fmla="*/ 131165 h 7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786977" fill="none" extrusionOk="0">
                  <a:moveTo>
                    <a:pt x="0" y="131165"/>
                  </a:moveTo>
                  <a:cubicBezTo>
                    <a:pt x="12519" y="48350"/>
                    <a:pt x="54598" y="-1359"/>
                    <a:pt x="131165" y="0"/>
                  </a:cubicBezTo>
                  <a:cubicBezTo>
                    <a:pt x="344547" y="3277"/>
                    <a:pt x="478991" y="23214"/>
                    <a:pt x="738837" y="0"/>
                  </a:cubicBezTo>
                  <a:cubicBezTo>
                    <a:pt x="998683" y="-23214"/>
                    <a:pt x="1072796" y="3818"/>
                    <a:pt x="1180781" y="0"/>
                  </a:cubicBezTo>
                  <a:cubicBezTo>
                    <a:pt x="1288766" y="-3818"/>
                    <a:pt x="1704820" y="13570"/>
                    <a:pt x="1871317" y="0"/>
                  </a:cubicBezTo>
                  <a:cubicBezTo>
                    <a:pt x="2037814" y="-13570"/>
                    <a:pt x="2402835" y="33665"/>
                    <a:pt x="2644718" y="0"/>
                  </a:cubicBezTo>
                  <a:cubicBezTo>
                    <a:pt x="2886601" y="-33665"/>
                    <a:pt x="3077144" y="-25340"/>
                    <a:pt x="3500984" y="0"/>
                  </a:cubicBezTo>
                  <a:cubicBezTo>
                    <a:pt x="3924824" y="25340"/>
                    <a:pt x="3806155" y="-9477"/>
                    <a:pt x="3942927" y="0"/>
                  </a:cubicBezTo>
                  <a:cubicBezTo>
                    <a:pt x="4079699" y="9477"/>
                    <a:pt x="4511469" y="37469"/>
                    <a:pt x="4716328" y="0"/>
                  </a:cubicBezTo>
                  <a:cubicBezTo>
                    <a:pt x="4921187" y="-37469"/>
                    <a:pt x="4966229" y="7459"/>
                    <a:pt x="5158272" y="0"/>
                  </a:cubicBezTo>
                  <a:cubicBezTo>
                    <a:pt x="5350315" y="-7459"/>
                    <a:pt x="5492795" y="196"/>
                    <a:pt x="5683080" y="0"/>
                  </a:cubicBezTo>
                  <a:cubicBezTo>
                    <a:pt x="5873365" y="-196"/>
                    <a:pt x="6003392" y="3312"/>
                    <a:pt x="6290752" y="0"/>
                  </a:cubicBezTo>
                  <a:cubicBezTo>
                    <a:pt x="6578112" y="-3312"/>
                    <a:pt x="6615702" y="-7375"/>
                    <a:pt x="6732696" y="0"/>
                  </a:cubicBezTo>
                  <a:cubicBezTo>
                    <a:pt x="6849690" y="7375"/>
                    <a:pt x="7160306" y="-2651"/>
                    <a:pt x="7340368" y="0"/>
                  </a:cubicBezTo>
                  <a:cubicBezTo>
                    <a:pt x="7520430" y="2651"/>
                    <a:pt x="7926814" y="-4579"/>
                    <a:pt x="8417605" y="0"/>
                  </a:cubicBezTo>
                  <a:cubicBezTo>
                    <a:pt x="8477846" y="1794"/>
                    <a:pt x="8561682" y="67617"/>
                    <a:pt x="8548770" y="131165"/>
                  </a:cubicBezTo>
                  <a:cubicBezTo>
                    <a:pt x="8564228" y="370445"/>
                    <a:pt x="8541759" y="473795"/>
                    <a:pt x="8548770" y="655812"/>
                  </a:cubicBezTo>
                  <a:cubicBezTo>
                    <a:pt x="8547831" y="731280"/>
                    <a:pt x="8489629" y="793628"/>
                    <a:pt x="8417605" y="786977"/>
                  </a:cubicBezTo>
                  <a:cubicBezTo>
                    <a:pt x="8164466" y="751561"/>
                    <a:pt x="7817207" y="761766"/>
                    <a:pt x="7561340" y="786977"/>
                  </a:cubicBezTo>
                  <a:cubicBezTo>
                    <a:pt x="7305474" y="812188"/>
                    <a:pt x="7091379" y="770839"/>
                    <a:pt x="6870803" y="786977"/>
                  </a:cubicBezTo>
                  <a:cubicBezTo>
                    <a:pt x="6650227" y="803115"/>
                    <a:pt x="6569128" y="768394"/>
                    <a:pt x="6345995" y="786977"/>
                  </a:cubicBezTo>
                  <a:cubicBezTo>
                    <a:pt x="6122862" y="805560"/>
                    <a:pt x="6034577" y="772790"/>
                    <a:pt x="5904052" y="786977"/>
                  </a:cubicBezTo>
                  <a:cubicBezTo>
                    <a:pt x="5773527" y="801164"/>
                    <a:pt x="5560011" y="775232"/>
                    <a:pt x="5296379" y="786977"/>
                  </a:cubicBezTo>
                  <a:cubicBezTo>
                    <a:pt x="5032747" y="798722"/>
                    <a:pt x="5013903" y="795140"/>
                    <a:pt x="4854436" y="786977"/>
                  </a:cubicBezTo>
                  <a:cubicBezTo>
                    <a:pt x="4694969" y="778814"/>
                    <a:pt x="4375115" y="794053"/>
                    <a:pt x="4081035" y="786977"/>
                  </a:cubicBezTo>
                  <a:cubicBezTo>
                    <a:pt x="3786955" y="779901"/>
                    <a:pt x="3586897" y="829106"/>
                    <a:pt x="3224769" y="786977"/>
                  </a:cubicBezTo>
                  <a:cubicBezTo>
                    <a:pt x="2862641" y="744848"/>
                    <a:pt x="2642282" y="809541"/>
                    <a:pt x="2451368" y="786977"/>
                  </a:cubicBezTo>
                  <a:cubicBezTo>
                    <a:pt x="2260454" y="764413"/>
                    <a:pt x="2178519" y="781572"/>
                    <a:pt x="2009425" y="786977"/>
                  </a:cubicBezTo>
                  <a:cubicBezTo>
                    <a:pt x="1840331" y="792382"/>
                    <a:pt x="1774765" y="802820"/>
                    <a:pt x="1567481" y="786977"/>
                  </a:cubicBezTo>
                  <a:cubicBezTo>
                    <a:pt x="1360197" y="771134"/>
                    <a:pt x="1102103" y="814061"/>
                    <a:pt x="959809" y="786977"/>
                  </a:cubicBezTo>
                  <a:cubicBezTo>
                    <a:pt x="817515" y="759893"/>
                    <a:pt x="376294" y="799678"/>
                    <a:pt x="131165" y="786977"/>
                  </a:cubicBezTo>
                  <a:cubicBezTo>
                    <a:pt x="74077" y="787273"/>
                    <a:pt x="11530" y="733383"/>
                    <a:pt x="0" y="655812"/>
                  </a:cubicBezTo>
                  <a:cubicBezTo>
                    <a:pt x="-5219" y="419309"/>
                    <a:pt x="17598" y="380607"/>
                    <a:pt x="0" y="131165"/>
                  </a:cubicBezTo>
                  <a:close/>
                </a:path>
                <a:path w="8548770" h="786977" stroke="0" extrusionOk="0">
                  <a:moveTo>
                    <a:pt x="0" y="131165"/>
                  </a:moveTo>
                  <a:cubicBezTo>
                    <a:pt x="6722" y="57596"/>
                    <a:pt x="58316" y="16679"/>
                    <a:pt x="131165" y="0"/>
                  </a:cubicBezTo>
                  <a:cubicBezTo>
                    <a:pt x="242739" y="41"/>
                    <a:pt x="460924" y="20485"/>
                    <a:pt x="573108" y="0"/>
                  </a:cubicBezTo>
                  <a:cubicBezTo>
                    <a:pt x="685292" y="-20485"/>
                    <a:pt x="833807" y="-21153"/>
                    <a:pt x="1015052" y="0"/>
                  </a:cubicBezTo>
                  <a:cubicBezTo>
                    <a:pt x="1196297" y="21153"/>
                    <a:pt x="1432336" y="25579"/>
                    <a:pt x="1622724" y="0"/>
                  </a:cubicBezTo>
                  <a:cubicBezTo>
                    <a:pt x="1813112" y="-25579"/>
                    <a:pt x="2171249" y="-7118"/>
                    <a:pt x="2478990" y="0"/>
                  </a:cubicBezTo>
                  <a:cubicBezTo>
                    <a:pt x="2786731" y="7118"/>
                    <a:pt x="2792517" y="6340"/>
                    <a:pt x="2920933" y="0"/>
                  </a:cubicBezTo>
                  <a:cubicBezTo>
                    <a:pt x="3049349" y="-6340"/>
                    <a:pt x="3262064" y="-8711"/>
                    <a:pt x="3445741" y="0"/>
                  </a:cubicBezTo>
                  <a:cubicBezTo>
                    <a:pt x="3629418" y="8711"/>
                    <a:pt x="3721209" y="16668"/>
                    <a:pt x="3970549" y="0"/>
                  </a:cubicBezTo>
                  <a:cubicBezTo>
                    <a:pt x="4219889" y="-16668"/>
                    <a:pt x="4307834" y="-1132"/>
                    <a:pt x="4578221" y="0"/>
                  </a:cubicBezTo>
                  <a:cubicBezTo>
                    <a:pt x="4848608" y="1132"/>
                    <a:pt x="5127950" y="-22367"/>
                    <a:pt x="5268758" y="0"/>
                  </a:cubicBezTo>
                  <a:cubicBezTo>
                    <a:pt x="5409566" y="22367"/>
                    <a:pt x="5539065" y="-17229"/>
                    <a:pt x="5710701" y="0"/>
                  </a:cubicBezTo>
                  <a:cubicBezTo>
                    <a:pt x="5882337" y="17229"/>
                    <a:pt x="6074580" y="9842"/>
                    <a:pt x="6235509" y="0"/>
                  </a:cubicBezTo>
                  <a:cubicBezTo>
                    <a:pt x="6396438" y="-9842"/>
                    <a:pt x="6812777" y="34611"/>
                    <a:pt x="7008910" y="0"/>
                  </a:cubicBezTo>
                  <a:cubicBezTo>
                    <a:pt x="7205043" y="-34611"/>
                    <a:pt x="7411746" y="-34092"/>
                    <a:pt x="7782311" y="0"/>
                  </a:cubicBezTo>
                  <a:cubicBezTo>
                    <a:pt x="8152876" y="34092"/>
                    <a:pt x="8249869" y="13261"/>
                    <a:pt x="8417605" y="0"/>
                  </a:cubicBezTo>
                  <a:cubicBezTo>
                    <a:pt x="8494032" y="-10598"/>
                    <a:pt x="8542381" y="52924"/>
                    <a:pt x="8548770" y="131165"/>
                  </a:cubicBezTo>
                  <a:cubicBezTo>
                    <a:pt x="8552887" y="290628"/>
                    <a:pt x="8543230" y="521553"/>
                    <a:pt x="8548770" y="655812"/>
                  </a:cubicBezTo>
                  <a:cubicBezTo>
                    <a:pt x="8550526" y="728034"/>
                    <a:pt x="8498915" y="789822"/>
                    <a:pt x="8417605" y="786977"/>
                  </a:cubicBezTo>
                  <a:cubicBezTo>
                    <a:pt x="8228993" y="802467"/>
                    <a:pt x="7838019" y="782040"/>
                    <a:pt x="7561340" y="786977"/>
                  </a:cubicBezTo>
                  <a:cubicBezTo>
                    <a:pt x="7284661" y="791914"/>
                    <a:pt x="7062680" y="821205"/>
                    <a:pt x="6705074" y="786977"/>
                  </a:cubicBezTo>
                  <a:cubicBezTo>
                    <a:pt x="6347468" y="752749"/>
                    <a:pt x="6246565" y="758931"/>
                    <a:pt x="5848809" y="786977"/>
                  </a:cubicBezTo>
                  <a:cubicBezTo>
                    <a:pt x="5451054" y="815023"/>
                    <a:pt x="5315462" y="780162"/>
                    <a:pt x="5158272" y="786977"/>
                  </a:cubicBezTo>
                  <a:cubicBezTo>
                    <a:pt x="5001082" y="793792"/>
                    <a:pt x="4797397" y="764461"/>
                    <a:pt x="4467735" y="786977"/>
                  </a:cubicBezTo>
                  <a:cubicBezTo>
                    <a:pt x="4138073" y="809493"/>
                    <a:pt x="4102685" y="807407"/>
                    <a:pt x="3860063" y="786977"/>
                  </a:cubicBezTo>
                  <a:cubicBezTo>
                    <a:pt x="3617441" y="766547"/>
                    <a:pt x="3591084" y="798921"/>
                    <a:pt x="3335255" y="786977"/>
                  </a:cubicBezTo>
                  <a:cubicBezTo>
                    <a:pt x="3079426" y="775033"/>
                    <a:pt x="2946056" y="805219"/>
                    <a:pt x="2810447" y="786977"/>
                  </a:cubicBezTo>
                  <a:cubicBezTo>
                    <a:pt x="2674838" y="768735"/>
                    <a:pt x="2442495" y="761700"/>
                    <a:pt x="2202775" y="786977"/>
                  </a:cubicBezTo>
                  <a:cubicBezTo>
                    <a:pt x="1963055" y="812254"/>
                    <a:pt x="1641246" y="813668"/>
                    <a:pt x="1429374" y="786977"/>
                  </a:cubicBezTo>
                  <a:cubicBezTo>
                    <a:pt x="1217502" y="760286"/>
                    <a:pt x="1093408" y="802734"/>
                    <a:pt x="904566" y="786977"/>
                  </a:cubicBezTo>
                  <a:cubicBezTo>
                    <a:pt x="715724" y="771220"/>
                    <a:pt x="358141" y="821683"/>
                    <a:pt x="131165" y="786977"/>
                  </a:cubicBezTo>
                  <a:cubicBezTo>
                    <a:pt x="52893" y="784830"/>
                    <a:pt x="-805" y="725125"/>
                    <a:pt x="0" y="655812"/>
                  </a:cubicBezTo>
                  <a:cubicBezTo>
                    <a:pt x="13000" y="395003"/>
                    <a:pt x="-5919" y="342011"/>
                    <a:pt x="0" y="131165"/>
                  </a:cubicBezTo>
                  <a:close/>
                </a:path>
              </a:pathLst>
            </a:custGeom>
            <a:solidFill>
              <a:schemeClr val="accent6">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id="{0E3D9503-C817-51CF-E03E-EFD039907803}"/>
                </a:ext>
              </a:extLst>
            </p:cNvPr>
            <p:cNvSpPr txBox="1"/>
            <p:nvPr/>
          </p:nvSpPr>
          <p:spPr>
            <a:xfrm>
              <a:off x="743282" y="-34324"/>
              <a:ext cx="8087601" cy="604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Tìm các vật, hiện tượng tự nhiên được nhân hoá trong những đoạn thơ, đoạn văn dưới đây. Cho biết chúng được nhân hoá bằng cách nào.</a:t>
              </a:r>
            </a:p>
          </p:txBody>
        </p:sp>
        <p:pic>
          <p:nvPicPr>
            <p:cNvPr id="7" name="Hình ảnh 5">
              <a:extLst>
                <a:ext uri="{FF2B5EF4-FFF2-40B4-BE49-F238E27FC236}">
                  <a16:creationId xmlns:a16="http://schemas.microsoft.com/office/drawing/2014/main" id="{18C541E3-99F8-C604-8F0F-6FEBCDF69967}"/>
                </a:ext>
              </a:extLst>
            </p:cNvPr>
            <p:cNvPicPr>
              <a:picLocks noChangeAspect="1"/>
            </p:cNvPicPr>
            <p:nvPr/>
          </p:nvPicPr>
          <p:blipFill rotWithShape="1">
            <a:blip r:embed="rId4"/>
            <a:srcRect l="31483" t="5898" r="50744" b="64236"/>
            <a:stretch/>
          </p:blipFill>
          <p:spPr>
            <a:xfrm>
              <a:off x="221753" y="-285664"/>
              <a:ext cx="672640" cy="1130227"/>
            </a:xfrm>
            <a:prstGeom prst="rect">
              <a:avLst/>
            </a:prstGeom>
          </p:spPr>
        </p:pic>
      </p:grpSp>
    </p:spTree>
    <p:extLst>
      <p:ext uri="{BB962C8B-B14F-4D97-AF65-F5344CB8AC3E}">
        <p14:creationId xmlns:p14="http://schemas.microsoft.com/office/powerpoint/2010/main" val="3643213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barn(inVertical)">
                                      <p:cBhvr>
                                        <p:cTn id="35" dur="500"/>
                                        <p:tgtEl>
                                          <p:spTgt spid="6">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animEffect transition="in" filter="barn(inVertical)">
                                      <p:cBhvr>
                                        <p:cTn id="3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00831-36E4-3E91-EDA2-80340D59F5B6}"/>
              </a:ext>
            </a:extLst>
          </p:cNvPr>
          <p:cNvPicPr>
            <a:picLocks noChangeAspect="1"/>
          </p:cNvPicPr>
          <p:nvPr/>
        </p:nvPicPr>
        <p:blipFill>
          <a:blip r:embed="rId4"/>
          <a:stretch>
            <a:fillRect/>
          </a:stretch>
        </p:blipFill>
        <p:spPr>
          <a:xfrm>
            <a:off x="347924" y="738516"/>
            <a:ext cx="2791202" cy="1980534"/>
          </a:xfrm>
          <a:prstGeom prst="rect">
            <a:avLst/>
          </a:prstGeom>
        </p:spPr>
      </p:pic>
      <p:sp>
        <p:nvSpPr>
          <p:cNvPr id="3" name="TextBox 2">
            <a:extLst>
              <a:ext uri="{FF2B5EF4-FFF2-40B4-BE49-F238E27FC236}">
                <a16:creationId xmlns:a16="http://schemas.microsoft.com/office/drawing/2014/main" id="{BCB592E6-CAC0-F4D2-FE2F-D21A37B9EC2E}"/>
              </a:ext>
            </a:extLst>
          </p:cNvPr>
          <p:cNvSpPr txBox="1"/>
          <p:nvPr/>
        </p:nvSpPr>
        <p:spPr>
          <a:xfrm>
            <a:off x="4555227" y="581531"/>
            <a:ext cx="5369118" cy="584775"/>
          </a:xfrm>
          <a:custGeom>
            <a:avLst/>
            <a:gdLst>
              <a:gd name="connsiteX0" fmla="*/ 0 w 5369118"/>
              <a:gd name="connsiteY0" fmla="*/ 0 h 584775"/>
              <a:gd name="connsiteX1" fmla="*/ 5369118 w 5369118"/>
              <a:gd name="connsiteY1" fmla="*/ 0 h 584775"/>
              <a:gd name="connsiteX2" fmla="*/ 5369118 w 5369118"/>
              <a:gd name="connsiteY2" fmla="*/ 584775 h 584775"/>
              <a:gd name="connsiteX3" fmla="*/ 0 w 5369118"/>
              <a:gd name="connsiteY3" fmla="*/ 584775 h 584775"/>
              <a:gd name="connsiteX4" fmla="*/ 0 w 5369118"/>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9118" h="584775" fill="none" extrusionOk="0">
                <a:moveTo>
                  <a:pt x="0" y="0"/>
                </a:moveTo>
                <a:cubicBezTo>
                  <a:pt x="1282743" y="5222"/>
                  <a:pt x="3211071" y="24918"/>
                  <a:pt x="5369118" y="0"/>
                </a:cubicBezTo>
                <a:cubicBezTo>
                  <a:pt x="5326275" y="115750"/>
                  <a:pt x="5374793" y="445323"/>
                  <a:pt x="5369118" y="584775"/>
                </a:cubicBezTo>
                <a:cubicBezTo>
                  <a:pt x="4578738" y="420014"/>
                  <a:pt x="2115870" y="702925"/>
                  <a:pt x="0" y="584775"/>
                </a:cubicBezTo>
                <a:cubicBezTo>
                  <a:pt x="-7476" y="472120"/>
                  <a:pt x="34986" y="279470"/>
                  <a:pt x="0" y="0"/>
                </a:cubicBezTo>
                <a:close/>
              </a:path>
              <a:path w="5369118" h="584775" stroke="0" extrusionOk="0">
                <a:moveTo>
                  <a:pt x="0" y="0"/>
                </a:moveTo>
                <a:cubicBezTo>
                  <a:pt x="1709237" y="11849"/>
                  <a:pt x="3705032" y="-161459"/>
                  <a:pt x="5369118" y="0"/>
                </a:cubicBezTo>
                <a:cubicBezTo>
                  <a:pt x="5342672" y="254320"/>
                  <a:pt x="5326854" y="509640"/>
                  <a:pt x="5369118" y="584775"/>
                </a:cubicBezTo>
                <a:cubicBezTo>
                  <a:pt x="3349486" y="438915"/>
                  <a:pt x="1119038"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en-US" sz="3200" b="1" dirty="0">
                <a:latin typeface="Cambria" panose="02040503050406030204" pitchFamily="18" charset="0"/>
                <a:ea typeface="Cambria" panose="02040503050406030204" pitchFamily="18" charset="0"/>
                <a:cs typeface="Arial" panose="020B0604020202020204" pitchFamily="34" charset="0"/>
              </a:rPr>
              <a:t>Hoàn </a:t>
            </a:r>
            <a:r>
              <a:rPr lang="en-US" sz="3200" b="1" dirty="0" err="1">
                <a:latin typeface="Cambria" panose="02040503050406030204" pitchFamily="18" charset="0"/>
                <a:ea typeface="Cambria" panose="02040503050406030204" pitchFamily="18" charset="0"/>
                <a:cs typeface="Arial" panose="020B0604020202020204" pitchFamily="34" charset="0"/>
              </a:rPr>
              <a:t>thành</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phiếu</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bài</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tập</a:t>
            </a:r>
            <a:endParaRPr lang="vi-VN" sz="3200" b="1" dirty="0">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5" name="Table 6">
            <a:extLst>
              <a:ext uri="{FF2B5EF4-FFF2-40B4-BE49-F238E27FC236}">
                <a16:creationId xmlns:a16="http://schemas.microsoft.com/office/drawing/2014/main" id="{684640F4-90F5-93F0-6EC1-25CA5635E192}"/>
              </a:ext>
            </a:extLst>
          </p:cNvPr>
          <p:cNvGraphicFramePr>
            <a:graphicFrameLocks noGrp="1"/>
          </p:cNvGraphicFramePr>
          <p:nvPr>
            <p:extLst>
              <p:ext uri="{D42A27DB-BD31-4B8C-83A1-F6EECF244321}">
                <p14:modId xmlns:p14="http://schemas.microsoft.com/office/powerpoint/2010/main" val="1551495478"/>
              </p:ext>
            </p:extLst>
          </p:nvPr>
        </p:nvGraphicFramePr>
        <p:xfrm>
          <a:off x="2988298" y="1339968"/>
          <a:ext cx="8502976" cy="5045999"/>
        </p:xfrm>
        <a:graphic>
          <a:graphicData uri="http://schemas.openxmlformats.org/drawingml/2006/table">
            <a:tbl>
              <a:tblPr firstRow="1" bandRow="1">
                <a:tableStyleId>{00A15C55-8517-42AA-B614-E9B94910E393}</a:tableStyleId>
              </a:tblPr>
              <a:tblGrid>
                <a:gridCol w="882066">
                  <a:extLst>
                    <a:ext uri="{9D8B030D-6E8A-4147-A177-3AD203B41FA5}">
                      <a16:colId xmlns:a16="http://schemas.microsoft.com/office/drawing/2014/main" val="3113053707"/>
                    </a:ext>
                  </a:extLst>
                </a:gridCol>
                <a:gridCol w="1145671">
                  <a:extLst>
                    <a:ext uri="{9D8B030D-6E8A-4147-A177-3AD203B41FA5}">
                      <a16:colId xmlns:a16="http://schemas.microsoft.com/office/drawing/2014/main" val="2783084591"/>
                    </a:ext>
                  </a:extLst>
                </a:gridCol>
                <a:gridCol w="2037875">
                  <a:extLst>
                    <a:ext uri="{9D8B030D-6E8A-4147-A177-3AD203B41FA5}">
                      <a16:colId xmlns:a16="http://schemas.microsoft.com/office/drawing/2014/main" val="3972600987"/>
                    </a:ext>
                  </a:extLst>
                </a:gridCol>
                <a:gridCol w="2443423">
                  <a:extLst>
                    <a:ext uri="{9D8B030D-6E8A-4147-A177-3AD203B41FA5}">
                      <a16:colId xmlns:a16="http://schemas.microsoft.com/office/drawing/2014/main" val="830241595"/>
                    </a:ext>
                  </a:extLst>
                </a:gridCol>
                <a:gridCol w="1993941">
                  <a:extLst>
                    <a:ext uri="{9D8B030D-6E8A-4147-A177-3AD203B41FA5}">
                      <a16:colId xmlns:a16="http://schemas.microsoft.com/office/drawing/2014/main" val="4166140901"/>
                    </a:ext>
                  </a:extLst>
                </a:gridCol>
              </a:tblGrid>
              <a:tr h="568457">
                <a:tc rowSpan="2">
                  <a:txBody>
                    <a:bodyPr/>
                    <a:lstStyle/>
                    <a:p>
                      <a:pPr algn="ctr"/>
                      <a:r>
                        <a:rPr lang="en-US" sz="1600" dirty="0" err="1">
                          <a:solidFill>
                            <a:srgbClr val="002060"/>
                          </a:solidFill>
                          <a:latin typeface="Cambria" panose="02040503050406030204" pitchFamily="18" charset="0"/>
                          <a:ea typeface="Cambria" panose="02040503050406030204" pitchFamily="18" charset="0"/>
                        </a:rPr>
                        <a:t>Đoạn</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rowSpan="2">
                  <a:txBody>
                    <a:bodyPr/>
                    <a:lstStyle/>
                    <a:p>
                      <a:pPr algn="ctr"/>
                      <a:r>
                        <a:rPr lang="en-US" sz="1600" dirty="0" err="1">
                          <a:solidFill>
                            <a:srgbClr val="002060"/>
                          </a:solidFill>
                          <a:latin typeface="Cambria" panose="02040503050406030204" pitchFamily="18" charset="0"/>
                          <a:ea typeface="Cambria" panose="02040503050406030204" pitchFamily="18" charset="0"/>
                        </a:rPr>
                        <a:t>Vật</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hiện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tượng</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được</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1600" dirty="0" err="1">
                          <a:solidFill>
                            <a:srgbClr val="002060"/>
                          </a:solidFill>
                          <a:latin typeface="Cambria" panose="02040503050406030204" pitchFamily="18" charset="0"/>
                          <a:ea typeface="Cambria" panose="02040503050406030204" pitchFamily="18" charset="0"/>
                        </a:rPr>
                        <a:t>Cách</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nhân</a:t>
                      </a:r>
                      <a:r>
                        <a:rPr lang="en-US" sz="1600" dirty="0">
                          <a:solidFill>
                            <a:srgbClr val="002060"/>
                          </a:solidFill>
                          <a:latin typeface="Cambria" panose="02040503050406030204" pitchFamily="18" charset="0"/>
                          <a:ea typeface="Cambria" panose="02040503050406030204" pitchFamily="18" charset="0"/>
                        </a:rPr>
                        <a:t> </a:t>
                      </a:r>
                      <a:r>
                        <a:rPr lang="en-US" sz="1600" dirty="0" err="1">
                          <a:solidFill>
                            <a:srgbClr val="002060"/>
                          </a:solidFill>
                          <a:latin typeface="Cambria" panose="02040503050406030204" pitchFamily="18" charset="0"/>
                          <a:ea typeface="Cambria" panose="02040503050406030204" pitchFamily="18" charset="0"/>
                        </a:rPr>
                        <a:t>hóa</a:t>
                      </a:r>
                      <a:endParaRPr lang="en-US" sz="1600"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68483514"/>
                  </a:ext>
                </a:extLst>
              </a:tr>
              <a:tr h="276650">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Gọi vật, hiện tượng tự nhiên bằng những từ ngữ chỉ người.</a:t>
                      </a:r>
                      <a:endParaRPr lang="en-US" sz="1600" b="1" dirty="0">
                        <a:solidFill>
                          <a:srgbClr val="002060"/>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b="1" i="0" u="none" strike="noStrike" dirty="0">
                          <a:solidFill>
                            <a:srgbClr val="002060"/>
                          </a:solidFill>
                          <a:effectLst/>
                          <a:latin typeface="Cambria" panose="02040503050406030204" pitchFamily="18" charset="0"/>
                          <a:ea typeface="Cambria" panose="02040503050406030204" pitchFamily="18" charset="0"/>
                        </a:rPr>
                        <a:t>Trò chuyện, xưng hô với vật, hiện tượng tự nhiên như với người.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1010196"/>
                  </a:ext>
                </a:extLst>
              </a:tr>
              <a:tr h="568457">
                <a:tc rowSpan="4">
                  <a:txBody>
                    <a:bodyPr/>
                    <a:lstStyle/>
                    <a:p>
                      <a:pPr algn="ctr"/>
                      <a:r>
                        <a:rPr lang="en-US" sz="2000" b="1" dirty="0">
                          <a:solidFill>
                            <a:srgbClr val="002060"/>
                          </a:solidFill>
                          <a:latin typeface="Cambria" panose="02040503050406030204" pitchFamily="18" charset="0"/>
                          <a:ea typeface="Cambria" panose="020405030504060302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3964119"/>
                  </a:ext>
                </a:extLst>
              </a:tr>
              <a:tr h="56845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1943977"/>
                  </a:ext>
                </a:extLst>
              </a:tr>
              <a:tr h="56845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1766591"/>
                  </a:ext>
                </a:extLst>
              </a:tr>
              <a:tr h="568457">
                <a:tc vMerge="1">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0912388"/>
                  </a:ext>
                </a:extLst>
              </a:tr>
              <a:tr h="568457">
                <a:tc>
                  <a:txBody>
                    <a:bodyPr/>
                    <a:lstStyle/>
                    <a:p>
                      <a:pPr algn="ctr"/>
                      <a:r>
                        <a:rPr lang="en-US" sz="2000" b="1" dirty="0">
                          <a:solidFill>
                            <a:srgbClr val="002060"/>
                          </a:solidFill>
                          <a:latin typeface="Cambria" panose="02040503050406030204" pitchFamily="18" charset="0"/>
                          <a:ea typeface="Cambria" panose="020405030504060302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3020405"/>
                  </a:ext>
                </a:extLst>
              </a:tr>
              <a:tr h="568457">
                <a:tc>
                  <a:txBody>
                    <a:bodyPr/>
                    <a:lstStyle/>
                    <a:p>
                      <a:pPr algn="ctr"/>
                      <a:r>
                        <a:rPr lang="en-US" sz="2000" b="1" dirty="0">
                          <a:solidFill>
                            <a:srgbClr val="002060"/>
                          </a:solidFill>
                          <a:latin typeface="Cambria" panose="02040503050406030204" pitchFamily="18" charset="0"/>
                          <a:ea typeface="Cambria" panose="020405030504060302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044889"/>
                  </a:ext>
                </a:extLst>
              </a:tr>
            </a:tbl>
          </a:graphicData>
        </a:graphic>
      </p:graphicFrame>
    </p:spTree>
    <p:extLst>
      <p:ext uri="{BB962C8B-B14F-4D97-AF65-F5344CB8AC3E}">
        <p14:creationId xmlns:p14="http://schemas.microsoft.com/office/powerpoint/2010/main" val="3812040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60C57A2D-03D8-8A20-C504-1D6367ECB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7398185"/>
          </a:xfrm>
          <a:prstGeom prst="rect">
            <a:avLst/>
          </a:prstGeom>
        </p:spPr>
      </p:pic>
      <p:pic>
        <p:nvPicPr>
          <p:cNvPr id="2" name="Picture 1">
            <a:extLst>
              <a:ext uri="{FF2B5EF4-FFF2-40B4-BE49-F238E27FC236}">
                <a16:creationId xmlns:a16="http://schemas.microsoft.com/office/drawing/2014/main" id="{FF972848-6075-4133-BD06-0A763D8F0D8E}"/>
              </a:ext>
            </a:extLst>
          </p:cNvPr>
          <p:cNvPicPr>
            <a:picLocks noChangeAspect="1"/>
          </p:cNvPicPr>
          <p:nvPr/>
        </p:nvPicPr>
        <p:blipFill>
          <a:blip r:embed="rId3"/>
          <a:stretch>
            <a:fillRect/>
          </a:stretch>
        </p:blipFill>
        <p:spPr>
          <a:xfrm>
            <a:off x="3560232" y="1404774"/>
            <a:ext cx="5828281" cy="1715156"/>
          </a:xfrm>
          <a:prstGeom prst="rect">
            <a:avLst/>
          </a:prstGeom>
        </p:spPr>
      </p:pic>
    </p:spTree>
    <p:extLst>
      <p:ext uri="{BB962C8B-B14F-4D97-AF65-F5344CB8AC3E}">
        <p14:creationId xmlns:p14="http://schemas.microsoft.com/office/powerpoint/2010/main" val="132009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8.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683</TotalTime>
  <Words>1221</Words>
  <Application>Microsoft Office PowerPoint</Application>
  <PresentationFormat>Widescreen</PresentationFormat>
  <Paragraphs>138</Paragraphs>
  <Slides>23</Slides>
  <Notes>15</Notes>
  <HiddenSlides>0</HiddenSlides>
  <MMClips>1</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23</vt:i4>
      </vt:variant>
    </vt:vector>
  </HeadingPairs>
  <TitlesOfParts>
    <vt:vector size="48" baseType="lpstr">
      <vt:lpstr>DengXian</vt:lpstr>
      <vt:lpstr>DengXian</vt:lpstr>
      <vt:lpstr>宋体</vt:lpstr>
      <vt:lpstr>Aachen</vt:lpstr>
      <vt:lpstr>Arial</vt:lpstr>
      <vt:lpstr>Bad Script</vt:lpstr>
      <vt:lpstr>Calibri</vt:lpstr>
      <vt:lpstr>Cambria</vt:lpstr>
      <vt:lpstr>Corbel</vt:lpstr>
      <vt:lpstr>Georgia</vt:lpstr>
      <vt:lpstr>OpenSans-Regular</vt:lpstr>
      <vt:lpstr>Raleway Black</vt:lpstr>
      <vt:lpstr>Times New Roman</vt:lpstr>
      <vt:lpstr>UVN Chim Bien Nang</vt:lpstr>
      <vt:lpstr>Wingdings</vt:lpstr>
      <vt:lpstr>幼圆</vt:lpstr>
      <vt:lpstr>字魂189号-星岩乐黑体</vt:lpstr>
      <vt:lpstr>Office 主题</vt:lpstr>
      <vt:lpstr>1_Office 主题​​</vt:lpstr>
      <vt:lpstr>2_Office 主题​​</vt:lpstr>
      <vt:lpstr>3_Office 主题​​</vt:lpstr>
      <vt:lpstr>1_Office Theme</vt:lpstr>
      <vt:lpstr>office</vt:lpstr>
      <vt:lpstr>Parallax</vt:lpstr>
      <vt:lpstr>Mathematics Subject for High 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Đỗ Tiến</cp:lastModifiedBy>
  <cp:revision>70</cp:revision>
  <dcterms:created xsi:type="dcterms:W3CDTF">2023-08-29T00:56:01Z</dcterms:created>
  <dcterms:modified xsi:type="dcterms:W3CDTF">2024-11-25T15:01:23Z</dcterms:modified>
  <cp:category>9Slide.vn</cp:category>
</cp:coreProperties>
</file>