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71" r:id="rId3"/>
    <p:sldId id="256" r:id="rId4"/>
    <p:sldId id="259" r:id="rId5"/>
    <p:sldId id="261" r:id="rId6"/>
    <p:sldId id="260" r:id="rId7"/>
    <p:sldId id="263" r:id="rId8"/>
    <p:sldId id="287" r:id="rId9"/>
    <p:sldId id="288" r:id="rId10"/>
    <p:sldId id="289" r:id="rId11"/>
    <p:sldId id="267" r:id="rId12"/>
    <p:sldId id="262" r:id="rId13"/>
    <p:sldId id="283" r:id="rId14"/>
    <p:sldId id="265" r:id="rId15"/>
    <p:sldId id="284" r:id="rId16"/>
    <p:sldId id="285" r:id="rId17"/>
    <p:sldId id="274" r:id="rId18"/>
    <p:sldId id="268" r:id="rId19"/>
  </p:sldIdLst>
  <p:sldSz cx="18288000" cy="10287000"/>
  <p:notesSz cx="6858000" cy="9144000"/>
  <p:embeddedFontLs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87B"/>
    <a:srgbClr val="F5D9D5"/>
    <a:srgbClr val="7A8646"/>
    <a:srgbClr val="95A355"/>
    <a:srgbClr val="3B38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122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1.svg"/><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6.png"/><Relationship Id="rId5" Type="http://schemas.openxmlformats.org/officeDocument/2006/relationships/image" Target="../media/image13.sv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svg"/><Relationship Id="rId17" Type="http://schemas.openxmlformats.org/officeDocument/2006/relationships/image" Target="../media/image12.png"/><Relationship Id="rId2" Type="http://schemas.openxmlformats.org/officeDocument/2006/relationships/audio" Target="../media/media7.mp3"/><Relationship Id="rId16" Type="http://schemas.openxmlformats.org/officeDocument/2006/relationships/image" Target="../media/image21.jpg"/><Relationship Id="rId1" Type="http://schemas.microsoft.com/office/2007/relationships/media" Target="../media/media7.mp3"/><Relationship Id="rId6" Type="http://schemas.openxmlformats.org/officeDocument/2006/relationships/image" Target="../media/image16.svg"/><Relationship Id="rId11" Type="http://schemas.openxmlformats.org/officeDocument/2006/relationships/image" Target="../media/image2.png"/><Relationship Id="rId5" Type="http://schemas.openxmlformats.org/officeDocument/2006/relationships/image" Target="../media/image9.png"/><Relationship Id="rId15" Type="http://schemas.openxmlformats.org/officeDocument/2006/relationships/image" Target="../media/image20.png"/><Relationship Id="rId10" Type="http://schemas.openxmlformats.org/officeDocument/2006/relationships/image" Target="../media/image11.svg"/><Relationship Id="rId4" Type="http://schemas.openxmlformats.org/officeDocument/2006/relationships/image" Target="../media/image8.jpg"/><Relationship Id="rId9" Type="http://schemas.openxmlformats.org/officeDocument/2006/relationships/image" Target="../media/image6.png"/><Relationship Id="rId1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svg"/><Relationship Id="rId1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3.svg"/><Relationship Id="rId12" Type="http://schemas.openxmlformats.org/officeDocument/2006/relationships/image" Target="../media/image6.png"/><Relationship Id="rId17" Type="http://schemas.openxmlformats.org/officeDocument/2006/relationships/image" Target="../media/image35.svg"/><Relationship Id="rId2" Type="http://schemas.openxmlformats.org/officeDocument/2006/relationships/audio" Target="../media/media7.mp3"/><Relationship Id="rId16" Type="http://schemas.openxmlformats.org/officeDocument/2006/relationships/image" Target="../media/image23.png"/><Relationship Id="rId1" Type="http://schemas.microsoft.com/office/2007/relationships/media" Target="../media/media7.mp3"/><Relationship Id="rId6" Type="http://schemas.openxmlformats.org/officeDocument/2006/relationships/image" Target="../media/image2.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33.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7.svg"/><Relationship Id="rId3" Type="http://schemas.openxmlformats.org/officeDocument/2006/relationships/slideLayout" Target="../slideLayouts/slideLayout7.xml"/><Relationship Id="rId7" Type="http://schemas.openxmlformats.org/officeDocument/2006/relationships/image" Target="../media/image3.svg"/><Relationship Id="rId12" Type="http://schemas.openxmlformats.org/officeDocument/2006/relationships/image" Target="../media/image2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11" Type="http://schemas.openxmlformats.org/officeDocument/2006/relationships/image" Target="../media/image13.svg"/><Relationship Id="rId5" Type="http://schemas.openxmlformats.org/officeDocument/2006/relationships/image" Target="../media/image5.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3.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5.sv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3.svg"/><Relationship Id="rId12" Type="http://schemas.openxmlformats.org/officeDocument/2006/relationships/image" Target="../media/image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3.svg"/><Relationship Id="rId12" Type="http://schemas.openxmlformats.org/officeDocument/2006/relationships/image" Target="../media/image6.png"/><Relationship Id="rId17" Type="http://schemas.openxmlformats.org/officeDocument/2006/relationships/image" Target="../media/image12.png"/><Relationship Id="rId2" Type="http://schemas.openxmlformats.org/officeDocument/2006/relationships/audio" Target="../media/media7.mp3"/><Relationship Id="rId16" Type="http://schemas.openxmlformats.org/officeDocument/2006/relationships/image" Target="../media/image28.png"/><Relationship Id="rId1" Type="http://schemas.microsoft.com/office/2007/relationships/media" Target="../media/media7.mp3"/><Relationship Id="rId6" Type="http://schemas.openxmlformats.org/officeDocument/2006/relationships/image" Target="../media/image2.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7.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7.png"/><Relationship Id="rId12" Type="http://schemas.openxmlformats.org/officeDocument/2006/relationships/image" Target="../media/image45.sv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0.png"/><Relationship Id="rId5" Type="http://schemas.openxmlformats.org/officeDocument/2006/relationships/image" Target="../media/image6.png"/><Relationship Id="rId10" Type="http://schemas.openxmlformats.org/officeDocument/2006/relationships/image" Target="../media/image43.svg"/><Relationship Id="rId4" Type="http://schemas.openxmlformats.org/officeDocument/2006/relationships/image" Target="../media/image16.sv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7.sv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3.svg"/><Relationship Id="rId15" Type="http://schemas.openxmlformats.org/officeDocument/2006/relationships/image" Target="../media/image49.sv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3.sv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sv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8.jp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3.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sv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5.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25.svg"/><Relationship Id="rId4" Type="http://schemas.openxmlformats.org/officeDocument/2006/relationships/image" Target="../media/image16.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1.sv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6.png"/><Relationship Id="rId5" Type="http://schemas.openxmlformats.org/officeDocument/2006/relationships/image" Target="../media/image13.sv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1.sv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6.png"/><Relationship Id="rId5" Type="http://schemas.openxmlformats.org/officeDocument/2006/relationships/image" Target="../media/image13.sv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1.sv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6.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4181451" y="8894121"/>
            <a:ext cx="22317688" cy="6248953"/>
          </a:xfrm>
          <a:prstGeom prst="rect">
            <a:avLst/>
          </a:prstGeom>
        </p:spPr>
      </p:pic>
      <p:pic>
        <p:nvPicPr>
          <p:cNvPr id="4" name="Picture 4"/>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50006" y="3181696"/>
            <a:ext cx="7315200" cy="392360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9634709" y="4863644"/>
            <a:ext cx="7264616" cy="508523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52989" flipH="1">
            <a:off x="-1524135" y="9387462"/>
            <a:ext cx="22317688" cy="6248953"/>
          </a:xfrm>
          <a:prstGeom prst="rect">
            <a:avLst/>
          </a:prstGeom>
        </p:spPr>
      </p:pic>
      <p:pic>
        <p:nvPicPr>
          <p:cNvPr id="7" name="Picture 7"/>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90943" y="2901840"/>
            <a:ext cx="7315200" cy="392360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419580" y="6695182"/>
            <a:ext cx="631970" cy="71107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148858" y="1028700"/>
            <a:ext cx="557364" cy="62713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287967" y="2080093"/>
            <a:ext cx="979050" cy="1101603"/>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02793" y="7921671"/>
            <a:ext cx="476344" cy="535971"/>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28700" y="7787678"/>
            <a:ext cx="714516" cy="803956"/>
          </a:xfrm>
          <a:prstGeom prst="rect">
            <a:avLst/>
          </a:prstGeom>
        </p:spPr>
      </p:pic>
      <p:sp>
        <p:nvSpPr>
          <p:cNvPr id="2" name="TextBox 2">
            <a:extLst>
              <a:ext uri="{FF2B5EF4-FFF2-40B4-BE49-F238E27FC236}">
                <a16:creationId xmlns:a16="http://schemas.microsoft.com/office/drawing/2014/main" id="{58068CCF-E55E-8697-0473-E9BA4E6EA0D2}"/>
              </a:ext>
            </a:extLst>
          </p:cNvPr>
          <p:cNvSpPr txBox="1"/>
          <p:nvPr/>
        </p:nvSpPr>
        <p:spPr>
          <a:xfrm>
            <a:off x="487321" y="1028700"/>
            <a:ext cx="10696055" cy="4780668"/>
          </a:xfrm>
          <a:prstGeom prst="rect">
            <a:avLst/>
          </a:prstGeom>
        </p:spPr>
        <p:txBody>
          <a:bodyPr wrap="square" lIns="0" tIns="0" rIns="0" bIns="0" rtlCol="0" anchor="t">
            <a:spAutoFit/>
          </a:bodyPr>
          <a:lstStyle/>
          <a:p>
            <a:pPr algn="ctr">
              <a:lnSpc>
                <a:spcPct val="150000"/>
              </a:lnSpc>
            </a:pPr>
            <a:r>
              <a:rPr lang="en-US" sz="7200" b="1">
                <a:solidFill>
                  <a:srgbClr val="3B3835"/>
                </a:solidFill>
                <a:latin typeface="Arial" panose="020B0604020202020204" pitchFamily="34" charset="0"/>
                <a:cs typeface="Arial" panose="020B0604020202020204" pitchFamily="34" charset="0"/>
              </a:rPr>
              <a:t>CHÀO MỪNG CÁC EM ĐẾN VỚI BÀI GIẢNG NGÀY HÔM NAY!</a:t>
            </a:r>
          </a:p>
        </p:txBody>
      </p:sp>
    </p:spTree>
    <p:extLst>
      <p:ext uri="{BB962C8B-B14F-4D97-AF65-F5344CB8AC3E}">
        <p14:creationId xmlns:p14="http://schemas.microsoft.com/office/powerpoint/2010/main" val="983661281"/>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600" y="98502"/>
            <a:ext cx="476344" cy="53597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723" y="1104900"/>
            <a:ext cx="425538" cy="478805"/>
          </a:xfrm>
          <a:prstGeom prst="rect">
            <a:avLst/>
          </a:prstGeom>
        </p:spPr>
      </p:pic>
      <p:pic>
        <p:nvPicPr>
          <p:cNvPr id="8" name="Picture 8"/>
          <p:cNvPicPr>
            <a:picLocks noChangeAspect="1"/>
          </p:cNvPicPr>
          <p:nvPr/>
        </p:nvPicPr>
        <p:blipFill>
          <a:blip r:embed="rId8"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2507">
            <a:off x="-1432646" y="6732329"/>
            <a:ext cx="5725113" cy="3070743"/>
          </a:xfrm>
          <a:prstGeom prst="rect">
            <a:avLst/>
          </a:prstGeom>
        </p:spPr>
      </p:pic>
      <p:pic>
        <p:nvPicPr>
          <p:cNvPr id="13" name="Picture 13"/>
          <p:cNvPicPr>
            <a:picLocks noChangeAspect="1"/>
          </p:cNvPicPr>
          <p:nvPr/>
        </p:nvPicPr>
        <p:blipFill>
          <a:blip r:embed="rId8"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90938">
            <a:off x="14991537" y="7722929"/>
            <a:ext cx="5725113" cy="3070743"/>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903906" y="4152900"/>
            <a:ext cx="710788" cy="799762"/>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47898" y="8972550"/>
            <a:ext cx="482428" cy="542816"/>
          </a:xfrm>
          <a:prstGeom prst="rect">
            <a:avLst/>
          </a:prstGeom>
        </p:spPr>
      </p:pic>
      <p:sp>
        <p:nvSpPr>
          <p:cNvPr id="2" name="TextBox 1">
            <a:extLst>
              <a:ext uri="{FF2B5EF4-FFF2-40B4-BE49-F238E27FC236}">
                <a16:creationId xmlns:a16="http://schemas.microsoft.com/office/drawing/2014/main" id="{43C6DFCE-8BFB-E07F-FADB-F441D60B7F27}"/>
              </a:ext>
            </a:extLst>
          </p:cNvPr>
          <p:cNvSpPr txBox="1"/>
          <p:nvPr/>
        </p:nvSpPr>
        <p:spPr>
          <a:xfrm>
            <a:off x="7544844" y="1180601"/>
            <a:ext cx="3198311" cy="830997"/>
          </a:xfrm>
          <a:prstGeom prst="rect">
            <a:avLst/>
          </a:prstGeom>
          <a:noFill/>
        </p:spPr>
        <p:txBody>
          <a:bodyPr wrap="none" rtlCol="0">
            <a:spAutoFit/>
          </a:bodyPr>
          <a:lstStyle/>
          <a:p>
            <a:pPr algn="ctr"/>
            <a:r>
              <a:rPr lang="en-US" sz="4800" b="1">
                <a:solidFill>
                  <a:srgbClr val="002060"/>
                </a:solidFill>
                <a:latin typeface="Arial" panose="020B0604020202020204" pitchFamily="34" charset="0"/>
                <a:cs typeface="Arial" panose="020B0604020202020204" pitchFamily="34" charset="0"/>
              </a:rPr>
              <a:t>b) Học hát</a:t>
            </a:r>
            <a:endParaRPr lang="en-US" sz="4800" b="1"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2219D74-CC9F-0F26-4E4A-3F73431E2BB5}"/>
              </a:ext>
            </a:extLst>
          </p:cNvPr>
          <p:cNvSpPr txBox="1"/>
          <p:nvPr/>
        </p:nvSpPr>
        <p:spPr>
          <a:xfrm>
            <a:off x="704944" y="4160520"/>
            <a:ext cx="6023625" cy="2748253"/>
          </a:xfrm>
          <a:prstGeom prst="rect">
            <a:avLst/>
          </a:prstGeom>
          <a:noFill/>
        </p:spPr>
        <p:txBody>
          <a:bodyPr wrap="square">
            <a:spAutoFit/>
          </a:bodyPr>
          <a:lstStyle/>
          <a:p>
            <a:pPr>
              <a:lnSpc>
                <a:spcPct val="150000"/>
              </a:lnSpc>
            </a:pPr>
            <a:r>
              <a:rPr lang="vi-VN" sz="4000">
                <a:cs typeface="Arial" panose="020B0604020202020204" pitchFamily="34" charset="0"/>
              </a:rPr>
              <a:t>Trên nương chiều </a:t>
            </a:r>
            <a:endParaRPr lang="en-US" sz="4000">
              <a:cs typeface="Arial" panose="020B0604020202020204" pitchFamily="34" charset="0"/>
            </a:endParaRPr>
          </a:p>
          <a:p>
            <a:pPr>
              <a:lnSpc>
                <a:spcPct val="150000"/>
              </a:lnSpc>
            </a:pPr>
            <a:r>
              <a:rPr lang="vi-VN" sz="4000">
                <a:cs typeface="Arial" panose="020B0604020202020204" pitchFamily="34" charset="0"/>
              </a:rPr>
              <a:t>màu nắng đã phai dần </a:t>
            </a:r>
            <a:endParaRPr lang="en-US" sz="4000">
              <a:cs typeface="Arial" panose="020B0604020202020204" pitchFamily="34" charset="0"/>
            </a:endParaRPr>
          </a:p>
          <a:p>
            <a:pPr>
              <a:lnSpc>
                <a:spcPct val="150000"/>
              </a:lnSpc>
            </a:pPr>
            <a:r>
              <a:rPr lang="vi-VN" sz="4000">
                <a:cs typeface="Arial" panose="020B0604020202020204" pitchFamily="34" charset="0"/>
              </a:rPr>
              <a:t>mênh mang trong lòng ta.</a:t>
            </a:r>
            <a:endParaRPr lang="en-US" sz="4000">
              <a:latin typeface="Arial" panose="020B0604020202020204" pitchFamily="34" charset="0"/>
              <a:cs typeface="Arial" panose="020B0604020202020204" pitchFamily="34" charset="0"/>
            </a:endParaRPr>
          </a:p>
        </p:txBody>
      </p:sp>
      <p:pic>
        <p:nvPicPr>
          <p:cNvPr id="4" name="4. Câu 4 - Khúc hát trên nương xa">
            <a:hlinkClick r:id="" action="ppaction://media"/>
            <a:extLst>
              <a:ext uri="{FF2B5EF4-FFF2-40B4-BE49-F238E27FC236}">
                <a16:creationId xmlns:a16="http://schemas.microsoft.com/office/drawing/2014/main" id="{CF80A8DD-480E-8FCA-B67E-A97899B9295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745826" y="2400300"/>
            <a:ext cx="11108267" cy="6248400"/>
          </a:xfrm>
          <a:prstGeom prst="rect">
            <a:avLst/>
          </a:prstGeom>
        </p:spPr>
      </p:pic>
    </p:spTree>
    <p:extLst>
      <p:ext uri="{BB962C8B-B14F-4D97-AF65-F5344CB8AC3E}">
        <p14:creationId xmlns:p14="http://schemas.microsoft.com/office/powerpoint/2010/main" val="3535599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8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5"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4854" flipH="1">
            <a:off x="15015871" y="-840318"/>
            <a:ext cx="5725113" cy="3070743"/>
          </a:xfrm>
          <a:prstGeom prst="rect">
            <a:avLst/>
          </a:prstGeom>
        </p:spPr>
      </p:pic>
      <p:pic>
        <p:nvPicPr>
          <p:cNvPr id="7" name="Picture 7"/>
          <p:cNvPicPr>
            <a:picLocks noChangeAspect="1"/>
          </p:cNvPicPr>
          <p:nvPr/>
        </p:nvPicPr>
        <p:blipFill>
          <a:blip r:embed="rId5"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4940">
            <a:off x="-2440208" y="8824159"/>
            <a:ext cx="5725113" cy="3070743"/>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93954" y="546742"/>
            <a:ext cx="476344" cy="535971"/>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08537" y="8384317"/>
            <a:ext cx="425538" cy="478805"/>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187814" y="1641877"/>
            <a:ext cx="476344" cy="535971"/>
          </a:xfrm>
          <a:prstGeom prst="rect">
            <a:avLst/>
          </a:prstGeom>
        </p:spPr>
      </p:pic>
      <p:pic>
        <p:nvPicPr>
          <p:cNvPr id="21" name="Picture 10">
            <a:extLst>
              <a:ext uri="{FF2B5EF4-FFF2-40B4-BE49-F238E27FC236}">
                <a16:creationId xmlns:a16="http://schemas.microsoft.com/office/drawing/2014/main" id="{D1D5653F-2997-6FAB-7F2B-F606D3F9A1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180950" flipH="1" flipV="1">
            <a:off x="11654938" y="6733661"/>
            <a:ext cx="15584499" cy="4363660"/>
          </a:xfrm>
          <a:prstGeom prst="rect">
            <a:avLst/>
          </a:prstGeom>
        </p:spPr>
      </p:pic>
      <p:pic>
        <p:nvPicPr>
          <p:cNvPr id="22" name="Picture 11">
            <a:extLst>
              <a:ext uri="{FF2B5EF4-FFF2-40B4-BE49-F238E27FC236}">
                <a16:creationId xmlns:a16="http://schemas.microsoft.com/office/drawing/2014/main" id="{4A4ADAAD-91F1-1FDC-484B-B0EA1FCFB9F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746286" flipH="1">
            <a:off x="11459882" y="1589571"/>
            <a:ext cx="15584499" cy="4363660"/>
          </a:xfrm>
          <a:prstGeom prst="rect">
            <a:avLst/>
          </a:prstGeom>
        </p:spPr>
      </p:pic>
      <p:pic>
        <p:nvPicPr>
          <p:cNvPr id="2" name="Picture 14">
            <a:extLst>
              <a:ext uri="{FF2B5EF4-FFF2-40B4-BE49-F238E27FC236}">
                <a16:creationId xmlns:a16="http://schemas.microsoft.com/office/drawing/2014/main" id="{CDA000DC-67B7-E57A-1BD5-0CBA0B12F7D3}"/>
              </a:ext>
            </a:extLst>
          </p:cNvPr>
          <p:cNvPicPr>
            <a:picLocks noChangeAspect="1"/>
          </p:cNvPicPr>
          <p:nvPr/>
        </p:nvPicPr>
        <p:blipFill>
          <a:blip r:embed="rId15"/>
          <a:srcRect/>
          <a:stretch>
            <a:fillRect/>
          </a:stretch>
        </p:blipFill>
        <p:spPr>
          <a:xfrm>
            <a:off x="12484429" y="1157131"/>
            <a:ext cx="4308854" cy="8387063"/>
          </a:xfrm>
          <a:prstGeom prst="rect">
            <a:avLst/>
          </a:prstGeom>
        </p:spPr>
      </p:pic>
      <p:sp>
        <p:nvSpPr>
          <p:cNvPr id="4" name="TextBox 3">
            <a:extLst>
              <a:ext uri="{FF2B5EF4-FFF2-40B4-BE49-F238E27FC236}">
                <a16:creationId xmlns:a16="http://schemas.microsoft.com/office/drawing/2014/main" id="{2B4963F4-9C5D-2BB4-4E28-50EA1548EA79}"/>
              </a:ext>
            </a:extLst>
          </p:cNvPr>
          <p:cNvSpPr txBox="1"/>
          <p:nvPr/>
        </p:nvSpPr>
        <p:spPr>
          <a:xfrm>
            <a:off x="7235464" y="837587"/>
            <a:ext cx="3817071" cy="830997"/>
          </a:xfrm>
          <a:prstGeom prst="rect">
            <a:avLst/>
          </a:prstGeom>
          <a:noFill/>
        </p:spPr>
        <p:txBody>
          <a:bodyPr wrap="none" rtlCol="0">
            <a:spAutoFit/>
          </a:bodyPr>
          <a:lstStyle/>
          <a:p>
            <a:r>
              <a:rPr lang="en-US" sz="4800" b="1">
                <a:latin typeface="Arial" panose="020B0604020202020204" pitchFamily="34" charset="0"/>
                <a:cs typeface="Arial" panose="020B0604020202020204" pitchFamily="34" charset="0"/>
              </a:rPr>
              <a:t>c) Hát cả bài</a:t>
            </a:r>
            <a:endParaRPr lang="en-US" sz="4800" b="1" dirty="0">
              <a:latin typeface="Arial" panose="020B0604020202020204" pitchFamily="34" charset="0"/>
              <a:cs typeface="Arial" panose="020B0604020202020204" pitchFamily="34" charset="0"/>
            </a:endParaRPr>
          </a:p>
        </p:txBody>
      </p:sp>
      <p:pic>
        <p:nvPicPr>
          <p:cNvPr id="9" name="Picture 8" descr="A picture containing text, book&#10;&#10;Description automatically generated">
            <a:extLst>
              <a:ext uri="{FF2B5EF4-FFF2-40B4-BE49-F238E27FC236}">
                <a16:creationId xmlns:a16="http://schemas.microsoft.com/office/drawing/2014/main" id="{A4900E5C-4D92-9F42-B5C6-7F4064F7F656}"/>
              </a:ext>
            </a:extLst>
          </p:cNvPr>
          <p:cNvPicPr>
            <a:picLocks noChangeAspect="1"/>
          </p:cNvPicPr>
          <p:nvPr/>
        </p:nvPicPr>
        <p:blipFill rotWithShape="1">
          <a:blip r:embed="rId16">
            <a:extLst>
              <a:ext uri="{28A0092B-C50C-407E-A947-70E740481C1C}">
                <a14:useLocalDpi xmlns:a14="http://schemas.microsoft.com/office/drawing/2010/main" val="0"/>
              </a:ext>
            </a:extLst>
          </a:blip>
          <a:srcRect l="2593" t="27038" r="2593" b="1851"/>
          <a:stretch/>
        </p:blipFill>
        <p:spPr>
          <a:xfrm>
            <a:off x="1053555" y="1959429"/>
            <a:ext cx="10126158" cy="7594619"/>
          </a:xfrm>
          <a:prstGeom prst="rect">
            <a:avLst/>
          </a:prstGeom>
        </p:spPr>
      </p:pic>
      <p:pic>
        <p:nvPicPr>
          <p:cNvPr id="10" name="y2mate.com - KARAOKE KHÚC NHẠC TRÊN NƯƠNG XA  LỚP 3  KẾT NỐI TRI THỨC">
            <a:hlinkClick r:id="" action="ppaction://media"/>
            <a:extLst>
              <a:ext uri="{FF2B5EF4-FFF2-40B4-BE49-F238E27FC236}">
                <a16:creationId xmlns:a16="http://schemas.microsoft.com/office/drawing/2014/main" id="{AF2911EF-F9E2-4C22-D3FB-46BE578EEEB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853469" y="3572727"/>
            <a:ext cx="1570773" cy="15707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 presetClass="mediacall" presetSubtype="0" fill="hold" nodeType="withEffect">
                                  <p:stCondLst>
                                    <p:cond delay="0"/>
                                  </p:stCondLst>
                                  <p:childTnLst>
                                    <p:cmd type="call" cmd="playFrom(0.0)">
                                      <p:cBhvr>
                                        <p:cTn id="15" dur="1380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0938">
            <a:off x="14625448" y="7531736"/>
            <a:ext cx="5725113" cy="307074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466604" y="9258300"/>
            <a:ext cx="22317688" cy="624895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52989">
            <a:off x="-7105347" y="9387462"/>
            <a:ext cx="22317688" cy="6248953"/>
          </a:xfrm>
          <a:prstGeom prst="rect">
            <a:avLst/>
          </a:prstGeom>
        </p:spPr>
      </p:pic>
      <p:pic>
        <p:nvPicPr>
          <p:cNvPr id="8" name="Picture 8"/>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185991">
            <a:off x="13244349" y="-1961804"/>
            <a:ext cx="7315200" cy="3923607"/>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2050" y="190500"/>
            <a:ext cx="710788" cy="799762"/>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06555" y="2733490"/>
            <a:ext cx="476344" cy="535971"/>
          </a:xfrm>
          <a:prstGeom prst="rect">
            <a:avLst/>
          </a:prstGeom>
        </p:spPr>
      </p:pic>
      <p:pic>
        <p:nvPicPr>
          <p:cNvPr id="26"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80892" y="2645801"/>
            <a:ext cx="425538" cy="478805"/>
          </a:xfrm>
          <a:prstGeom prst="rect">
            <a:avLst/>
          </a:prstGeom>
        </p:spPr>
      </p:pic>
      <p:sp>
        <p:nvSpPr>
          <p:cNvPr id="2" name="TextBox 6">
            <a:extLst>
              <a:ext uri="{FF2B5EF4-FFF2-40B4-BE49-F238E27FC236}">
                <a16:creationId xmlns:a16="http://schemas.microsoft.com/office/drawing/2014/main" id="{221C2718-72D3-3AE6-6143-7E17AAF0B29B}"/>
              </a:ext>
            </a:extLst>
          </p:cNvPr>
          <p:cNvSpPr txBox="1"/>
          <p:nvPr/>
        </p:nvSpPr>
        <p:spPr>
          <a:xfrm>
            <a:off x="3215537" y="785613"/>
            <a:ext cx="11851652" cy="1058238"/>
          </a:xfrm>
          <a:prstGeom prst="rect">
            <a:avLst/>
          </a:prstGeom>
        </p:spPr>
        <p:txBody>
          <a:bodyPr wrap="square" lIns="0" tIns="0" rIns="0" bIns="0" rtlCol="0" anchor="t">
            <a:spAutoFit/>
          </a:bodyPr>
          <a:lstStyle/>
          <a:p>
            <a:pPr algn="ctr">
              <a:lnSpc>
                <a:spcPts val="9000"/>
              </a:lnSpc>
            </a:pPr>
            <a:r>
              <a:rPr lang="en-US" sz="6000" b="1">
                <a:latin typeface="Arial" panose="020B0604020202020204" pitchFamily="34" charset="0"/>
                <a:cs typeface="Arial" panose="020B0604020202020204" pitchFamily="34" charset="0"/>
              </a:rPr>
              <a:t>LUYỆN TẬP – THỰC HÀNH</a:t>
            </a:r>
            <a:endParaRPr lang="en-US" sz="60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AD636A6-5DF1-1C21-FFD2-AA58F1AA78C3}"/>
              </a:ext>
            </a:extLst>
          </p:cNvPr>
          <p:cNvSpPr txBox="1"/>
          <p:nvPr/>
        </p:nvSpPr>
        <p:spPr>
          <a:xfrm>
            <a:off x="3460766" y="2019300"/>
            <a:ext cx="11361194" cy="830997"/>
          </a:xfrm>
          <a:prstGeom prst="rect">
            <a:avLst/>
          </a:prstGeom>
          <a:noFill/>
        </p:spPr>
        <p:txBody>
          <a:bodyPr wrap="square">
            <a:spAutoFit/>
          </a:bodyPr>
          <a:lstStyle/>
          <a:p>
            <a:pPr algn="ctr"/>
            <a:r>
              <a:rPr lang="en-US" sz="4800" b="1">
                <a:solidFill>
                  <a:srgbClr val="BB4F2F"/>
                </a:solidFill>
                <a:latin typeface="Arial" panose="020B0604020202020204" pitchFamily="34" charset="0"/>
                <a:ea typeface="Calibri" panose="020F0502020204030204" pitchFamily="34" charset="0"/>
                <a:cs typeface="Arial" panose="020B0604020202020204" pitchFamily="34" charset="0"/>
              </a:rPr>
              <a:t>1. Hát kết hợp vỗ tay theo phách</a:t>
            </a:r>
            <a:endParaRPr lang="en-US" sz="4800" b="1" dirty="0">
              <a:solidFill>
                <a:srgbClr val="BB4F2F"/>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DEE12422-417E-08BD-7132-08E81D55A6B3}"/>
              </a:ext>
            </a:extLst>
          </p:cNvPr>
          <p:cNvGrpSpPr/>
          <p:nvPr/>
        </p:nvGrpSpPr>
        <p:grpSpPr>
          <a:xfrm>
            <a:off x="3124200" y="8276537"/>
            <a:ext cx="3981791" cy="901593"/>
            <a:chOff x="3712915" y="8552463"/>
            <a:chExt cx="3981791" cy="901593"/>
          </a:xfrm>
        </p:grpSpPr>
        <p:pic>
          <p:nvPicPr>
            <p:cNvPr id="54" name="Picture 24">
              <a:extLst>
                <a:ext uri="{FF2B5EF4-FFF2-40B4-BE49-F238E27FC236}">
                  <a16:creationId xmlns:a16="http://schemas.microsoft.com/office/drawing/2014/main" id="{8EFD10B4-53F6-B834-FFE4-1CC9C8FC3E2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12915" y="8637499"/>
              <a:ext cx="764988" cy="731520"/>
            </a:xfrm>
            <a:prstGeom prst="rect">
              <a:avLst/>
            </a:prstGeom>
          </p:spPr>
        </p:pic>
        <p:sp>
          <p:nvSpPr>
            <p:cNvPr id="55" name="TextBox 54">
              <a:extLst>
                <a:ext uri="{FF2B5EF4-FFF2-40B4-BE49-F238E27FC236}">
                  <a16:creationId xmlns:a16="http://schemas.microsoft.com/office/drawing/2014/main" id="{9E0D8CC9-766F-6AA1-9828-EA6808610B8B}"/>
                </a:ext>
              </a:extLst>
            </p:cNvPr>
            <p:cNvSpPr txBox="1"/>
            <p:nvPr/>
          </p:nvSpPr>
          <p:spPr>
            <a:xfrm>
              <a:off x="4477903" y="8552463"/>
              <a:ext cx="3216803" cy="901593"/>
            </a:xfrm>
            <a:prstGeom prst="rect">
              <a:avLst/>
            </a:prstGeom>
            <a:noFill/>
          </p:spPr>
          <p:txBody>
            <a:bodyPr wrap="square">
              <a:spAutoFit/>
            </a:bodyPr>
            <a:lstStyle/>
            <a:p>
              <a:pPr marL="0" marR="0" algn="just">
                <a:lnSpc>
                  <a:spcPct val="150000"/>
                </a:lnSpc>
                <a:spcBef>
                  <a:spcPts val="0"/>
                </a:spcBef>
                <a:spcAft>
                  <a:spcPts val="1000"/>
                </a:spcAft>
              </a:pPr>
              <a:r>
                <a:rPr lang="en-US" sz="4000">
                  <a:effectLst/>
                  <a:latin typeface="Arial" panose="020B0604020202020204" pitchFamily="34" charset="0"/>
                  <a:ea typeface="Calibri" panose="020F0502020204030204" pitchFamily="34" charset="0"/>
                  <a:cs typeface="Arial" panose="020B0604020202020204" pitchFamily="34" charset="0"/>
                </a:rPr>
                <a:t>Phách mạnh</a:t>
              </a:r>
              <a:endParaRPr lang="en-US" sz="3200" b="1" i="1"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3FBADF0C-6539-15F1-46D9-D1DDFB562C1B}"/>
              </a:ext>
            </a:extLst>
          </p:cNvPr>
          <p:cNvGrpSpPr/>
          <p:nvPr/>
        </p:nvGrpSpPr>
        <p:grpSpPr>
          <a:xfrm>
            <a:off x="11138617" y="8191500"/>
            <a:ext cx="4113836" cy="901593"/>
            <a:chOff x="11727332" y="8467426"/>
            <a:chExt cx="4113836" cy="901593"/>
          </a:xfrm>
        </p:grpSpPr>
        <p:pic>
          <p:nvPicPr>
            <p:cNvPr id="57" name="Picture 16">
              <a:extLst>
                <a:ext uri="{FF2B5EF4-FFF2-40B4-BE49-F238E27FC236}">
                  <a16:creationId xmlns:a16="http://schemas.microsoft.com/office/drawing/2014/main" id="{D0FA4701-C94C-04DC-0BAA-586B9E90AD3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727332" y="8637499"/>
              <a:ext cx="764988" cy="731520"/>
            </a:xfrm>
            <a:prstGeom prst="rect">
              <a:avLst/>
            </a:prstGeom>
          </p:spPr>
        </p:pic>
        <p:sp>
          <p:nvSpPr>
            <p:cNvPr id="58" name="TextBox 57">
              <a:extLst>
                <a:ext uri="{FF2B5EF4-FFF2-40B4-BE49-F238E27FC236}">
                  <a16:creationId xmlns:a16="http://schemas.microsoft.com/office/drawing/2014/main" id="{5C059221-CDC0-7FC5-ABA0-04C6F2325175}"/>
                </a:ext>
              </a:extLst>
            </p:cNvPr>
            <p:cNvSpPr txBox="1"/>
            <p:nvPr/>
          </p:nvSpPr>
          <p:spPr>
            <a:xfrm>
              <a:off x="12624365" y="8467426"/>
              <a:ext cx="3216803" cy="901593"/>
            </a:xfrm>
            <a:prstGeom prst="rect">
              <a:avLst/>
            </a:prstGeom>
            <a:noFill/>
          </p:spPr>
          <p:txBody>
            <a:bodyPr wrap="square">
              <a:spAutoFit/>
            </a:bodyPr>
            <a:lstStyle/>
            <a:p>
              <a:pPr marL="0" marR="0" algn="just">
                <a:lnSpc>
                  <a:spcPct val="150000"/>
                </a:lnSpc>
                <a:spcBef>
                  <a:spcPts val="0"/>
                </a:spcBef>
                <a:spcAft>
                  <a:spcPts val="1000"/>
                </a:spcAft>
              </a:pPr>
              <a:r>
                <a:rPr lang="en-US" sz="4000">
                  <a:effectLst/>
                  <a:latin typeface="Arial" panose="020B0604020202020204" pitchFamily="34" charset="0"/>
                  <a:ea typeface="Calibri" panose="020F0502020204030204" pitchFamily="34" charset="0"/>
                  <a:cs typeface="Arial" panose="020B0604020202020204" pitchFamily="34" charset="0"/>
                </a:rPr>
                <a:t>Phách nhẹ</a:t>
              </a:r>
              <a:endParaRPr lang="en-US" sz="3200" b="1" i="1"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67" name="Group 66">
            <a:extLst>
              <a:ext uri="{FF2B5EF4-FFF2-40B4-BE49-F238E27FC236}">
                <a16:creationId xmlns:a16="http://schemas.microsoft.com/office/drawing/2014/main" id="{A79DE8E1-71A4-8524-C4C4-06C9DDA84D4A}"/>
              </a:ext>
            </a:extLst>
          </p:cNvPr>
          <p:cNvGrpSpPr/>
          <p:nvPr/>
        </p:nvGrpSpPr>
        <p:grpSpPr>
          <a:xfrm>
            <a:off x="1219200" y="3305257"/>
            <a:ext cx="16389538" cy="3840056"/>
            <a:chOff x="1593661" y="3305257"/>
            <a:chExt cx="16389538" cy="3840056"/>
          </a:xfrm>
        </p:grpSpPr>
        <p:sp>
          <p:nvSpPr>
            <p:cNvPr id="45" name="TextBox 44">
              <a:extLst>
                <a:ext uri="{FF2B5EF4-FFF2-40B4-BE49-F238E27FC236}">
                  <a16:creationId xmlns:a16="http://schemas.microsoft.com/office/drawing/2014/main" id="{CA416BC0-821B-33D0-0033-AACAED2089CA}"/>
                </a:ext>
              </a:extLst>
            </p:cNvPr>
            <p:cNvSpPr txBox="1"/>
            <p:nvPr/>
          </p:nvSpPr>
          <p:spPr>
            <a:xfrm>
              <a:off x="1593661" y="3305257"/>
              <a:ext cx="13665992" cy="769441"/>
            </a:xfrm>
            <a:prstGeom prst="rect">
              <a:avLst/>
            </a:prstGeom>
            <a:noFill/>
          </p:spPr>
          <p:txBody>
            <a:bodyPr wrap="square">
              <a:spAutoFit/>
            </a:bodyPr>
            <a:lstStyle/>
            <a:p>
              <a:pPr marL="0" marR="0" algn="just">
                <a:spcBef>
                  <a:spcPts val="0"/>
                </a:spcBef>
                <a:spcAft>
                  <a:spcPts val="1000"/>
                </a:spcAft>
              </a:pPr>
              <a:r>
                <a:rPr lang="en-US" sz="4400">
                  <a:effectLst/>
                  <a:latin typeface="Arial" panose="020B0604020202020204" pitchFamily="34" charset="0"/>
                  <a:ea typeface="Calibri" panose="020F0502020204030204" pitchFamily="34" charset="0"/>
                  <a:cs typeface="Arial" panose="020B0604020202020204" pitchFamily="34" charset="0"/>
                </a:rPr>
                <a:t>Tiếng suối hòa tiếng lá rừng, núi non cao trập trùng.</a:t>
              </a:r>
            </a:p>
          </p:txBody>
        </p:sp>
        <p:pic>
          <p:nvPicPr>
            <p:cNvPr id="51" name="Picture 24">
              <a:extLst>
                <a:ext uri="{FF2B5EF4-FFF2-40B4-BE49-F238E27FC236}">
                  <a16:creationId xmlns:a16="http://schemas.microsoft.com/office/drawing/2014/main" id="{627B5CF4-A795-8DE8-6F0E-D1A7D84B89E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886725" y="4300290"/>
              <a:ext cx="764988" cy="731520"/>
            </a:xfrm>
            <a:prstGeom prst="rect">
              <a:avLst/>
            </a:prstGeom>
          </p:spPr>
        </p:pic>
        <p:pic>
          <p:nvPicPr>
            <p:cNvPr id="52" name="Picture 24">
              <a:extLst>
                <a:ext uri="{FF2B5EF4-FFF2-40B4-BE49-F238E27FC236}">
                  <a16:creationId xmlns:a16="http://schemas.microsoft.com/office/drawing/2014/main" id="{127B8E76-8131-2615-51DB-10F4864F1E7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723497" y="4300290"/>
              <a:ext cx="764988" cy="731520"/>
            </a:xfrm>
            <a:prstGeom prst="rect">
              <a:avLst/>
            </a:prstGeom>
          </p:spPr>
        </p:pic>
        <p:sp>
          <p:nvSpPr>
            <p:cNvPr id="47" name="TextBox 46">
              <a:extLst>
                <a:ext uri="{FF2B5EF4-FFF2-40B4-BE49-F238E27FC236}">
                  <a16:creationId xmlns:a16="http://schemas.microsoft.com/office/drawing/2014/main" id="{10BCA91C-B00B-36A6-6B27-305C3D6D04F4}"/>
                </a:ext>
              </a:extLst>
            </p:cNvPr>
            <p:cNvSpPr txBox="1"/>
            <p:nvPr/>
          </p:nvSpPr>
          <p:spPr>
            <a:xfrm>
              <a:off x="1676400" y="5554810"/>
              <a:ext cx="16306799" cy="769441"/>
            </a:xfrm>
            <a:prstGeom prst="rect">
              <a:avLst/>
            </a:prstGeom>
            <a:noFill/>
          </p:spPr>
          <p:txBody>
            <a:bodyPr wrap="square">
              <a:spAutoFit/>
            </a:bodyPr>
            <a:lstStyle/>
            <a:p>
              <a:pPr marL="0" marR="0" algn="just">
                <a:spcBef>
                  <a:spcPts val="0"/>
                </a:spcBef>
                <a:spcAft>
                  <a:spcPts val="1000"/>
                </a:spcAft>
              </a:pPr>
              <a:r>
                <a:rPr lang="en-US" sz="4400">
                  <a:effectLst/>
                  <a:latin typeface="Arial" panose="020B0604020202020204" pitchFamily="34" charset="0"/>
                  <a:ea typeface="Calibri" panose="020F0502020204030204" pitchFamily="34" charset="0"/>
                  <a:cs typeface="Arial" panose="020B0604020202020204" pitchFamily="34" charset="0"/>
                </a:rPr>
                <a:t>Âm vang nhạc rừng vang khắp buôn làng xôn xao bao lời ca…</a:t>
              </a:r>
              <a:endParaRPr lang="en-US" sz="36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49" name="Picture 24">
              <a:extLst>
                <a:ext uri="{FF2B5EF4-FFF2-40B4-BE49-F238E27FC236}">
                  <a16:creationId xmlns:a16="http://schemas.microsoft.com/office/drawing/2014/main" id="{B8492551-A480-A5C4-3ADE-3BEAD178482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886725" y="6413793"/>
              <a:ext cx="764988" cy="731520"/>
            </a:xfrm>
            <a:prstGeom prst="rect">
              <a:avLst/>
            </a:prstGeom>
          </p:spPr>
        </p:pic>
        <p:pic>
          <p:nvPicPr>
            <p:cNvPr id="50" name="Picture 24">
              <a:extLst>
                <a:ext uri="{FF2B5EF4-FFF2-40B4-BE49-F238E27FC236}">
                  <a16:creationId xmlns:a16="http://schemas.microsoft.com/office/drawing/2014/main" id="{2FC7CEA5-CA98-7130-BFCB-59523257FE7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482304" y="6400922"/>
              <a:ext cx="764988" cy="731520"/>
            </a:xfrm>
            <a:prstGeom prst="rect">
              <a:avLst/>
            </a:prstGeom>
          </p:spPr>
        </p:pic>
        <p:pic>
          <p:nvPicPr>
            <p:cNvPr id="41" name="Picture 16">
              <a:extLst>
                <a:ext uri="{FF2B5EF4-FFF2-40B4-BE49-F238E27FC236}">
                  <a16:creationId xmlns:a16="http://schemas.microsoft.com/office/drawing/2014/main" id="{7F8C73F1-A9B0-FE49-CD2D-4944F84D0E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4492812" y="4241949"/>
              <a:ext cx="764988" cy="731520"/>
            </a:xfrm>
            <a:prstGeom prst="rect">
              <a:avLst/>
            </a:prstGeom>
          </p:spPr>
        </p:pic>
        <p:pic>
          <p:nvPicPr>
            <p:cNvPr id="42" name="Picture 16">
              <a:extLst>
                <a:ext uri="{FF2B5EF4-FFF2-40B4-BE49-F238E27FC236}">
                  <a16:creationId xmlns:a16="http://schemas.microsoft.com/office/drawing/2014/main" id="{B71FAA67-C774-986A-029D-516C15E61F8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769412" y="4259580"/>
              <a:ext cx="764988" cy="731520"/>
            </a:xfrm>
            <a:prstGeom prst="rect">
              <a:avLst/>
            </a:prstGeom>
          </p:spPr>
        </p:pic>
        <p:pic>
          <p:nvPicPr>
            <p:cNvPr id="43" name="Picture 16">
              <a:extLst>
                <a:ext uri="{FF2B5EF4-FFF2-40B4-BE49-F238E27FC236}">
                  <a16:creationId xmlns:a16="http://schemas.microsoft.com/office/drawing/2014/main" id="{2654E240-9623-A4E1-FB38-3CCDA0BCDD3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4373022" y="6404421"/>
              <a:ext cx="764988" cy="731520"/>
            </a:xfrm>
            <a:prstGeom prst="rect">
              <a:avLst/>
            </a:prstGeom>
          </p:spPr>
        </p:pic>
        <p:pic>
          <p:nvPicPr>
            <p:cNvPr id="44" name="Picture 16">
              <a:extLst>
                <a:ext uri="{FF2B5EF4-FFF2-40B4-BE49-F238E27FC236}">
                  <a16:creationId xmlns:a16="http://schemas.microsoft.com/office/drawing/2014/main" id="{5F6B0AC2-8DF0-3453-7EB8-5B2DBC29A23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138617" y="6393180"/>
              <a:ext cx="764988" cy="731520"/>
            </a:xfrm>
            <a:prstGeom prst="rect">
              <a:avLst/>
            </a:prstGeom>
          </p:spPr>
        </p:pic>
        <p:pic>
          <p:nvPicPr>
            <p:cNvPr id="59" name="Picture 24">
              <a:extLst>
                <a:ext uri="{FF2B5EF4-FFF2-40B4-BE49-F238E27FC236}">
                  <a16:creationId xmlns:a16="http://schemas.microsoft.com/office/drawing/2014/main" id="{E6BB05F5-D9B6-4696-426E-98AE35A63A7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954182" y="4241949"/>
              <a:ext cx="764988" cy="731520"/>
            </a:xfrm>
            <a:prstGeom prst="rect">
              <a:avLst/>
            </a:prstGeom>
          </p:spPr>
        </p:pic>
        <p:pic>
          <p:nvPicPr>
            <p:cNvPr id="60" name="Picture 16">
              <a:extLst>
                <a:ext uri="{FF2B5EF4-FFF2-40B4-BE49-F238E27FC236}">
                  <a16:creationId xmlns:a16="http://schemas.microsoft.com/office/drawing/2014/main" id="{4E21F30B-739E-0B7E-73F8-974844C425D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025809" y="4259580"/>
              <a:ext cx="764988" cy="731520"/>
            </a:xfrm>
            <a:prstGeom prst="rect">
              <a:avLst/>
            </a:prstGeom>
          </p:spPr>
        </p:pic>
        <p:pic>
          <p:nvPicPr>
            <p:cNvPr id="61" name="Picture 24">
              <a:extLst>
                <a:ext uri="{FF2B5EF4-FFF2-40B4-BE49-F238E27FC236}">
                  <a16:creationId xmlns:a16="http://schemas.microsoft.com/office/drawing/2014/main" id="{72562A86-6014-24F9-D9F0-50CF8A735D0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011057" y="4221494"/>
              <a:ext cx="764988" cy="731520"/>
            </a:xfrm>
            <a:prstGeom prst="rect">
              <a:avLst/>
            </a:prstGeom>
          </p:spPr>
        </p:pic>
        <p:pic>
          <p:nvPicPr>
            <p:cNvPr id="62" name="Picture 16">
              <a:extLst>
                <a:ext uri="{FF2B5EF4-FFF2-40B4-BE49-F238E27FC236}">
                  <a16:creationId xmlns:a16="http://schemas.microsoft.com/office/drawing/2014/main" id="{D4711642-A50C-C850-19AC-2BB8FF6274C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3868400" y="4180784"/>
              <a:ext cx="764988" cy="731520"/>
            </a:xfrm>
            <a:prstGeom prst="rect">
              <a:avLst/>
            </a:prstGeom>
          </p:spPr>
        </p:pic>
        <p:pic>
          <p:nvPicPr>
            <p:cNvPr id="63" name="Picture 24">
              <a:extLst>
                <a:ext uri="{FF2B5EF4-FFF2-40B4-BE49-F238E27FC236}">
                  <a16:creationId xmlns:a16="http://schemas.microsoft.com/office/drawing/2014/main" id="{65A65D0B-BB92-FF5B-891E-93BFD51DF07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277280" y="6400922"/>
              <a:ext cx="764988" cy="731520"/>
            </a:xfrm>
            <a:prstGeom prst="rect">
              <a:avLst/>
            </a:prstGeom>
          </p:spPr>
        </p:pic>
        <p:pic>
          <p:nvPicPr>
            <p:cNvPr id="64" name="Picture 16">
              <a:extLst>
                <a:ext uri="{FF2B5EF4-FFF2-40B4-BE49-F238E27FC236}">
                  <a16:creationId xmlns:a16="http://schemas.microsoft.com/office/drawing/2014/main" id="{849AD001-7096-7077-AB3D-FFBD414A45D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421558" y="6334055"/>
              <a:ext cx="764988" cy="731520"/>
            </a:xfrm>
            <a:prstGeom prst="rect">
              <a:avLst/>
            </a:prstGeom>
          </p:spPr>
        </p:pic>
        <p:pic>
          <p:nvPicPr>
            <p:cNvPr id="65" name="Picture 24">
              <a:extLst>
                <a:ext uri="{FF2B5EF4-FFF2-40B4-BE49-F238E27FC236}">
                  <a16:creationId xmlns:a16="http://schemas.microsoft.com/office/drawing/2014/main" id="{E07A9555-5D77-97AF-0CDA-41E49C5A747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119034" y="6332796"/>
              <a:ext cx="764988" cy="731520"/>
            </a:xfrm>
            <a:prstGeom prst="rect">
              <a:avLst/>
            </a:prstGeom>
          </p:spPr>
        </p:pic>
        <p:pic>
          <p:nvPicPr>
            <p:cNvPr id="66" name="Picture 16">
              <a:extLst>
                <a:ext uri="{FF2B5EF4-FFF2-40B4-BE49-F238E27FC236}">
                  <a16:creationId xmlns:a16="http://schemas.microsoft.com/office/drawing/2014/main" id="{A1C93774-313F-4563-AB27-F7B3D933B3A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976377" y="6292086"/>
              <a:ext cx="764988" cy="731520"/>
            </a:xfrm>
            <a:prstGeom prst="rect">
              <a:avLst/>
            </a:prstGeom>
          </p:spPr>
        </p:pic>
      </p:grpSp>
      <p:pic>
        <p:nvPicPr>
          <p:cNvPr id="70" name="y2mate.com - KARAOKE KHÚC NHẠC TRÊN NƯƠNG XA  LỚP 3  KẾT NỐI TRI THỨC">
            <a:hlinkClick r:id="" action="ppaction://media"/>
            <a:extLst>
              <a:ext uri="{FF2B5EF4-FFF2-40B4-BE49-F238E27FC236}">
                <a16:creationId xmlns:a16="http://schemas.microsoft.com/office/drawing/2014/main" id="{70F89111-9357-58E6-0397-4AE6AB30F4F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2050" y="9029700"/>
            <a:ext cx="1234145" cy="12341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barn(inVertical)">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barn(inVertical)">
                                      <p:cBhvr>
                                        <p:cTn id="18" dur="500"/>
                                        <p:tgtEl>
                                          <p:spTgt spid="53"/>
                                        </p:tgtEl>
                                      </p:cBhvr>
                                    </p:animEffect>
                                  </p:childTnLst>
                                </p:cTn>
                              </p:par>
                              <p:par>
                                <p:cTn id="19" presetID="16" presetClass="entr" presetSubtype="21"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barn(inVertical)">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38030"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0"/>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0938">
            <a:off x="14625448" y="7531736"/>
            <a:ext cx="5725113" cy="307074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466604" y="9258300"/>
            <a:ext cx="22317688" cy="624895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52989">
            <a:off x="-7105347" y="9387462"/>
            <a:ext cx="22317688" cy="6248953"/>
          </a:xfrm>
          <a:prstGeom prst="rect">
            <a:avLst/>
          </a:prstGeom>
        </p:spPr>
      </p:pic>
      <p:pic>
        <p:nvPicPr>
          <p:cNvPr id="8" name="Picture 8"/>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185991">
            <a:off x="13244349" y="-1961804"/>
            <a:ext cx="7315200" cy="3923607"/>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2050" y="190500"/>
            <a:ext cx="710788" cy="799762"/>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06555" y="2733490"/>
            <a:ext cx="476344" cy="535971"/>
          </a:xfrm>
          <a:prstGeom prst="rect">
            <a:avLst/>
          </a:prstGeom>
        </p:spPr>
      </p:pic>
      <p:sp>
        <p:nvSpPr>
          <p:cNvPr id="2" name="Rectangle 1">
            <a:extLst>
              <a:ext uri="{FF2B5EF4-FFF2-40B4-BE49-F238E27FC236}">
                <a16:creationId xmlns:a16="http://schemas.microsoft.com/office/drawing/2014/main" id="{367DE459-0548-E503-9983-B3A9D22AA55F}"/>
              </a:ext>
            </a:extLst>
          </p:cNvPr>
          <p:cNvSpPr/>
          <p:nvPr/>
        </p:nvSpPr>
        <p:spPr>
          <a:xfrm>
            <a:off x="3203049" y="2301270"/>
            <a:ext cx="11649343" cy="784830"/>
          </a:xfrm>
          <a:prstGeom prst="rect">
            <a:avLst/>
          </a:prstGeom>
        </p:spPr>
        <p:txBody>
          <a:bodyPr wrap="none">
            <a:spAutoFit/>
          </a:bodyPr>
          <a:lstStyle/>
          <a:p>
            <a:r>
              <a:rPr lang="vi-VN" sz="4500" dirty="0">
                <a:latin typeface="Arial" panose="020B0604020202020204" pitchFamily="34" charset="0"/>
                <a:ea typeface="Calibri" panose="020F0502020204030204" pitchFamily="34" charset="0"/>
                <a:cs typeface="Arial" panose="020B0604020202020204" pitchFamily="34" charset="0"/>
              </a:rPr>
              <a:t>C</a:t>
            </a:r>
            <a:r>
              <a:rPr lang="en-US" sz="4500" dirty="0">
                <a:latin typeface="Arial" panose="020B0604020202020204" pitchFamily="34" charset="0"/>
                <a:ea typeface="Calibri" panose="020F0502020204030204" pitchFamily="34" charset="0"/>
                <a:cs typeface="Arial" panose="020B0604020202020204" pitchFamily="34" charset="0"/>
              </a:rPr>
              <a:t>ả lớp </a:t>
            </a:r>
            <a:r>
              <a:rPr lang="en-US" sz="4500" dirty="0" err="1">
                <a:latin typeface="Arial" panose="020B0604020202020204" pitchFamily="34" charset="0"/>
                <a:ea typeface="Calibri" panose="020F0502020204030204" pitchFamily="34" charset="0"/>
                <a:cs typeface="Arial" panose="020B0604020202020204" pitchFamily="34" charset="0"/>
              </a:rPr>
              <a:t>hát</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theo</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nhạc</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đệm</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kết</a:t>
            </a:r>
            <a:r>
              <a:rPr lang="en-US" sz="4500" dirty="0">
                <a:latin typeface="Arial" panose="020B0604020202020204" pitchFamily="34" charset="0"/>
                <a:ea typeface="Calibri" panose="020F0502020204030204" pitchFamily="34" charset="0"/>
                <a:cs typeface="Arial" panose="020B0604020202020204" pitchFamily="34" charset="0"/>
              </a:rPr>
              <a:t> hợp </a:t>
            </a:r>
            <a:r>
              <a:rPr lang="en-US" sz="4500" dirty="0" err="1">
                <a:latin typeface="Arial" panose="020B0604020202020204" pitchFamily="34" charset="0"/>
                <a:ea typeface="Calibri" panose="020F0502020204030204" pitchFamily="34" charset="0"/>
                <a:cs typeface="Arial" panose="020B0604020202020204" pitchFamily="34" charset="0"/>
              </a:rPr>
              <a:t>vận</a:t>
            </a:r>
            <a:r>
              <a:rPr lang="en-US"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động</a:t>
            </a:r>
            <a:endParaRPr lang="en-US" sz="45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6E9ED57-9452-13BD-5546-830CF994261A}"/>
              </a:ext>
            </a:extLst>
          </p:cNvPr>
          <p:cNvSpPr txBox="1"/>
          <p:nvPr/>
        </p:nvSpPr>
        <p:spPr>
          <a:xfrm>
            <a:off x="2522605" y="969568"/>
            <a:ext cx="13242789" cy="830997"/>
          </a:xfrm>
          <a:prstGeom prst="rect">
            <a:avLst/>
          </a:prstGeom>
          <a:noFill/>
        </p:spPr>
        <p:txBody>
          <a:bodyPr wrap="square">
            <a:spAutoFit/>
          </a:bodyPr>
          <a:lstStyle/>
          <a:p>
            <a:pPr algn="ctr"/>
            <a:r>
              <a:rPr lang="en-US" sz="4800" b="1">
                <a:solidFill>
                  <a:srgbClr val="BB4F2F"/>
                </a:solidFill>
                <a:latin typeface="Arial" panose="020B0604020202020204" pitchFamily="34" charset="0"/>
                <a:ea typeface="Calibri" panose="020F0502020204030204" pitchFamily="34" charset="0"/>
                <a:cs typeface="Arial" panose="020B0604020202020204" pitchFamily="34" charset="0"/>
              </a:rPr>
              <a:t>3. Hát kết hợp vận động theo nhịp điệu</a:t>
            </a:r>
            <a:endParaRPr lang="en-US" sz="4800" b="1" dirty="0">
              <a:solidFill>
                <a:srgbClr val="BB4F2F"/>
              </a:solidFill>
              <a:latin typeface="Arial" panose="020B0604020202020204" pitchFamily="34" charset="0"/>
              <a:cs typeface="Arial" panose="020B0604020202020204" pitchFamily="34" charset="0"/>
            </a:endParaRPr>
          </a:p>
        </p:txBody>
      </p:sp>
      <p:pic>
        <p:nvPicPr>
          <p:cNvPr id="27" name="Picture 5">
            <a:extLst>
              <a:ext uri="{FF2B5EF4-FFF2-40B4-BE49-F238E27FC236}">
                <a16:creationId xmlns:a16="http://schemas.microsoft.com/office/drawing/2014/main" id="{CF302A6C-0F04-A4EE-A004-FEA8B73B5DE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249545" y="3026773"/>
            <a:ext cx="12869794" cy="7963185"/>
          </a:xfrm>
          <a:prstGeom prst="rect">
            <a:avLst/>
          </a:prstGeom>
        </p:spPr>
      </p:pic>
      <p:pic>
        <p:nvPicPr>
          <p:cNvPr id="32" name="y2mate.com - KARAOKE KHÚC NHẠC TRÊN NƯƠNG XA  LỚP 3  KẾT NỐI TRI THỨC">
            <a:hlinkClick r:id="" action="ppaction://media"/>
            <a:extLst>
              <a:ext uri="{FF2B5EF4-FFF2-40B4-BE49-F238E27FC236}">
                <a16:creationId xmlns:a16="http://schemas.microsoft.com/office/drawing/2014/main" id="{A62CD947-F3EB-634F-F189-F3305604194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2050" y="9029700"/>
            <a:ext cx="1234145" cy="1234145"/>
          </a:xfrm>
          <a:prstGeom prst="rect">
            <a:avLst/>
          </a:prstGeom>
        </p:spPr>
      </p:pic>
    </p:spTree>
    <p:extLst>
      <p:ext uri="{BB962C8B-B14F-4D97-AF65-F5344CB8AC3E}">
        <p14:creationId xmlns:p14="http://schemas.microsoft.com/office/powerpoint/2010/main" val="1680787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8030"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2"/>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72507">
            <a:off x="-1349834" y="6351070"/>
            <a:ext cx="5725113" cy="3070743"/>
          </a:xfrm>
          <a:prstGeom prst="rect">
            <a:avLst/>
          </a:prstGeom>
        </p:spPr>
      </p:pic>
      <p:pic>
        <p:nvPicPr>
          <p:cNvPr id="4" name="Picture 4"/>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72507">
            <a:off x="12842579" y="-1535371"/>
            <a:ext cx="5725113" cy="3070743"/>
          </a:xfrm>
          <a:prstGeom prst="rect">
            <a:avLst/>
          </a:prstGeom>
        </p:spPr>
      </p:pic>
      <p:grpSp>
        <p:nvGrpSpPr>
          <p:cNvPr id="7" name="Group 7"/>
          <p:cNvGrpSpPr>
            <a:grpSpLocks noChangeAspect="1"/>
          </p:cNvGrpSpPr>
          <p:nvPr/>
        </p:nvGrpSpPr>
        <p:grpSpPr>
          <a:xfrm>
            <a:off x="3378046" y="3470001"/>
            <a:ext cx="11246157" cy="5161001"/>
            <a:chOff x="-161290" y="232410"/>
            <a:chExt cx="12611100" cy="5787390"/>
          </a:xfrm>
        </p:grpSpPr>
        <p:sp>
          <p:nvSpPr>
            <p:cNvPr id="8" name="Freeform 8"/>
            <p:cNvSpPr/>
            <p:nvPr/>
          </p:nvSpPr>
          <p:spPr>
            <a:xfrm>
              <a:off x="-161290" y="232410"/>
              <a:ext cx="12611101" cy="5787390"/>
            </a:xfrm>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p:spPr>
        </p:sp>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36379" y="4607529"/>
            <a:ext cx="476344" cy="53597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20426" y="1713222"/>
            <a:ext cx="425538" cy="47880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718535" y="5143500"/>
            <a:ext cx="613052" cy="689791"/>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887768" y="2083404"/>
            <a:ext cx="476344" cy="535971"/>
          </a:xfrm>
          <a:prstGeom prst="rect">
            <a:avLst/>
          </a:prstGeom>
        </p:spPr>
      </p:pic>
      <p:pic>
        <p:nvPicPr>
          <p:cNvPr id="14" name="Picture 14"/>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0938">
            <a:off x="14991537" y="7722929"/>
            <a:ext cx="5725113" cy="3070743"/>
          </a:xfrm>
          <a:prstGeom prst="rect">
            <a:avLst/>
          </a:prstGeom>
        </p:spPr>
      </p:pic>
      <p:grpSp>
        <p:nvGrpSpPr>
          <p:cNvPr id="16" name="Group 15">
            <a:extLst>
              <a:ext uri="{FF2B5EF4-FFF2-40B4-BE49-F238E27FC236}">
                <a16:creationId xmlns:a16="http://schemas.microsoft.com/office/drawing/2014/main" id="{7D5734F0-8D25-32AC-3D60-903F241FEAC0}"/>
              </a:ext>
            </a:extLst>
          </p:cNvPr>
          <p:cNvGrpSpPr/>
          <p:nvPr/>
        </p:nvGrpSpPr>
        <p:grpSpPr>
          <a:xfrm>
            <a:off x="3120427" y="883420"/>
            <a:ext cx="12047147" cy="2223565"/>
            <a:chOff x="3120426" y="2192876"/>
            <a:chExt cx="12047147" cy="5901248"/>
          </a:xfrm>
        </p:grpSpPr>
        <p:grpSp>
          <p:nvGrpSpPr>
            <p:cNvPr id="5" name="Group 5"/>
            <p:cNvGrpSpPr/>
            <p:nvPr/>
          </p:nvGrpSpPr>
          <p:grpSpPr>
            <a:xfrm>
              <a:off x="3120426" y="2192876"/>
              <a:ext cx="12047147" cy="5901248"/>
              <a:chOff x="0" y="0"/>
              <a:chExt cx="7123099" cy="3489222"/>
            </a:xfrm>
          </p:grpSpPr>
          <p:sp>
            <p:nvSpPr>
              <p:cNvPr id="6" name="Freeform 6"/>
              <p:cNvSpPr/>
              <p:nvPr/>
            </p:nvSpPr>
            <p:spPr>
              <a:xfrm>
                <a:off x="-9098" y="-6509"/>
                <a:ext cx="7137430" cy="3521276"/>
              </a:xfrm>
              <a:custGeom>
                <a:avLst/>
                <a:gdLst/>
                <a:ahLst/>
                <a:cxnLst/>
                <a:rect l="l" t="t" r="r" b="b"/>
                <a:pathLst>
                  <a:path w="7137430" h="3521276">
                    <a:moveTo>
                      <a:pt x="63030" y="2927722"/>
                    </a:moveTo>
                    <a:cubicBezTo>
                      <a:pt x="63030" y="2927722"/>
                      <a:pt x="0" y="2681158"/>
                      <a:pt x="10218" y="1214762"/>
                    </a:cubicBezTo>
                    <a:cubicBezTo>
                      <a:pt x="18651" y="990971"/>
                      <a:pt x="65033" y="645332"/>
                      <a:pt x="65033" y="645332"/>
                    </a:cubicBezTo>
                    <a:cubicBezTo>
                      <a:pt x="82233" y="502466"/>
                      <a:pt x="56685" y="337866"/>
                      <a:pt x="181385" y="223925"/>
                    </a:cubicBezTo>
                    <a:cubicBezTo>
                      <a:pt x="346794" y="72788"/>
                      <a:pt x="621643" y="0"/>
                      <a:pt x="6244357" y="6965"/>
                    </a:cubicBezTo>
                    <a:lnTo>
                      <a:pt x="6244358" y="6965"/>
                    </a:lnTo>
                    <a:cubicBezTo>
                      <a:pt x="6461105" y="16819"/>
                      <a:pt x="6665420" y="36481"/>
                      <a:pt x="6799608" y="101690"/>
                    </a:cubicBezTo>
                    <a:cubicBezTo>
                      <a:pt x="7055654" y="226120"/>
                      <a:pt x="7137430" y="459160"/>
                      <a:pt x="7131942" y="704684"/>
                    </a:cubicBezTo>
                    <a:cubicBezTo>
                      <a:pt x="7131942" y="704684"/>
                      <a:pt x="7088653" y="1013073"/>
                      <a:pt x="7096087" y="1248607"/>
                    </a:cubicBezTo>
                    <a:cubicBezTo>
                      <a:pt x="7103211" y="2669524"/>
                      <a:pt x="7110367" y="2865127"/>
                      <a:pt x="7110367" y="2865127"/>
                    </a:cubicBezTo>
                    <a:cubicBezTo>
                      <a:pt x="7093686" y="3080859"/>
                      <a:pt x="6979042" y="3291471"/>
                      <a:pt x="6782172" y="3403095"/>
                    </a:cubicBezTo>
                    <a:cubicBezTo>
                      <a:pt x="6631821" y="3488344"/>
                      <a:pt x="6433790" y="3503441"/>
                      <a:pt x="5111820" y="3492700"/>
                    </a:cubicBezTo>
                    <a:lnTo>
                      <a:pt x="5111750" y="3492700"/>
                    </a:lnTo>
                    <a:cubicBezTo>
                      <a:pt x="645952" y="3487423"/>
                      <a:pt x="384604" y="3521276"/>
                      <a:pt x="254278" y="3412118"/>
                    </a:cubicBezTo>
                    <a:cubicBezTo>
                      <a:pt x="145767" y="3321233"/>
                      <a:pt x="81795" y="3127921"/>
                      <a:pt x="63030" y="2927722"/>
                    </a:cubicBezTo>
                    <a:close/>
                  </a:path>
                </a:pathLst>
              </a:custGeom>
              <a:solidFill>
                <a:srgbClr val="DAAFAE"/>
              </a:solidFill>
            </p:spPr>
          </p:sp>
        </p:grpSp>
        <p:sp>
          <p:nvSpPr>
            <p:cNvPr id="15" name="TextBox 9">
              <a:extLst>
                <a:ext uri="{FF2B5EF4-FFF2-40B4-BE49-F238E27FC236}">
                  <a16:creationId xmlns:a16="http://schemas.microsoft.com/office/drawing/2014/main" id="{EFD0CB8E-626F-4051-EDAF-41483D10690D}"/>
                </a:ext>
              </a:extLst>
            </p:cNvPr>
            <p:cNvSpPr txBox="1"/>
            <p:nvPr/>
          </p:nvSpPr>
          <p:spPr>
            <a:xfrm>
              <a:off x="3695699" y="3147834"/>
              <a:ext cx="10896600" cy="3543663"/>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TRÒ CHƠI ÂM NHẠC</a:t>
              </a:r>
            </a:p>
          </p:txBody>
        </p:sp>
      </p:grpSp>
      <p:sp>
        <p:nvSpPr>
          <p:cNvPr id="18" name="TextBox 17">
            <a:extLst>
              <a:ext uri="{FF2B5EF4-FFF2-40B4-BE49-F238E27FC236}">
                <a16:creationId xmlns:a16="http://schemas.microsoft.com/office/drawing/2014/main" id="{0574D125-3CE6-FA89-DD26-8C3985A5E86B}"/>
              </a:ext>
            </a:extLst>
          </p:cNvPr>
          <p:cNvSpPr txBox="1"/>
          <p:nvPr/>
        </p:nvSpPr>
        <p:spPr>
          <a:xfrm>
            <a:off x="1894599" y="3792831"/>
            <a:ext cx="15130462" cy="5045164"/>
          </a:xfrm>
          <a:prstGeom prst="rect">
            <a:avLst/>
          </a:prstGeom>
          <a:noFill/>
        </p:spPr>
        <p:txBody>
          <a:bodyPr wrap="square">
            <a:spAutoFit/>
          </a:bodyPr>
          <a:lstStyle/>
          <a:p>
            <a:pPr algn="just">
              <a:lnSpc>
                <a:spcPct val="150000"/>
              </a:lnSpc>
              <a:spcBef>
                <a:spcPts val="600"/>
              </a:spcBef>
              <a:spcAft>
                <a:spcPts val="1000"/>
              </a:spcAft>
            </a:pPr>
            <a:r>
              <a:rPr lang="en-US" sz="44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Luật chơi: </a:t>
            </a:r>
            <a:r>
              <a:rPr lang="en-US" sz="4400">
                <a:effectLst/>
                <a:latin typeface="Arial" panose="020B0604020202020204" pitchFamily="34" charset="0"/>
                <a:ea typeface="Times New Roman" panose="02020603050405020304" pitchFamily="18" charset="0"/>
                <a:cs typeface="Arial" panose="020B0604020202020204" pitchFamily="34" charset="0"/>
              </a:rPr>
              <a:t>Giáo viên xếp học sinh thành </a:t>
            </a:r>
            <a:r>
              <a:rPr lang="vi-VN" sz="4400">
                <a:effectLst/>
                <a:latin typeface="Arial" panose="020B0604020202020204" pitchFamily="34" charset="0"/>
                <a:ea typeface="Times New Roman" panose="02020603050405020304" pitchFamily="18" charset="0"/>
                <a:cs typeface="Arial" panose="020B0604020202020204" pitchFamily="34" charset="0"/>
              </a:rPr>
              <a:t>vòng tròn</a:t>
            </a:r>
            <a:r>
              <a:rPr lang="en-US" sz="4400">
                <a:effectLst/>
                <a:latin typeface="Arial" panose="020B0604020202020204" pitchFamily="34" charset="0"/>
                <a:ea typeface="Times New Roman" panose="02020603050405020304" pitchFamily="18" charset="0"/>
                <a:cs typeface="Arial" panose="020B0604020202020204" pitchFamily="34" charset="0"/>
              </a:rPr>
              <a:t>. Các em đứng </a:t>
            </a:r>
            <a:r>
              <a:rPr lang="vi-VN" sz="4400">
                <a:effectLst/>
                <a:latin typeface="Arial" panose="020B0604020202020204" pitchFamily="34" charset="0"/>
                <a:ea typeface="Times New Roman" panose="02020603050405020304" pitchFamily="18" charset="0"/>
                <a:cs typeface="Arial" panose="020B0604020202020204" pitchFamily="34" charset="0"/>
              </a:rPr>
              <a:t>nhún</a:t>
            </a:r>
            <a:r>
              <a:rPr lang="en-US" sz="4400">
                <a:effectLst/>
                <a:latin typeface="Arial" panose="020B0604020202020204" pitchFamily="34" charset="0"/>
                <a:ea typeface="Times New Roman" panose="02020603050405020304" pitchFamily="18" charset="0"/>
                <a:cs typeface="Arial" panose="020B0604020202020204" pitchFamily="34" charset="0"/>
              </a:rPr>
              <a:t> nhảy</a:t>
            </a:r>
            <a:r>
              <a:rPr lang="vi-VN" sz="4400">
                <a:effectLst/>
                <a:latin typeface="Arial" panose="020B0604020202020204" pitchFamily="34" charset="0"/>
                <a:ea typeface="Times New Roman" panose="02020603050405020304" pitchFamily="18" charset="0"/>
                <a:cs typeface="Arial" panose="020B0604020202020204" pitchFamily="34" charset="0"/>
              </a:rPr>
              <a:t> chân nhịp nh</a:t>
            </a:r>
            <a:r>
              <a:rPr lang="en-US" sz="4400">
                <a:latin typeface="Arial" panose="020B0604020202020204" pitchFamily="34" charset="0"/>
                <a:ea typeface="Times New Roman" panose="02020603050405020304" pitchFamily="18" charset="0"/>
                <a:cs typeface="Arial" panose="020B0604020202020204" pitchFamily="34" charset="0"/>
              </a:rPr>
              <a:t>àng trên nền nhạc bài hát “Khúc hát trên nương xa” và trả lời câu hỏi của giáo viên. Bạn nào giơ tay trả lời trước và đúng sẽ tiếp tục trò chơi, bạn trả lời sai sẽ ra khỏi vòng tròn.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y2mate.com - KARAOKE KHÚC NHẠC TRÊN NƯƠNG XA  LỚP 3  KẾT NỐI TRI THỨC">
            <a:hlinkClick r:id="" action="ppaction://media"/>
            <a:extLst>
              <a:ext uri="{FF2B5EF4-FFF2-40B4-BE49-F238E27FC236}">
                <a16:creationId xmlns:a16="http://schemas.microsoft.com/office/drawing/2014/main" id="{B9D0D962-5E44-1B07-1FE8-1F2842D188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6296" y="9258300"/>
            <a:ext cx="1082675" cy="10826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803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0938">
            <a:off x="14625448" y="7531736"/>
            <a:ext cx="5725113" cy="307074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466604" y="9258300"/>
            <a:ext cx="22317688" cy="624895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52989">
            <a:off x="-7105347" y="9387462"/>
            <a:ext cx="22317688" cy="6248953"/>
          </a:xfrm>
          <a:prstGeom prst="rect">
            <a:avLst/>
          </a:prstGeom>
        </p:spPr>
      </p:pic>
      <p:pic>
        <p:nvPicPr>
          <p:cNvPr id="6" name="Picture 6"/>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38400" y="4915593"/>
            <a:ext cx="7315200" cy="3923607"/>
          </a:xfrm>
          <a:prstGeom prst="rect">
            <a:avLst/>
          </a:prstGeom>
        </p:spPr>
      </p:pic>
      <p:pic>
        <p:nvPicPr>
          <p:cNvPr id="8" name="Picture 8"/>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185991">
            <a:off x="13244349" y="-1961804"/>
            <a:ext cx="7315200" cy="3923607"/>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2050" y="190500"/>
            <a:ext cx="710788" cy="799762"/>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06555" y="2733490"/>
            <a:ext cx="476344" cy="535971"/>
          </a:xfrm>
          <a:prstGeom prst="rect">
            <a:avLst/>
          </a:prstGeom>
        </p:spPr>
      </p:pic>
      <p:pic>
        <p:nvPicPr>
          <p:cNvPr id="26"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80892" y="2645801"/>
            <a:ext cx="425538" cy="478805"/>
          </a:xfrm>
          <a:prstGeom prst="rect">
            <a:avLst/>
          </a:prstGeom>
        </p:spPr>
      </p:pic>
      <p:sp>
        <p:nvSpPr>
          <p:cNvPr id="2" name="Rectangle 1">
            <a:extLst>
              <a:ext uri="{FF2B5EF4-FFF2-40B4-BE49-F238E27FC236}">
                <a16:creationId xmlns:a16="http://schemas.microsoft.com/office/drawing/2014/main" id="{B2EB0352-158F-44CC-4001-91589437C868}"/>
              </a:ext>
            </a:extLst>
          </p:cNvPr>
          <p:cNvSpPr/>
          <p:nvPr/>
        </p:nvSpPr>
        <p:spPr>
          <a:xfrm>
            <a:off x="2362214" y="692034"/>
            <a:ext cx="13563571" cy="2041456"/>
          </a:xfrm>
          <a:prstGeom prst="rect">
            <a:avLst/>
          </a:prstGeom>
        </p:spPr>
        <p:txBody>
          <a:bodyPr wrap="square">
            <a:spAutoFit/>
          </a:bodyPr>
          <a:lstStyle/>
          <a:p>
            <a:pPr algn="ctr">
              <a:lnSpc>
                <a:spcPct val="150000"/>
              </a:lnSpc>
            </a:pPr>
            <a:r>
              <a:rPr lang="en-US" sz="4500">
                <a:latin typeface="Arial" panose="020B0604020202020204" pitchFamily="34" charset="0"/>
                <a:ea typeface="Calibri" panose="020F0502020204030204" pitchFamily="34" charset="0"/>
                <a:cs typeface="Arial" panose="020B0604020202020204" pitchFamily="34" charset="0"/>
              </a:rPr>
              <a:t>Các em hãy sáng tạo mẫu vận động để phụ họa cho bài hát “Khúc hát trên nương xa”</a:t>
            </a:r>
            <a:endParaRPr lang="en-US" sz="4500" dirty="0">
              <a:latin typeface="Arial" panose="020B0604020202020204" pitchFamily="34" charset="0"/>
              <a:cs typeface="Arial" panose="020B0604020202020204" pitchFamily="34" charset="0"/>
            </a:endParaRPr>
          </a:p>
        </p:txBody>
      </p:sp>
      <p:pic>
        <p:nvPicPr>
          <p:cNvPr id="39" name="Picture 38" descr="A group of people in clothing&#10;&#10;Description automatically generated with low confidence">
            <a:extLst>
              <a:ext uri="{FF2B5EF4-FFF2-40B4-BE49-F238E27FC236}">
                <a16:creationId xmlns:a16="http://schemas.microsoft.com/office/drawing/2014/main" id="{EC76A1E2-65A7-3204-D507-D1DDC92FBC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08283" y="2923965"/>
            <a:ext cx="13282729" cy="6766177"/>
          </a:xfrm>
          <a:prstGeom prst="rect">
            <a:avLst/>
          </a:prstGeom>
        </p:spPr>
      </p:pic>
      <p:pic>
        <p:nvPicPr>
          <p:cNvPr id="42" name="y2mate.com - KARAOKE KHÚC NHẠC TRÊN NƯƠNG XA  LỚP 3  KẾT NỐI TRI THỨC">
            <a:hlinkClick r:id="" action="ppaction://media"/>
            <a:extLst>
              <a:ext uri="{FF2B5EF4-FFF2-40B4-BE49-F238E27FC236}">
                <a16:creationId xmlns:a16="http://schemas.microsoft.com/office/drawing/2014/main" id="{0046834C-A2E2-D7D5-1ED9-B778660CCF3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2050" y="9029700"/>
            <a:ext cx="1234145" cy="1234145"/>
          </a:xfrm>
          <a:prstGeom prst="rect">
            <a:avLst/>
          </a:prstGeom>
        </p:spPr>
      </p:pic>
    </p:spTree>
    <p:extLst>
      <p:ext uri="{BB962C8B-B14F-4D97-AF65-F5344CB8AC3E}">
        <p14:creationId xmlns:p14="http://schemas.microsoft.com/office/powerpoint/2010/main" val="3794456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8030"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2"/>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0938">
            <a:off x="14625448" y="7531736"/>
            <a:ext cx="5725113" cy="307074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466604" y="9258300"/>
            <a:ext cx="22317688" cy="624895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52989">
            <a:off x="-7105347" y="9387462"/>
            <a:ext cx="22317688" cy="6248953"/>
          </a:xfrm>
          <a:prstGeom prst="rect">
            <a:avLst/>
          </a:prstGeom>
        </p:spPr>
      </p:pic>
      <p:pic>
        <p:nvPicPr>
          <p:cNvPr id="6" name="Picture 6"/>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38400" y="4915593"/>
            <a:ext cx="7315200" cy="3923607"/>
          </a:xfrm>
          <a:prstGeom prst="rect">
            <a:avLst/>
          </a:prstGeom>
        </p:spPr>
      </p:pic>
      <p:pic>
        <p:nvPicPr>
          <p:cNvPr id="8" name="Picture 8"/>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185991">
            <a:off x="13244349" y="-1961804"/>
            <a:ext cx="7315200" cy="3923607"/>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2050" y="190500"/>
            <a:ext cx="710788" cy="799762"/>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06555" y="2733490"/>
            <a:ext cx="476344" cy="535971"/>
          </a:xfrm>
          <a:prstGeom prst="rect">
            <a:avLst/>
          </a:prstGeom>
        </p:spPr>
      </p:pic>
      <p:pic>
        <p:nvPicPr>
          <p:cNvPr id="26"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80892" y="2645801"/>
            <a:ext cx="425538" cy="478805"/>
          </a:xfrm>
          <a:prstGeom prst="rect">
            <a:avLst/>
          </a:prstGeom>
        </p:spPr>
      </p:pic>
      <p:sp>
        <p:nvSpPr>
          <p:cNvPr id="7" name="TextBox 6">
            <a:extLst>
              <a:ext uri="{FF2B5EF4-FFF2-40B4-BE49-F238E27FC236}">
                <a16:creationId xmlns:a16="http://schemas.microsoft.com/office/drawing/2014/main" id="{4D8C203F-144E-2E0B-B3A7-481769AE9CC0}"/>
              </a:ext>
            </a:extLst>
          </p:cNvPr>
          <p:cNvSpPr txBox="1"/>
          <p:nvPr/>
        </p:nvSpPr>
        <p:spPr>
          <a:xfrm>
            <a:off x="7493548" y="1172170"/>
            <a:ext cx="3300904" cy="923330"/>
          </a:xfrm>
          <a:prstGeom prst="rect">
            <a:avLst/>
          </a:prstGeom>
          <a:noFill/>
        </p:spPr>
        <p:txBody>
          <a:bodyPr wrap="none" rtlCol="0">
            <a:spAutoFit/>
          </a:bodyPr>
          <a:lstStyle/>
          <a:p>
            <a:pPr algn="ctr"/>
            <a:r>
              <a:rPr lang="en-US" sz="5400" b="1">
                <a:solidFill>
                  <a:srgbClr val="FF0000"/>
                </a:solidFill>
                <a:latin typeface="Arial" panose="020B0604020202020204" pitchFamily="34" charset="0"/>
                <a:cs typeface="Arial" panose="020B0604020202020204" pitchFamily="34" charset="0"/>
              </a:rPr>
              <a:t>Biểu diễn</a:t>
            </a:r>
            <a:endParaRPr lang="en-US" sz="5400" b="1" dirty="0">
              <a:solidFill>
                <a:srgbClr val="FF000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18A0E2EE-4006-91AC-5B14-83ABB2520E4F}"/>
              </a:ext>
            </a:extLst>
          </p:cNvPr>
          <p:cNvGrpSpPr/>
          <p:nvPr/>
        </p:nvGrpSpPr>
        <p:grpSpPr>
          <a:xfrm>
            <a:off x="320915" y="2997918"/>
            <a:ext cx="5680597" cy="5625036"/>
            <a:chOff x="320915" y="2852046"/>
            <a:chExt cx="5680597" cy="5625036"/>
          </a:xfrm>
        </p:grpSpPr>
        <p:grpSp>
          <p:nvGrpSpPr>
            <p:cNvPr id="32" name="Group 31">
              <a:extLst>
                <a:ext uri="{FF2B5EF4-FFF2-40B4-BE49-F238E27FC236}">
                  <a16:creationId xmlns:a16="http://schemas.microsoft.com/office/drawing/2014/main" id="{B346E9A4-3C4B-6377-C089-3C32E2715614}"/>
                </a:ext>
              </a:extLst>
            </p:cNvPr>
            <p:cNvGrpSpPr/>
            <p:nvPr/>
          </p:nvGrpSpPr>
          <p:grpSpPr>
            <a:xfrm>
              <a:off x="1676400" y="2852046"/>
              <a:ext cx="3066896" cy="3800113"/>
              <a:chOff x="1676400" y="2852046"/>
              <a:chExt cx="3066896" cy="3800113"/>
            </a:xfrm>
          </p:grpSpPr>
          <p:pic>
            <p:nvPicPr>
              <p:cNvPr id="41" name="Picture 3">
                <a:extLst>
                  <a:ext uri="{FF2B5EF4-FFF2-40B4-BE49-F238E27FC236}">
                    <a16:creationId xmlns:a16="http://schemas.microsoft.com/office/drawing/2014/main" id="{826B741D-735A-C224-C758-F8F5D3014BB2}"/>
                  </a:ext>
                </a:extLst>
              </p:cNvPr>
              <p:cNvPicPr>
                <a:picLocks noChangeAspect="1"/>
              </p:cNvPicPr>
              <p:nvPr/>
            </p:nvPicPr>
            <p:blipFill>
              <a:blip r:embed="rId14"/>
              <a:srcRect/>
              <a:stretch>
                <a:fillRect/>
              </a:stretch>
            </p:blipFill>
            <p:spPr>
              <a:xfrm>
                <a:off x="1676400" y="2852046"/>
                <a:ext cx="3066896" cy="3800113"/>
              </a:xfrm>
              <a:prstGeom prst="rect">
                <a:avLst/>
              </a:prstGeom>
            </p:spPr>
          </p:pic>
          <p:sp>
            <p:nvSpPr>
              <p:cNvPr id="42" name="TextBox 41">
                <a:extLst>
                  <a:ext uri="{FF2B5EF4-FFF2-40B4-BE49-F238E27FC236}">
                    <a16:creationId xmlns:a16="http://schemas.microsoft.com/office/drawing/2014/main" id="{9113F386-8795-1FC9-175F-57DC128F6266}"/>
                  </a:ext>
                </a:extLst>
              </p:cNvPr>
              <p:cNvSpPr txBox="1"/>
              <p:nvPr/>
            </p:nvSpPr>
            <p:spPr>
              <a:xfrm rot="205183">
                <a:off x="2853178" y="4482743"/>
                <a:ext cx="936474" cy="769441"/>
              </a:xfrm>
              <a:prstGeom prst="rect">
                <a:avLst/>
              </a:prstGeom>
              <a:noFill/>
            </p:spPr>
            <p:txBody>
              <a:bodyPr wrap="none" rtlCol="0">
                <a:spAutoFit/>
              </a:bodyPr>
              <a:lstStyle/>
              <a:p>
                <a:pPr algn="ctr"/>
                <a:r>
                  <a:rPr lang="en-US" sz="4400" b="1">
                    <a:latin typeface="Arial" panose="020B0604020202020204" pitchFamily="34" charset="0"/>
                    <a:cs typeface="Arial" panose="020B0604020202020204" pitchFamily="34" charset="0"/>
                  </a:rPr>
                  <a:t>Đô</a:t>
                </a:r>
                <a:endParaRPr lang="en-US" sz="4400" b="1" dirty="0">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id="{3FABC2D6-C140-2EBC-6108-B0CDBFB916D4}"/>
                </a:ext>
              </a:extLst>
            </p:cNvPr>
            <p:cNvSpPr txBox="1"/>
            <p:nvPr/>
          </p:nvSpPr>
          <p:spPr>
            <a:xfrm>
              <a:off x="320915" y="6652159"/>
              <a:ext cx="5680597" cy="1824923"/>
            </a:xfrm>
            <a:prstGeom prst="rect">
              <a:avLst/>
            </a:prstGeom>
            <a:noFill/>
          </p:spPr>
          <p:txBody>
            <a:bodyPr wrap="square">
              <a:spAutoFit/>
            </a:bodyPr>
            <a:lstStyle/>
            <a:p>
              <a:pPr algn="ctr">
                <a:lnSpc>
                  <a:spcPct val="150000"/>
                </a:lnSpc>
              </a:pPr>
              <a:r>
                <a:rPr lang="en-US" sz="4000" b="1">
                  <a:solidFill>
                    <a:srgbClr val="BB4F2F"/>
                  </a:solidFill>
                  <a:latin typeface="Arial" panose="020B0604020202020204" pitchFamily="34" charset="0"/>
                  <a:ea typeface="Calibri" panose="020F0502020204030204" pitchFamily="34" charset="0"/>
                  <a:cs typeface="Arial" panose="020B0604020202020204" pitchFamily="34" charset="0"/>
                </a:rPr>
                <a:t>Hát kết hợp vỗ tay theo phách</a:t>
              </a:r>
              <a:endParaRPr lang="en-US" sz="4000" b="1" dirty="0">
                <a:solidFill>
                  <a:srgbClr val="BB4F2F"/>
                </a:solidFill>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F95D7518-FA62-985F-E6AF-D628596EED12}"/>
              </a:ext>
            </a:extLst>
          </p:cNvPr>
          <p:cNvGrpSpPr/>
          <p:nvPr/>
        </p:nvGrpSpPr>
        <p:grpSpPr>
          <a:xfrm>
            <a:off x="5715000" y="3018239"/>
            <a:ext cx="6117469" cy="5706661"/>
            <a:chOff x="5715000" y="2872367"/>
            <a:chExt cx="6117469" cy="5706661"/>
          </a:xfrm>
        </p:grpSpPr>
        <p:grpSp>
          <p:nvGrpSpPr>
            <p:cNvPr id="44" name="Group 43">
              <a:extLst>
                <a:ext uri="{FF2B5EF4-FFF2-40B4-BE49-F238E27FC236}">
                  <a16:creationId xmlns:a16="http://schemas.microsoft.com/office/drawing/2014/main" id="{BB23AAE4-F9A5-7EB9-12F8-DD833FFC5294}"/>
                </a:ext>
              </a:extLst>
            </p:cNvPr>
            <p:cNvGrpSpPr/>
            <p:nvPr/>
          </p:nvGrpSpPr>
          <p:grpSpPr>
            <a:xfrm>
              <a:off x="6745175" y="2872367"/>
              <a:ext cx="3422192" cy="3779792"/>
              <a:chOff x="6745175" y="2872367"/>
              <a:chExt cx="3422192" cy="3779792"/>
            </a:xfrm>
          </p:grpSpPr>
          <p:pic>
            <p:nvPicPr>
              <p:cNvPr id="46" name="Picture 5">
                <a:extLst>
                  <a:ext uri="{FF2B5EF4-FFF2-40B4-BE49-F238E27FC236}">
                    <a16:creationId xmlns:a16="http://schemas.microsoft.com/office/drawing/2014/main" id="{30545EA1-E67B-B37E-411D-4375DBC8D085}"/>
                  </a:ext>
                </a:extLst>
              </p:cNvPr>
              <p:cNvPicPr>
                <a:picLocks noChangeAspect="1"/>
              </p:cNvPicPr>
              <p:nvPr/>
            </p:nvPicPr>
            <p:blipFill>
              <a:blip r:embed="rId15"/>
              <a:srcRect/>
              <a:stretch>
                <a:fillRect/>
              </a:stretch>
            </p:blipFill>
            <p:spPr>
              <a:xfrm>
                <a:off x="6745175" y="2872367"/>
                <a:ext cx="3422192" cy="3779792"/>
              </a:xfrm>
              <a:prstGeom prst="rect">
                <a:avLst/>
              </a:prstGeom>
            </p:spPr>
          </p:pic>
          <p:sp>
            <p:nvSpPr>
              <p:cNvPr id="47" name="TextBox 46">
                <a:extLst>
                  <a:ext uri="{FF2B5EF4-FFF2-40B4-BE49-F238E27FC236}">
                    <a16:creationId xmlns:a16="http://schemas.microsoft.com/office/drawing/2014/main" id="{427C8A91-08FF-28C7-870A-B0B644B2B36B}"/>
                  </a:ext>
                </a:extLst>
              </p:cNvPr>
              <p:cNvSpPr txBox="1"/>
              <p:nvPr/>
            </p:nvSpPr>
            <p:spPr>
              <a:xfrm rot="19637189">
                <a:off x="7146464" y="4031901"/>
                <a:ext cx="906017" cy="769441"/>
              </a:xfrm>
              <a:prstGeom prst="rect">
                <a:avLst/>
              </a:prstGeom>
              <a:noFill/>
            </p:spPr>
            <p:txBody>
              <a:bodyPr wrap="none" rtlCol="0">
                <a:spAutoFit/>
              </a:bodyPr>
              <a:lstStyle/>
              <a:p>
                <a:pPr algn="ctr"/>
                <a:r>
                  <a:rPr lang="en-US" sz="4400" b="1">
                    <a:latin typeface="Arial" panose="020B0604020202020204" pitchFamily="34" charset="0"/>
                    <a:cs typeface="Arial" panose="020B0604020202020204" pitchFamily="34" charset="0"/>
                  </a:rPr>
                  <a:t>Rê</a:t>
                </a:r>
                <a:endParaRPr lang="en-US" sz="4400" b="1" dirty="0">
                  <a:latin typeface="Arial" panose="020B0604020202020204" pitchFamily="34" charset="0"/>
                  <a:cs typeface="Arial" panose="020B0604020202020204" pitchFamily="34" charset="0"/>
                </a:endParaRPr>
              </a:p>
            </p:txBody>
          </p:sp>
        </p:grpSp>
        <p:sp>
          <p:nvSpPr>
            <p:cNvPr id="45" name="TextBox 44">
              <a:extLst>
                <a:ext uri="{FF2B5EF4-FFF2-40B4-BE49-F238E27FC236}">
                  <a16:creationId xmlns:a16="http://schemas.microsoft.com/office/drawing/2014/main" id="{2B443127-C600-718B-8679-F3BAB937FFAC}"/>
                </a:ext>
              </a:extLst>
            </p:cNvPr>
            <p:cNvSpPr txBox="1"/>
            <p:nvPr/>
          </p:nvSpPr>
          <p:spPr>
            <a:xfrm>
              <a:off x="5715000" y="6754105"/>
              <a:ext cx="6117469" cy="1824923"/>
            </a:xfrm>
            <a:prstGeom prst="rect">
              <a:avLst/>
            </a:prstGeom>
            <a:noFill/>
          </p:spPr>
          <p:txBody>
            <a:bodyPr wrap="square">
              <a:spAutoFit/>
            </a:bodyPr>
            <a:lstStyle/>
            <a:p>
              <a:pPr algn="ctr">
                <a:lnSpc>
                  <a:spcPct val="150000"/>
                </a:lnSpc>
              </a:pPr>
              <a:r>
                <a:rPr lang="en-US" sz="4000" b="1">
                  <a:solidFill>
                    <a:srgbClr val="BB4F2F"/>
                  </a:solidFill>
                  <a:latin typeface="Arial" panose="020B0604020202020204" pitchFamily="34" charset="0"/>
                  <a:ea typeface="Calibri" panose="020F0502020204030204" pitchFamily="34" charset="0"/>
                  <a:cs typeface="Arial" panose="020B0604020202020204" pitchFamily="34" charset="0"/>
                </a:rPr>
                <a:t>Hát kết hợp vỗ tay theo tiết tấu lời ca</a:t>
              </a:r>
              <a:endParaRPr lang="en-US" sz="4000" b="1" dirty="0">
                <a:solidFill>
                  <a:srgbClr val="BB4F2F"/>
                </a:solidFill>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0EBC3516-8E5E-C66D-DC34-47B915E1E8D8}"/>
              </a:ext>
            </a:extLst>
          </p:cNvPr>
          <p:cNvGrpSpPr/>
          <p:nvPr/>
        </p:nvGrpSpPr>
        <p:grpSpPr>
          <a:xfrm>
            <a:off x="11832469" y="2917918"/>
            <a:ext cx="6117469" cy="5803937"/>
            <a:chOff x="11832469" y="2772046"/>
            <a:chExt cx="6117469" cy="5803937"/>
          </a:xfrm>
        </p:grpSpPr>
        <p:grpSp>
          <p:nvGrpSpPr>
            <p:cNvPr id="49" name="Group 48">
              <a:extLst>
                <a:ext uri="{FF2B5EF4-FFF2-40B4-BE49-F238E27FC236}">
                  <a16:creationId xmlns:a16="http://schemas.microsoft.com/office/drawing/2014/main" id="{3F1D81E1-9770-DB86-4940-11888938CC6E}"/>
                </a:ext>
              </a:extLst>
            </p:cNvPr>
            <p:cNvGrpSpPr/>
            <p:nvPr/>
          </p:nvGrpSpPr>
          <p:grpSpPr>
            <a:xfrm>
              <a:off x="12507816" y="2772046"/>
              <a:ext cx="3629783" cy="3880113"/>
              <a:chOff x="12507816" y="2772046"/>
              <a:chExt cx="3629783" cy="3880113"/>
            </a:xfrm>
          </p:grpSpPr>
          <p:pic>
            <p:nvPicPr>
              <p:cNvPr id="51" name="Picture 50">
                <a:extLst>
                  <a:ext uri="{FF2B5EF4-FFF2-40B4-BE49-F238E27FC236}">
                    <a16:creationId xmlns:a16="http://schemas.microsoft.com/office/drawing/2014/main" id="{55BFDD0C-F3EB-48E4-73ED-1306C85FE2BE}"/>
                  </a:ext>
                </a:extLst>
              </p:cNvPr>
              <p:cNvPicPr>
                <a:picLocks noChangeAspect="1"/>
              </p:cNvPicPr>
              <p:nvPr/>
            </p:nvPicPr>
            <p:blipFill>
              <a:blip r:embed="rId16"/>
              <a:srcRect/>
              <a:stretch>
                <a:fillRect/>
              </a:stretch>
            </p:blipFill>
            <p:spPr>
              <a:xfrm>
                <a:off x="12507816" y="2772046"/>
                <a:ext cx="3629783" cy="3880113"/>
              </a:xfrm>
              <a:prstGeom prst="rect">
                <a:avLst/>
              </a:prstGeom>
            </p:spPr>
          </p:pic>
          <p:sp>
            <p:nvSpPr>
              <p:cNvPr id="52" name="TextBox 51">
                <a:extLst>
                  <a:ext uri="{FF2B5EF4-FFF2-40B4-BE49-F238E27FC236}">
                    <a16:creationId xmlns:a16="http://schemas.microsoft.com/office/drawing/2014/main" id="{AA8F22E7-F1FD-738D-59D9-BE4FD481C75F}"/>
                  </a:ext>
                </a:extLst>
              </p:cNvPr>
              <p:cNvSpPr txBox="1"/>
              <p:nvPr/>
            </p:nvSpPr>
            <p:spPr>
              <a:xfrm rot="660791">
                <a:off x="12867623" y="4327381"/>
                <a:ext cx="811441" cy="769441"/>
              </a:xfrm>
              <a:prstGeom prst="rect">
                <a:avLst/>
              </a:prstGeom>
              <a:noFill/>
            </p:spPr>
            <p:txBody>
              <a:bodyPr wrap="none" rtlCol="0">
                <a:spAutoFit/>
              </a:bodyPr>
              <a:lstStyle/>
              <a:p>
                <a:pPr algn="ctr"/>
                <a:r>
                  <a:rPr lang="en-US" sz="4400" b="1">
                    <a:latin typeface="Arial" panose="020B0604020202020204" pitchFamily="34" charset="0"/>
                    <a:cs typeface="Arial" panose="020B0604020202020204" pitchFamily="34" charset="0"/>
                  </a:rPr>
                  <a:t>Mi</a:t>
                </a:r>
                <a:endParaRPr lang="en-US" sz="4400" b="1" dirty="0">
                  <a:latin typeface="Arial" panose="020B0604020202020204" pitchFamily="34" charset="0"/>
                  <a:cs typeface="Arial" panose="020B0604020202020204" pitchFamily="34" charset="0"/>
                </a:endParaRPr>
              </a:p>
            </p:txBody>
          </p:sp>
        </p:grpSp>
        <p:sp>
          <p:nvSpPr>
            <p:cNvPr id="50" name="TextBox 49">
              <a:extLst>
                <a:ext uri="{FF2B5EF4-FFF2-40B4-BE49-F238E27FC236}">
                  <a16:creationId xmlns:a16="http://schemas.microsoft.com/office/drawing/2014/main" id="{AAFFB8FD-CE8F-B5EA-F874-7FEEE1BCDE86}"/>
                </a:ext>
              </a:extLst>
            </p:cNvPr>
            <p:cNvSpPr txBox="1"/>
            <p:nvPr/>
          </p:nvSpPr>
          <p:spPr>
            <a:xfrm>
              <a:off x="11832469" y="6751060"/>
              <a:ext cx="6117469" cy="1824923"/>
            </a:xfrm>
            <a:prstGeom prst="rect">
              <a:avLst/>
            </a:prstGeom>
            <a:noFill/>
          </p:spPr>
          <p:txBody>
            <a:bodyPr wrap="square">
              <a:spAutoFit/>
            </a:bodyPr>
            <a:lstStyle/>
            <a:p>
              <a:pPr algn="ctr">
                <a:lnSpc>
                  <a:spcPct val="150000"/>
                </a:lnSpc>
              </a:pPr>
              <a:r>
                <a:rPr lang="en-US" sz="4000" b="1">
                  <a:solidFill>
                    <a:srgbClr val="BB4F2F"/>
                  </a:solidFill>
                  <a:latin typeface="Arial" panose="020B0604020202020204" pitchFamily="34" charset="0"/>
                  <a:ea typeface="Calibri" panose="020F0502020204030204" pitchFamily="34" charset="0"/>
                  <a:cs typeface="Arial" panose="020B0604020202020204" pitchFamily="34" charset="0"/>
                </a:rPr>
                <a:t>Hát kết hợp vận động theo nhịp điệu.</a:t>
              </a:r>
              <a:endParaRPr lang="en-US" sz="4000" b="1" dirty="0">
                <a:solidFill>
                  <a:srgbClr val="BB4F2F"/>
                </a:solidFill>
                <a:latin typeface="Arial" panose="020B0604020202020204" pitchFamily="34" charset="0"/>
                <a:cs typeface="Arial" panose="020B0604020202020204" pitchFamily="34" charset="0"/>
              </a:endParaRPr>
            </a:p>
          </p:txBody>
        </p:sp>
      </p:grpSp>
      <p:pic>
        <p:nvPicPr>
          <p:cNvPr id="54" name="y2mate.com - KARAOKE KHÚC NHẠC TRÊN NƯƠNG XA  LỚP 3  KẾT NỐI TRI THỨC">
            <a:hlinkClick r:id="" action="ppaction://media"/>
            <a:extLst>
              <a:ext uri="{FF2B5EF4-FFF2-40B4-BE49-F238E27FC236}">
                <a16:creationId xmlns:a16="http://schemas.microsoft.com/office/drawing/2014/main" id="{DC66BD98-B205-58DA-06D4-2B0BCD759FD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2050" y="9029700"/>
            <a:ext cx="1234145" cy="1234145"/>
          </a:xfrm>
          <a:prstGeom prst="rect">
            <a:avLst/>
          </a:prstGeom>
        </p:spPr>
      </p:pic>
    </p:spTree>
    <p:extLst>
      <p:ext uri="{BB962C8B-B14F-4D97-AF65-F5344CB8AC3E}">
        <p14:creationId xmlns:p14="http://schemas.microsoft.com/office/powerpoint/2010/main" val="2922555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anim calcmode="lin" valueType="num">
                                      <p:cBhvr>
                                        <p:cTn id="14" dur="500" fill="hold"/>
                                        <p:tgtEl>
                                          <p:spTgt spid="43"/>
                                        </p:tgtEl>
                                        <p:attrNameLst>
                                          <p:attrName>ppt_x</p:attrName>
                                        </p:attrNameLst>
                                      </p:cBhvr>
                                      <p:tavLst>
                                        <p:tav tm="0">
                                          <p:val>
                                            <p:strVal val="#ppt_x"/>
                                          </p:val>
                                        </p:tav>
                                        <p:tav tm="100000">
                                          <p:val>
                                            <p:strVal val="#ppt_x"/>
                                          </p:val>
                                        </p:tav>
                                      </p:tavLst>
                                    </p:anim>
                                    <p:anim calcmode="lin" valueType="num">
                                      <p:cBhvr>
                                        <p:cTn id="15" dur="450" decel="100000" fill="hold"/>
                                        <p:tgtEl>
                                          <p:spTgt spid="43"/>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4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anim calcmode="lin" valueType="num">
                                      <p:cBhvr>
                                        <p:cTn id="20" dur="500" fill="hold"/>
                                        <p:tgtEl>
                                          <p:spTgt spid="48"/>
                                        </p:tgtEl>
                                        <p:attrNameLst>
                                          <p:attrName>ppt_x</p:attrName>
                                        </p:attrNameLst>
                                      </p:cBhvr>
                                      <p:tavLst>
                                        <p:tav tm="0">
                                          <p:val>
                                            <p:strVal val="#ppt_x"/>
                                          </p:val>
                                        </p:tav>
                                        <p:tav tm="100000">
                                          <p:val>
                                            <p:strVal val="#ppt_x"/>
                                          </p:val>
                                        </p:tav>
                                      </p:tavLst>
                                    </p:anim>
                                    <p:anim calcmode="lin" valueType="num">
                                      <p:cBhvr>
                                        <p:cTn id="21" dur="450" decel="100000" fill="hold"/>
                                        <p:tgtEl>
                                          <p:spTgt spid="4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48"/>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38030"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357592" y="3028126"/>
            <a:ext cx="7315200" cy="3923607"/>
          </a:xfrm>
          <a:prstGeom prst="rect">
            <a:avLst/>
          </a:prstGeom>
        </p:spPr>
      </p:pic>
      <p:sp>
        <p:nvSpPr>
          <p:cNvPr id="4" name="TextBox 4"/>
          <p:cNvSpPr txBox="1"/>
          <p:nvPr/>
        </p:nvSpPr>
        <p:spPr>
          <a:xfrm>
            <a:off x="7995087" y="1630611"/>
            <a:ext cx="9524222" cy="1394869"/>
          </a:xfrm>
          <a:prstGeom prst="rect">
            <a:avLst/>
          </a:prstGeom>
        </p:spPr>
        <p:txBody>
          <a:bodyPr wrap="square" lIns="0" tIns="0" rIns="0" bIns="0" rtlCol="0" anchor="t">
            <a:spAutoFit/>
          </a:bodyPr>
          <a:lstStyle/>
          <a:p>
            <a:pPr marL="0" lvl="0" indent="0" algn="ctr">
              <a:lnSpc>
                <a:spcPts val="12480"/>
              </a:lnSpc>
            </a:pPr>
            <a:r>
              <a:rPr lang="en-US" sz="6600" b="1">
                <a:solidFill>
                  <a:srgbClr val="3B3835"/>
                </a:solidFill>
                <a:latin typeface="Arial" panose="020B0604020202020204" pitchFamily="34" charset="0"/>
                <a:cs typeface="Arial" panose="020B0604020202020204" pitchFamily="34" charset="0"/>
              </a:rPr>
              <a:t>HƯỚNG DẪN VỀ NHÀ</a:t>
            </a:r>
            <a:endParaRPr lang="en-US" sz="6600" b="1" u="none">
              <a:solidFill>
                <a:srgbClr val="3B3835"/>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3"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99952" y="8185746"/>
            <a:ext cx="7315200" cy="3923607"/>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12715" y="693573"/>
            <a:ext cx="631970" cy="711077"/>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015192" y="3200056"/>
            <a:ext cx="476344" cy="535971"/>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732116" y="8856322"/>
            <a:ext cx="714516" cy="803956"/>
          </a:xfrm>
          <a:prstGeom prst="rect">
            <a:avLst/>
          </a:prstGeom>
        </p:spPr>
      </p:pic>
      <p:grpSp>
        <p:nvGrpSpPr>
          <p:cNvPr id="24" name="Group 23">
            <a:extLst>
              <a:ext uri="{FF2B5EF4-FFF2-40B4-BE49-F238E27FC236}">
                <a16:creationId xmlns:a16="http://schemas.microsoft.com/office/drawing/2014/main" id="{136DF93A-8F44-44F7-0EEB-BCD37AD6B2CF}"/>
              </a:ext>
            </a:extLst>
          </p:cNvPr>
          <p:cNvGrpSpPr/>
          <p:nvPr/>
        </p:nvGrpSpPr>
        <p:grpSpPr>
          <a:xfrm>
            <a:off x="1429911" y="1028700"/>
            <a:ext cx="6140039" cy="8048513"/>
            <a:chOff x="1429911" y="1028700"/>
            <a:chExt cx="6140039" cy="8048513"/>
          </a:xfrm>
        </p:grpSpPr>
        <p:grpSp>
          <p:nvGrpSpPr>
            <p:cNvPr id="2" name="Group 1">
              <a:extLst>
                <a:ext uri="{FF2B5EF4-FFF2-40B4-BE49-F238E27FC236}">
                  <a16:creationId xmlns:a16="http://schemas.microsoft.com/office/drawing/2014/main" id="{507AF070-37E7-3563-BB3B-EBAA82B867C9}"/>
                </a:ext>
              </a:extLst>
            </p:cNvPr>
            <p:cNvGrpSpPr/>
            <p:nvPr/>
          </p:nvGrpSpPr>
          <p:grpSpPr>
            <a:xfrm>
              <a:off x="1429911" y="1028700"/>
              <a:ext cx="6140039" cy="8048513"/>
              <a:chOff x="1429911" y="1028700"/>
              <a:chExt cx="6140039" cy="8048513"/>
            </a:xfrm>
          </p:grpSpPr>
          <p:grpSp>
            <p:nvGrpSpPr>
              <p:cNvPr id="6" name="Group 6"/>
              <p:cNvGrpSpPr/>
              <p:nvPr/>
            </p:nvGrpSpPr>
            <p:grpSpPr>
              <a:xfrm>
                <a:off x="1429911" y="1209787"/>
                <a:ext cx="6140039" cy="7867426"/>
                <a:chOff x="0" y="0"/>
                <a:chExt cx="3677640" cy="4712276"/>
              </a:xfrm>
            </p:grpSpPr>
            <p:sp>
              <p:nvSpPr>
                <p:cNvPr id="7" name="Freeform 7"/>
                <p:cNvSpPr/>
                <p:nvPr/>
              </p:nvSpPr>
              <p:spPr>
                <a:xfrm>
                  <a:off x="-1" y="0"/>
                  <a:ext cx="3685299" cy="4712276"/>
                </a:xfrm>
                <a:custGeom>
                  <a:avLst/>
                  <a:gdLst/>
                  <a:ahLst/>
                  <a:cxnLst/>
                  <a:rect l="l" t="t" r="r" b="b"/>
                  <a:pathLst>
                    <a:path w="3685299" h="4712276">
                      <a:moveTo>
                        <a:pt x="3178860" y="4695358"/>
                      </a:moveTo>
                      <a:cubicBezTo>
                        <a:pt x="3178860" y="4695358"/>
                        <a:pt x="2941864" y="4685388"/>
                        <a:pt x="2579725" y="4698832"/>
                      </a:cubicBezTo>
                      <a:cubicBezTo>
                        <a:pt x="2217587" y="4712276"/>
                        <a:pt x="490924" y="4712276"/>
                        <a:pt x="490924" y="4712276"/>
                      </a:cubicBezTo>
                      <a:cubicBezTo>
                        <a:pt x="245502" y="4712276"/>
                        <a:pt x="32509" y="4615009"/>
                        <a:pt x="31032" y="4454894"/>
                      </a:cubicBezTo>
                      <a:cubicBezTo>
                        <a:pt x="31032" y="4454894"/>
                        <a:pt x="0" y="288144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132312" y="0"/>
                        <a:pt x="3132312" y="0"/>
                      </a:cubicBezTo>
                      <a:cubicBezTo>
                        <a:pt x="3444212" y="0"/>
                        <a:pt x="3677641" y="101069"/>
                        <a:pt x="3669784" y="303616"/>
                      </a:cubicBezTo>
                      <a:cubicBezTo>
                        <a:pt x="3669784" y="303616"/>
                        <a:pt x="3667788" y="2679118"/>
                        <a:pt x="3676544" y="3755307"/>
                      </a:cubicBezTo>
                      <a:cubicBezTo>
                        <a:pt x="3685299" y="4048609"/>
                        <a:pt x="3638751" y="4381680"/>
                        <a:pt x="3638751" y="4381680"/>
                      </a:cubicBezTo>
                      <a:cubicBezTo>
                        <a:pt x="3635786" y="4561705"/>
                        <a:pt x="3424283" y="4695358"/>
                        <a:pt x="3178860" y="4695358"/>
                      </a:cubicBezTo>
                      <a:close/>
                    </a:path>
                  </a:pathLst>
                </a:custGeom>
                <a:solidFill>
                  <a:srgbClr val="DAAFAE"/>
                </a:solidFill>
              </p:spPr>
            </p:sp>
          </p:grpSp>
          <p:grpSp>
            <p:nvGrpSpPr>
              <p:cNvPr id="12" name="Group 12"/>
              <p:cNvGrpSpPr/>
              <p:nvPr/>
            </p:nvGrpSpPr>
            <p:grpSpPr>
              <a:xfrm>
                <a:off x="1857648" y="1650513"/>
                <a:ext cx="5284565" cy="6954465"/>
                <a:chOff x="0" y="0"/>
                <a:chExt cx="3124597" cy="4111957"/>
              </a:xfrm>
            </p:grpSpPr>
            <p:sp>
              <p:nvSpPr>
                <p:cNvPr id="13" name="Freeform 13"/>
                <p:cNvSpPr/>
                <p:nvPr/>
              </p:nvSpPr>
              <p:spPr>
                <a:xfrm>
                  <a:off x="-9098" y="-6509"/>
                  <a:ext cx="3138928" cy="4144010"/>
                </a:xfrm>
                <a:custGeom>
                  <a:avLst/>
                  <a:gdLst/>
                  <a:ahLst/>
                  <a:cxnLst/>
                  <a:rect l="l" t="t" r="r" b="b"/>
                  <a:pathLst>
                    <a:path w="3138928" h="4144010">
                      <a:moveTo>
                        <a:pt x="63030" y="3550457"/>
                      </a:moveTo>
                      <a:cubicBezTo>
                        <a:pt x="63030" y="3550457"/>
                        <a:pt x="0" y="3303893"/>
                        <a:pt x="10218" y="1214762"/>
                      </a:cubicBezTo>
                      <a:cubicBezTo>
                        <a:pt x="18651" y="990971"/>
                        <a:pt x="65033" y="645332"/>
                        <a:pt x="65033" y="645332"/>
                      </a:cubicBezTo>
                      <a:cubicBezTo>
                        <a:pt x="82233" y="502466"/>
                        <a:pt x="56685" y="337866"/>
                        <a:pt x="181385" y="223925"/>
                      </a:cubicBezTo>
                      <a:cubicBezTo>
                        <a:pt x="346794" y="72788"/>
                        <a:pt x="621643" y="0"/>
                        <a:pt x="2245854" y="6965"/>
                      </a:cubicBezTo>
                      <a:lnTo>
                        <a:pt x="2245856" y="6965"/>
                      </a:lnTo>
                      <a:cubicBezTo>
                        <a:pt x="2462603" y="16819"/>
                        <a:pt x="2666918" y="36481"/>
                        <a:pt x="2801106" y="101690"/>
                      </a:cubicBezTo>
                      <a:cubicBezTo>
                        <a:pt x="3057152" y="226120"/>
                        <a:pt x="3138927" y="459160"/>
                        <a:pt x="3133440" y="704684"/>
                      </a:cubicBezTo>
                      <a:cubicBezTo>
                        <a:pt x="3133440" y="704684"/>
                        <a:pt x="3090152" y="1013073"/>
                        <a:pt x="3097585" y="1248607"/>
                      </a:cubicBezTo>
                      <a:cubicBezTo>
                        <a:pt x="3104708" y="3292258"/>
                        <a:pt x="3111865" y="3487861"/>
                        <a:pt x="3111865" y="3487861"/>
                      </a:cubicBezTo>
                      <a:cubicBezTo>
                        <a:pt x="3095183" y="3703593"/>
                        <a:pt x="2980539" y="3914205"/>
                        <a:pt x="2783670" y="4025829"/>
                      </a:cubicBezTo>
                      <a:cubicBezTo>
                        <a:pt x="2633319" y="4111078"/>
                        <a:pt x="2435288" y="4126176"/>
                        <a:pt x="1927413" y="4115434"/>
                      </a:cubicBezTo>
                      <a:lnTo>
                        <a:pt x="1927395" y="4115434"/>
                      </a:lnTo>
                      <a:cubicBezTo>
                        <a:pt x="645952" y="4110157"/>
                        <a:pt x="384604" y="4144010"/>
                        <a:pt x="254278" y="4034853"/>
                      </a:cubicBezTo>
                      <a:cubicBezTo>
                        <a:pt x="145767" y="3943967"/>
                        <a:pt x="81795" y="3750656"/>
                        <a:pt x="63030" y="3550457"/>
                      </a:cubicBezTo>
                      <a:close/>
                    </a:path>
                  </a:pathLst>
                </a:custGeom>
                <a:solidFill>
                  <a:srgbClr val="FFFFFF"/>
                </a:solidFill>
              </p:spPr>
            </p:sp>
          </p:grpSp>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596069" y="1028700"/>
                <a:ext cx="1807722" cy="1875717"/>
              </a:xfrm>
              <a:prstGeom prst="rect">
                <a:avLst/>
              </a:prstGeom>
            </p:spPr>
          </p:pic>
          <p:sp>
            <p:nvSpPr>
              <p:cNvPr id="18" name="TextBox 18"/>
              <p:cNvSpPr txBox="1"/>
              <p:nvPr/>
            </p:nvSpPr>
            <p:spPr>
              <a:xfrm>
                <a:off x="3859948" y="1414122"/>
                <a:ext cx="1279964" cy="1114398"/>
              </a:xfrm>
              <a:prstGeom prst="rect">
                <a:avLst/>
              </a:prstGeom>
            </p:spPr>
            <p:txBody>
              <a:bodyPr lIns="0" tIns="0" rIns="0" bIns="0" rtlCol="0" anchor="t">
                <a:spAutoFit/>
              </a:bodyPr>
              <a:lstStyle/>
              <a:p>
                <a:pPr algn="ctr">
                  <a:lnSpc>
                    <a:spcPts val="8879"/>
                  </a:lnSpc>
                </a:pPr>
                <a:r>
                  <a:rPr lang="en-US" sz="7399" b="1">
                    <a:solidFill>
                      <a:srgbClr val="FFFFFF"/>
                    </a:solidFill>
                    <a:latin typeface="Arial" panose="020B0604020202020204" pitchFamily="34" charset="0"/>
                    <a:cs typeface="Arial" panose="020B0604020202020204" pitchFamily="34" charset="0"/>
                  </a:rPr>
                  <a:t>1</a:t>
                </a:r>
              </a:p>
            </p:txBody>
          </p:sp>
        </p:grpSp>
        <p:sp>
          <p:nvSpPr>
            <p:cNvPr id="23" name="TextBox 22">
              <a:extLst>
                <a:ext uri="{FF2B5EF4-FFF2-40B4-BE49-F238E27FC236}">
                  <a16:creationId xmlns:a16="http://schemas.microsoft.com/office/drawing/2014/main" id="{36CDE19A-74F9-4EC7-D155-AB2AF9F5BDA2}"/>
                </a:ext>
              </a:extLst>
            </p:cNvPr>
            <p:cNvSpPr txBox="1"/>
            <p:nvPr/>
          </p:nvSpPr>
          <p:spPr>
            <a:xfrm>
              <a:off x="1923097" y="3848508"/>
              <a:ext cx="5147129" cy="2748253"/>
            </a:xfrm>
            <a:prstGeom prst="rect">
              <a:avLst/>
            </a:prstGeom>
            <a:noFill/>
          </p:spPr>
          <p:txBody>
            <a:bodyPr wrap="square">
              <a:spAutoFit/>
            </a:bodyPr>
            <a:lstStyle/>
            <a:p>
              <a:pPr algn="ctr">
                <a:lnSpc>
                  <a:spcPct val="150000"/>
                </a:lnSpc>
                <a:spcBef>
                  <a:spcPts val="300"/>
                </a:spcBef>
                <a:spcAft>
                  <a:spcPts val="300"/>
                </a:spcAft>
              </a:pPr>
              <a:r>
                <a:rPr lang="vi-VN" sz="4000">
                  <a:latin typeface="Arial" panose="020B0604020202020204" pitchFamily="34" charset="0"/>
                  <a:ea typeface="Calibri" panose="020F0502020204030204" pitchFamily="34" charset="0"/>
                  <a:cs typeface="Arial" panose="020B0604020202020204" pitchFamily="34" charset="0"/>
                </a:rPr>
                <a:t>Tập hát nhuần nhuyễn bài hát: </a:t>
              </a:r>
              <a:r>
                <a:rPr lang="en-US" sz="4000" b="1" i="1">
                  <a:latin typeface="Arial" panose="020B0604020202020204" pitchFamily="34" charset="0"/>
                  <a:ea typeface="Calibri" panose="020F0502020204030204" pitchFamily="34" charset="0"/>
                  <a:cs typeface="Arial" panose="020B0604020202020204" pitchFamily="34" charset="0"/>
                </a:rPr>
                <a:t>Khúc hát trên nương xa</a:t>
              </a:r>
              <a:endParaRPr lang="vi-VN" sz="4000" b="1" i="1" dirty="0">
                <a:latin typeface="Arial" panose="020B0604020202020204" pitchFamily="34" charset="0"/>
                <a:ea typeface="Calibri" panose="020F050202020403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4F9A9812-D6F6-3176-03BB-78558AB402D2}"/>
              </a:ext>
            </a:extLst>
          </p:cNvPr>
          <p:cNvGrpSpPr/>
          <p:nvPr/>
        </p:nvGrpSpPr>
        <p:grpSpPr>
          <a:xfrm>
            <a:off x="7848600" y="4064254"/>
            <a:ext cx="9014192" cy="5012959"/>
            <a:chOff x="7848600" y="4064254"/>
            <a:chExt cx="9014192" cy="5012959"/>
          </a:xfrm>
        </p:grpSpPr>
        <p:grpSp>
          <p:nvGrpSpPr>
            <p:cNvPr id="21" name="Group 20">
              <a:extLst>
                <a:ext uri="{FF2B5EF4-FFF2-40B4-BE49-F238E27FC236}">
                  <a16:creationId xmlns:a16="http://schemas.microsoft.com/office/drawing/2014/main" id="{3632378A-4901-304A-34F8-EE55E2B220A5}"/>
                </a:ext>
              </a:extLst>
            </p:cNvPr>
            <p:cNvGrpSpPr/>
            <p:nvPr/>
          </p:nvGrpSpPr>
          <p:grpSpPr>
            <a:xfrm>
              <a:off x="7848600" y="4064254"/>
              <a:ext cx="9014192" cy="5012959"/>
              <a:chOff x="7848600" y="4064254"/>
              <a:chExt cx="9014192" cy="5012959"/>
            </a:xfrm>
          </p:grpSpPr>
          <p:grpSp>
            <p:nvGrpSpPr>
              <p:cNvPr id="8" name="Group 8"/>
              <p:cNvGrpSpPr/>
              <p:nvPr/>
            </p:nvGrpSpPr>
            <p:grpSpPr>
              <a:xfrm>
                <a:off x="8539296" y="4064254"/>
                <a:ext cx="8323496" cy="5012959"/>
                <a:chOff x="0" y="0"/>
                <a:chExt cx="4985444" cy="3002564"/>
              </a:xfrm>
            </p:grpSpPr>
            <p:sp>
              <p:nvSpPr>
                <p:cNvPr id="9" name="Freeform 9"/>
                <p:cNvSpPr/>
                <p:nvPr/>
              </p:nvSpPr>
              <p:spPr>
                <a:xfrm>
                  <a:off x="-1" y="0"/>
                  <a:ext cx="4993103" cy="3002564"/>
                </a:xfrm>
                <a:custGeom>
                  <a:avLst/>
                  <a:gdLst/>
                  <a:ahLst/>
                  <a:cxnLst/>
                  <a:rect l="l" t="t" r="r" b="b"/>
                  <a:pathLst>
                    <a:path w="4993103" h="3002564">
                      <a:moveTo>
                        <a:pt x="4486664" y="2985645"/>
                      </a:moveTo>
                      <a:cubicBezTo>
                        <a:pt x="4486664" y="2985645"/>
                        <a:pt x="4249668" y="2975676"/>
                        <a:pt x="3887529" y="2989120"/>
                      </a:cubicBezTo>
                      <a:cubicBezTo>
                        <a:pt x="3525391" y="3002564"/>
                        <a:pt x="490924" y="3002564"/>
                        <a:pt x="490924" y="3002564"/>
                      </a:cubicBezTo>
                      <a:cubicBezTo>
                        <a:pt x="245502" y="3002564"/>
                        <a:pt x="32509" y="2905296"/>
                        <a:pt x="31032" y="2745182"/>
                      </a:cubicBezTo>
                      <a:cubicBezTo>
                        <a:pt x="31032" y="2745182"/>
                        <a:pt x="0" y="155711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440116" y="0"/>
                        <a:pt x="4440116" y="0"/>
                      </a:cubicBezTo>
                      <a:cubicBezTo>
                        <a:pt x="4752017" y="0"/>
                        <a:pt x="4985445" y="101069"/>
                        <a:pt x="4977588" y="303616"/>
                      </a:cubicBezTo>
                      <a:cubicBezTo>
                        <a:pt x="4977588" y="303616"/>
                        <a:pt x="4975593" y="1472635"/>
                        <a:pt x="4984348" y="2045595"/>
                      </a:cubicBezTo>
                      <a:cubicBezTo>
                        <a:pt x="4993103" y="2338896"/>
                        <a:pt x="4946555" y="2671968"/>
                        <a:pt x="4946555" y="2671968"/>
                      </a:cubicBezTo>
                      <a:cubicBezTo>
                        <a:pt x="4943590" y="2851993"/>
                        <a:pt x="4732087" y="2985645"/>
                        <a:pt x="4486664" y="2985645"/>
                      </a:cubicBezTo>
                      <a:close/>
                    </a:path>
                  </a:pathLst>
                </a:custGeom>
                <a:solidFill>
                  <a:srgbClr val="CBC87B"/>
                </a:solidFill>
              </p:spPr>
            </p:sp>
          </p:grpSp>
          <p:grpSp>
            <p:nvGrpSpPr>
              <p:cNvPr id="10" name="Group 10"/>
              <p:cNvGrpSpPr/>
              <p:nvPr/>
            </p:nvGrpSpPr>
            <p:grpSpPr>
              <a:xfrm>
                <a:off x="9019746" y="4536488"/>
                <a:ext cx="7362597" cy="4068491"/>
                <a:chOff x="0" y="0"/>
                <a:chExt cx="4353272" cy="2405571"/>
              </a:xfrm>
            </p:grpSpPr>
            <p:sp>
              <p:nvSpPr>
                <p:cNvPr id="11" name="Freeform 11"/>
                <p:cNvSpPr/>
                <p:nvPr/>
              </p:nvSpPr>
              <p:spPr>
                <a:xfrm>
                  <a:off x="-9098" y="-6509"/>
                  <a:ext cx="4367603" cy="2437624"/>
                </a:xfrm>
                <a:custGeom>
                  <a:avLst/>
                  <a:gdLst/>
                  <a:ahLst/>
                  <a:cxnLst/>
                  <a:rect l="l" t="t" r="r" b="b"/>
                  <a:pathLst>
                    <a:path w="4367603" h="2437624">
                      <a:moveTo>
                        <a:pt x="63030" y="1844071"/>
                      </a:moveTo>
                      <a:cubicBezTo>
                        <a:pt x="63030" y="1844071"/>
                        <a:pt x="0" y="1597507"/>
                        <a:pt x="10218" y="1214762"/>
                      </a:cubicBezTo>
                      <a:cubicBezTo>
                        <a:pt x="18651" y="990971"/>
                        <a:pt x="65033" y="645332"/>
                        <a:pt x="65033" y="645332"/>
                      </a:cubicBezTo>
                      <a:cubicBezTo>
                        <a:pt x="82233" y="502466"/>
                        <a:pt x="56685" y="337866"/>
                        <a:pt x="181385" y="223925"/>
                      </a:cubicBezTo>
                      <a:cubicBezTo>
                        <a:pt x="346794" y="72788"/>
                        <a:pt x="621643" y="0"/>
                        <a:pt x="3474529" y="6965"/>
                      </a:cubicBezTo>
                      <a:lnTo>
                        <a:pt x="3474531" y="6965"/>
                      </a:lnTo>
                      <a:cubicBezTo>
                        <a:pt x="3691278" y="16819"/>
                        <a:pt x="3895593" y="36481"/>
                        <a:pt x="4029781" y="101690"/>
                      </a:cubicBezTo>
                      <a:cubicBezTo>
                        <a:pt x="4285827" y="226120"/>
                        <a:pt x="4367603" y="459160"/>
                        <a:pt x="4362114" y="704684"/>
                      </a:cubicBezTo>
                      <a:cubicBezTo>
                        <a:pt x="4362114" y="704684"/>
                        <a:pt x="4318827" y="1013073"/>
                        <a:pt x="4326260" y="1248607"/>
                      </a:cubicBezTo>
                      <a:cubicBezTo>
                        <a:pt x="4333383" y="1585872"/>
                        <a:pt x="4340540" y="1781475"/>
                        <a:pt x="4340540" y="1781475"/>
                      </a:cubicBezTo>
                      <a:cubicBezTo>
                        <a:pt x="4323858" y="1997207"/>
                        <a:pt x="4209214" y="2207819"/>
                        <a:pt x="4012345" y="2319443"/>
                      </a:cubicBezTo>
                      <a:cubicBezTo>
                        <a:pt x="3861994" y="2404692"/>
                        <a:pt x="3663963" y="2419790"/>
                        <a:pt x="2905930" y="2409048"/>
                      </a:cubicBezTo>
                      <a:lnTo>
                        <a:pt x="2905896" y="2409048"/>
                      </a:lnTo>
                      <a:cubicBezTo>
                        <a:pt x="645952" y="2403771"/>
                        <a:pt x="384604" y="2437625"/>
                        <a:pt x="254278" y="2328467"/>
                      </a:cubicBezTo>
                      <a:cubicBezTo>
                        <a:pt x="145767" y="2237582"/>
                        <a:pt x="81795" y="2044270"/>
                        <a:pt x="63030" y="1844071"/>
                      </a:cubicBezTo>
                      <a:close/>
                    </a:path>
                  </a:pathLst>
                </a:custGeom>
                <a:solidFill>
                  <a:srgbClr val="FFFFFF"/>
                </a:solidFill>
              </p:spPr>
            </p:sp>
          </p:grpSp>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848600" y="5648971"/>
                <a:ext cx="1807722" cy="1875717"/>
              </a:xfrm>
              <a:prstGeom prst="rect">
                <a:avLst/>
              </a:prstGeom>
            </p:spPr>
          </p:pic>
          <p:sp>
            <p:nvSpPr>
              <p:cNvPr id="20" name="TextBox 20"/>
              <p:cNvSpPr txBox="1"/>
              <p:nvPr/>
            </p:nvSpPr>
            <p:spPr>
              <a:xfrm>
                <a:off x="8096239" y="6008940"/>
                <a:ext cx="1279964" cy="1114398"/>
              </a:xfrm>
              <a:prstGeom prst="rect">
                <a:avLst/>
              </a:prstGeom>
            </p:spPr>
            <p:txBody>
              <a:bodyPr lIns="0" tIns="0" rIns="0" bIns="0" rtlCol="0" anchor="t">
                <a:spAutoFit/>
              </a:bodyPr>
              <a:lstStyle/>
              <a:p>
                <a:pPr algn="ctr">
                  <a:lnSpc>
                    <a:spcPts val="8879"/>
                  </a:lnSpc>
                </a:pPr>
                <a:r>
                  <a:rPr lang="en-US" sz="7399" b="1">
                    <a:solidFill>
                      <a:srgbClr val="FFFFFF"/>
                    </a:solidFill>
                    <a:latin typeface="Arial" panose="020B0604020202020204" pitchFamily="34" charset="0"/>
                    <a:cs typeface="Arial" panose="020B0604020202020204" pitchFamily="34" charset="0"/>
                  </a:rPr>
                  <a:t>2</a:t>
                </a:r>
              </a:p>
            </p:txBody>
          </p:sp>
        </p:grpSp>
        <p:sp>
          <p:nvSpPr>
            <p:cNvPr id="26" name="TextBox 25">
              <a:extLst>
                <a:ext uri="{FF2B5EF4-FFF2-40B4-BE49-F238E27FC236}">
                  <a16:creationId xmlns:a16="http://schemas.microsoft.com/office/drawing/2014/main" id="{A1E533E7-225A-3FA0-D60E-D1A972AAF515}"/>
                </a:ext>
              </a:extLst>
            </p:cNvPr>
            <p:cNvSpPr txBox="1"/>
            <p:nvPr/>
          </p:nvSpPr>
          <p:spPr>
            <a:xfrm>
              <a:off x="9144000" y="4977038"/>
              <a:ext cx="7383965" cy="2825197"/>
            </a:xfrm>
            <a:prstGeom prst="rect">
              <a:avLst/>
            </a:prstGeom>
            <a:noFill/>
          </p:spPr>
          <p:txBody>
            <a:bodyPr wrap="square">
              <a:spAutoFit/>
            </a:bodyPr>
            <a:lstStyle/>
            <a:p>
              <a:pPr marR="90170" algn="ctr">
                <a:lnSpc>
                  <a:spcPct val="150000"/>
                </a:lnSpc>
                <a:spcBef>
                  <a:spcPts val="300"/>
                </a:spcBef>
                <a:spcAft>
                  <a:spcPts val="300"/>
                </a:spcAft>
              </a:pP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Chuẩn bị bài mới: </a:t>
              </a:r>
            </a:p>
            <a:p>
              <a:pPr marR="90170" algn="ctr">
                <a:lnSpc>
                  <a:spcPct val="150000"/>
                </a:lnSpc>
                <a:spcBef>
                  <a:spcPts val="300"/>
                </a:spcBef>
                <a:spcAft>
                  <a:spcPts val="300"/>
                </a:spcAft>
              </a:pPr>
              <a:r>
                <a:rPr lang="vi-VN" sz="4000" b="1" i="1">
                  <a:solidFill>
                    <a:schemeClr val="tx1"/>
                  </a:solidFill>
                  <a:latin typeface="Arial" panose="020B0604020202020204" pitchFamily="34" charset="0"/>
                  <a:ea typeface="Calibri" panose="020F0502020204030204" pitchFamily="34" charset="0"/>
                  <a:cs typeface="Arial" panose="020B0604020202020204" pitchFamily="34" charset="0"/>
                </a:rPr>
                <a:t>Tiết 14. Nhạc cụ</a:t>
              </a:r>
              <a:r>
                <a:rPr lang="en-US" sz="4000" b="1" i="1">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b="1" i="1">
                  <a:latin typeface="Arial" panose="020B0604020202020204" pitchFamily="34" charset="0"/>
                  <a:ea typeface="Calibri" panose="020F0502020204030204" pitchFamily="34" charset="0"/>
                  <a:cs typeface="Arial" panose="020B0604020202020204" pitchFamily="34" charset="0"/>
                </a:rPr>
                <a:t>-</a:t>
              </a:r>
              <a:r>
                <a:rPr lang="vi-VN" sz="4000" b="1" i="1">
                  <a:solidFill>
                    <a:schemeClr val="tx1"/>
                  </a:solidFill>
                  <a:latin typeface="Arial" panose="020B0604020202020204" pitchFamily="34" charset="0"/>
                  <a:ea typeface="Calibri" panose="020F0502020204030204" pitchFamily="34" charset="0"/>
                  <a:cs typeface="Arial" panose="020B0604020202020204" pitchFamily="34" charset="0"/>
                </a:rPr>
                <a:t> Ôn bài hát khúc nhạc trên nương xa.</a:t>
              </a:r>
            </a:p>
          </p:txBody>
        </p:sp>
      </p:grpSp>
    </p:spTree>
    <p:extLst>
      <p:ext uri="{BB962C8B-B14F-4D97-AF65-F5344CB8AC3E}">
        <p14:creationId xmlns:p14="http://schemas.microsoft.com/office/powerpoint/2010/main" val="1151342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2507">
            <a:off x="-1835302" y="5242752"/>
            <a:ext cx="5725113" cy="307074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385172" y="6778123"/>
            <a:ext cx="476344" cy="53597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1327073"/>
            <a:ext cx="650181" cy="73156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46248" y="3426090"/>
            <a:ext cx="476725" cy="536399"/>
          </a:xfrm>
          <a:prstGeom prst="rect">
            <a:avLst/>
          </a:prstGeom>
        </p:spPr>
      </p:pic>
      <p:pic>
        <p:nvPicPr>
          <p:cNvPr id="7" name="Picture 7"/>
          <p:cNvPicPr>
            <a:picLocks noChangeAspect="1"/>
          </p:cNvPicPr>
          <p:nvPr/>
        </p:nvPicPr>
        <p:blipFill>
          <a:blip r:embed="rId2"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90938">
            <a:off x="14991537" y="6487252"/>
            <a:ext cx="5725113" cy="307074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83632" flipH="1" flipV="1">
            <a:off x="-1558455" y="8528897"/>
            <a:ext cx="20369866" cy="570356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1703" flipH="1">
            <a:off x="5169674" y="8596011"/>
            <a:ext cx="20369866" cy="5703562"/>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573965" y="5426473"/>
            <a:ext cx="3781164" cy="4590818"/>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19200" y="5662258"/>
            <a:ext cx="4937554" cy="4443799"/>
          </a:xfrm>
          <a:prstGeom prst="rect">
            <a:avLst/>
          </a:prstGeom>
        </p:spPr>
      </p:pic>
      <p:pic>
        <p:nvPicPr>
          <p:cNvPr id="14" name="Picture 14"/>
          <p:cNvPicPr>
            <a:picLocks noChangeAspect="1"/>
          </p:cNvPicPr>
          <p:nvPr/>
        </p:nvPicPr>
        <p:blipFill>
          <a:blip r:embed="rId2"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652661">
            <a:off x="4365886" y="-1298556"/>
            <a:ext cx="5725113" cy="3070743"/>
          </a:xfrm>
          <a:prstGeom prst="rect">
            <a:avLst/>
          </a:prstGeom>
        </p:spPr>
      </p:pic>
      <p:sp>
        <p:nvSpPr>
          <p:cNvPr id="15" name="TextBox 2">
            <a:extLst>
              <a:ext uri="{FF2B5EF4-FFF2-40B4-BE49-F238E27FC236}">
                <a16:creationId xmlns:a16="http://schemas.microsoft.com/office/drawing/2014/main" id="{26674BD6-B79F-7009-807E-67E8AB11DE28}"/>
              </a:ext>
            </a:extLst>
          </p:cNvPr>
          <p:cNvSpPr txBox="1"/>
          <p:nvPr/>
        </p:nvSpPr>
        <p:spPr>
          <a:xfrm>
            <a:off x="4019843" y="1621405"/>
            <a:ext cx="9965427" cy="5311839"/>
          </a:xfrm>
          <a:prstGeom prst="rect">
            <a:avLst/>
          </a:prstGeom>
        </p:spPr>
        <p:txBody>
          <a:bodyPr wrap="square" lIns="0" tIns="0" rIns="0" bIns="0" rtlCol="0" anchor="t">
            <a:spAutoFit/>
          </a:bodyPr>
          <a:lstStyle/>
          <a:p>
            <a:pPr algn="ctr">
              <a:lnSpc>
                <a:spcPct val="150000"/>
              </a:lnSpc>
            </a:pPr>
            <a:r>
              <a:rPr lang="vi-VN" sz="8000" b="1">
                <a:latin typeface="Arial" panose="020B0604020202020204" pitchFamily="34" charset="0"/>
                <a:cs typeface="Arial" panose="020B0604020202020204" pitchFamily="34" charset="0"/>
              </a:rPr>
              <a:t>CẢM ƠN CÁC EM ĐÃ LẮNG NGHE, HẸN GẶP LẠI!</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5"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6119" y="8325196"/>
            <a:ext cx="7315200" cy="3923607"/>
          </a:xfrm>
          <a:prstGeom prst="rect">
            <a:avLst/>
          </a:prstGeom>
        </p:spPr>
      </p:pic>
      <p:pic>
        <p:nvPicPr>
          <p:cNvPr id="4" name="Picture 4"/>
          <p:cNvPicPr>
            <a:picLocks noChangeAspect="1"/>
          </p:cNvPicPr>
          <p:nvPr/>
        </p:nvPicPr>
        <p:blipFill>
          <a:blip r:embed="rId5"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898619">
            <a:off x="12558971" y="-2289379"/>
            <a:ext cx="7315200" cy="3923607"/>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38100"/>
            <a:ext cx="914400" cy="1028860"/>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021128" y="4963088"/>
            <a:ext cx="476344" cy="535971"/>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18934" y="1066960"/>
            <a:ext cx="714516" cy="803956"/>
          </a:xfrm>
          <a:prstGeom prst="rect">
            <a:avLst/>
          </a:prstGeom>
        </p:spPr>
      </p:pic>
      <p:sp>
        <p:nvSpPr>
          <p:cNvPr id="2" name="TextBox 9">
            <a:extLst>
              <a:ext uri="{FF2B5EF4-FFF2-40B4-BE49-F238E27FC236}">
                <a16:creationId xmlns:a16="http://schemas.microsoft.com/office/drawing/2014/main" id="{FF1D1367-236C-8ECB-325B-3D624656917F}"/>
              </a:ext>
            </a:extLst>
          </p:cNvPr>
          <p:cNvSpPr txBox="1"/>
          <p:nvPr/>
        </p:nvSpPr>
        <p:spPr>
          <a:xfrm>
            <a:off x="5685626" y="634987"/>
            <a:ext cx="6916746" cy="923330"/>
          </a:xfrm>
          <a:prstGeom prst="rect">
            <a:avLst/>
          </a:prstGeom>
        </p:spPr>
        <p:txBody>
          <a:bodyPr wrap="square" lIns="0" tIns="0" rIns="0" bIns="0" rtlCol="0" anchor="t">
            <a:spAutoFit/>
          </a:bodyPr>
          <a:lstStyle/>
          <a:p>
            <a:pPr algn="ctr"/>
            <a:r>
              <a:rPr lang="en-US" sz="6000" b="1">
                <a:solidFill>
                  <a:srgbClr val="7A8646"/>
                </a:solidFill>
                <a:latin typeface="Arial" panose="020B0604020202020204" pitchFamily="34" charset="0"/>
                <a:cs typeface="Arial" panose="020B0604020202020204" pitchFamily="34" charset="0"/>
              </a:rPr>
              <a:t>KHỞI ĐỘNG</a:t>
            </a:r>
          </a:p>
        </p:txBody>
      </p:sp>
      <p:sp>
        <p:nvSpPr>
          <p:cNvPr id="19" name="TextBox 18">
            <a:extLst>
              <a:ext uri="{FF2B5EF4-FFF2-40B4-BE49-F238E27FC236}">
                <a16:creationId xmlns:a16="http://schemas.microsoft.com/office/drawing/2014/main" id="{6E0C228B-0A2A-4337-B753-5D4D0AD0A616}"/>
              </a:ext>
            </a:extLst>
          </p:cNvPr>
          <p:cNvSpPr txBox="1"/>
          <p:nvPr/>
        </p:nvSpPr>
        <p:spPr>
          <a:xfrm>
            <a:off x="485619" y="2218571"/>
            <a:ext cx="8082208" cy="1651671"/>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Các em hãy quan sát tranh và nêu tên các nhạc cụ đã học có trong tranh:</a:t>
            </a:r>
            <a:endParaRPr lang="en-US" sz="3600">
              <a:latin typeface="Arial" panose="020B0604020202020204" pitchFamily="34" charset="0"/>
              <a:cs typeface="Arial" panose="020B0604020202020204" pitchFamily="34" charset="0"/>
            </a:endParaRPr>
          </a:p>
        </p:txBody>
      </p:sp>
      <p:pic>
        <p:nvPicPr>
          <p:cNvPr id="6" name="Picture 5" descr="A group of children posing for a photo&#10;&#10;Description automatically generated with low confidence">
            <a:extLst>
              <a:ext uri="{FF2B5EF4-FFF2-40B4-BE49-F238E27FC236}">
                <a16:creationId xmlns:a16="http://schemas.microsoft.com/office/drawing/2014/main" id="{A8AD4869-61A9-F517-C6AF-5DF40BBDCCC2}"/>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tretch>
            <a:fillRect/>
          </a:stretch>
        </p:blipFill>
        <p:spPr>
          <a:xfrm>
            <a:off x="8779894" y="1683941"/>
            <a:ext cx="9103060" cy="7968072"/>
          </a:xfrm>
          <a:prstGeom prst="rect">
            <a:avLst/>
          </a:prstGeom>
        </p:spPr>
      </p:pic>
      <p:sp>
        <p:nvSpPr>
          <p:cNvPr id="7" name="Oval 6">
            <a:extLst>
              <a:ext uri="{FF2B5EF4-FFF2-40B4-BE49-F238E27FC236}">
                <a16:creationId xmlns:a16="http://schemas.microsoft.com/office/drawing/2014/main" id="{5F9E42E2-DD71-4F44-F7F2-D383C1BD3159}"/>
              </a:ext>
            </a:extLst>
          </p:cNvPr>
          <p:cNvSpPr/>
          <p:nvPr/>
        </p:nvSpPr>
        <p:spPr>
          <a:xfrm>
            <a:off x="10286354" y="3893102"/>
            <a:ext cx="1188720" cy="11887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4A30D86-2FD3-30E7-2A05-85577949C3F4}"/>
              </a:ext>
            </a:extLst>
          </p:cNvPr>
          <p:cNvSpPr/>
          <p:nvPr/>
        </p:nvSpPr>
        <p:spPr>
          <a:xfrm>
            <a:off x="12175467" y="2933700"/>
            <a:ext cx="1280160" cy="128016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5A559DC-D1E0-2284-2BD7-65EC6696A87E}"/>
              </a:ext>
            </a:extLst>
          </p:cNvPr>
          <p:cNvSpPr/>
          <p:nvPr/>
        </p:nvSpPr>
        <p:spPr>
          <a:xfrm>
            <a:off x="13094377" y="2708135"/>
            <a:ext cx="1188720" cy="118872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2E4CC8-D5B0-4DBC-E920-0F18AFC4626D}"/>
              </a:ext>
            </a:extLst>
          </p:cNvPr>
          <p:cNvSpPr/>
          <p:nvPr/>
        </p:nvSpPr>
        <p:spPr>
          <a:xfrm>
            <a:off x="14870647" y="2893350"/>
            <a:ext cx="1188720" cy="1188720"/>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6E6199F-DB11-158E-725E-28D888109924}"/>
              </a:ext>
            </a:extLst>
          </p:cNvPr>
          <p:cNvSpPr/>
          <p:nvPr/>
        </p:nvSpPr>
        <p:spPr>
          <a:xfrm>
            <a:off x="12670952" y="5888467"/>
            <a:ext cx="4618828" cy="2134658"/>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88B3DFF-89C8-0E24-6261-9C01F8979A7C}"/>
              </a:ext>
            </a:extLst>
          </p:cNvPr>
          <p:cNvGrpSpPr/>
          <p:nvPr/>
        </p:nvGrpSpPr>
        <p:grpSpPr>
          <a:xfrm>
            <a:off x="936084" y="4132636"/>
            <a:ext cx="3687427" cy="1010864"/>
            <a:chOff x="996601" y="4142414"/>
            <a:chExt cx="3687427" cy="1010864"/>
          </a:xfrm>
        </p:grpSpPr>
        <p:sp>
          <p:nvSpPr>
            <p:cNvPr id="12" name="Oval 11">
              <a:extLst>
                <a:ext uri="{FF2B5EF4-FFF2-40B4-BE49-F238E27FC236}">
                  <a16:creationId xmlns:a16="http://schemas.microsoft.com/office/drawing/2014/main" id="{07AB9BE3-D1A4-812B-1455-AA7B2B964661}"/>
                </a:ext>
              </a:extLst>
            </p:cNvPr>
            <p:cNvSpPr/>
            <p:nvPr/>
          </p:nvSpPr>
          <p:spPr>
            <a:xfrm>
              <a:off x="996601" y="4238878"/>
              <a:ext cx="914400" cy="914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150D37-F277-79F7-E24B-90ACCD8CB023}"/>
                </a:ext>
              </a:extLst>
            </p:cNvPr>
            <p:cNvSpPr txBox="1"/>
            <p:nvPr/>
          </p:nvSpPr>
          <p:spPr>
            <a:xfrm>
              <a:off x="2070596" y="4142414"/>
              <a:ext cx="2613432" cy="820674"/>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Song loan</a:t>
              </a:r>
              <a:endParaRPr lang="en-US" sz="360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8F3CC15B-829A-E906-9A82-36994A95D17C}"/>
              </a:ext>
            </a:extLst>
          </p:cNvPr>
          <p:cNvGrpSpPr/>
          <p:nvPr/>
        </p:nvGrpSpPr>
        <p:grpSpPr>
          <a:xfrm>
            <a:off x="914400" y="5746179"/>
            <a:ext cx="3700509" cy="997521"/>
            <a:chOff x="996601" y="4155757"/>
            <a:chExt cx="3700509" cy="997521"/>
          </a:xfrm>
        </p:grpSpPr>
        <p:sp>
          <p:nvSpPr>
            <p:cNvPr id="22" name="Oval 21">
              <a:extLst>
                <a:ext uri="{FF2B5EF4-FFF2-40B4-BE49-F238E27FC236}">
                  <a16:creationId xmlns:a16="http://schemas.microsoft.com/office/drawing/2014/main" id="{FF97300B-D3C5-9CF7-26A0-9EDFAD00FD58}"/>
                </a:ext>
              </a:extLst>
            </p:cNvPr>
            <p:cNvSpPr/>
            <p:nvPr/>
          </p:nvSpPr>
          <p:spPr>
            <a:xfrm>
              <a:off x="996601" y="4238878"/>
              <a:ext cx="914400" cy="914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8A502DA-526B-1E7C-6064-8D4844507625}"/>
                </a:ext>
              </a:extLst>
            </p:cNvPr>
            <p:cNvSpPr txBox="1"/>
            <p:nvPr/>
          </p:nvSpPr>
          <p:spPr>
            <a:xfrm>
              <a:off x="2083678" y="4155757"/>
              <a:ext cx="2613432" cy="820674"/>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Trống nhỏ</a:t>
              </a:r>
              <a:endParaRPr lang="en-US" sz="360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83D7393-5A55-9322-D71D-28AB57D3D033}"/>
              </a:ext>
            </a:extLst>
          </p:cNvPr>
          <p:cNvGrpSpPr/>
          <p:nvPr/>
        </p:nvGrpSpPr>
        <p:grpSpPr>
          <a:xfrm>
            <a:off x="914400" y="7346379"/>
            <a:ext cx="3700509" cy="997521"/>
            <a:chOff x="996601" y="4155757"/>
            <a:chExt cx="3700509" cy="997521"/>
          </a:xfrm>
        </p:grpSpPr>
        <p:sp>
          <p:nvSpPr>
            <p:cNvPr id="25" name="Oval 24">
              <a:extLst>
                <a:ext uri="{FF2B5EF4-FFF2-40B4-BE49-F238E27FC236}">
                  <a16:creationId xmlns:a16="http://schemas.microsoft.com/office/drawing/2014/main" id="{900F067A-9BA4-CEB0-9619-6107260DA1A1}"/>
                </a:ext>
              </a:extLst>
            </p:cNvPr>
            <p:cNvSpPr/>
            <p:nvPr/>
          </p:nvSpPr>
          <p:spPr>
            <a:xfrm>
              <a:off x="996601" y="4238878"/>
              <a:ext cx="914400" cy="9144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7FC334A-FC80-8867-D319-C2CD25BC15A8}"/>
                </a:ext>
              </a:extLst>
            </p:cNvPr>
            <p:cNvSpPr txBox="1"/>
            <p:nvPr/>
          </p:nvSpPr>
          <p:spPr>
            <a:xfrm>
              <a:off x="2083678" y="4155757"/>
              <a:ext cx="2613432" cy="820674"/>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Tem-bơ-rin</a:t>
              </a:r>
              <a:endParaRPr lang="en-US" sz="3600">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E9797901-3C99-6813-9CF6-217CFDA78AD9}"/>
              </a:ext>
            </a:extLst>
          </p:cNvPr>
          <p:cNvGrpSpPr/>
          <p:nvPr/>
        </p:nvGrpSpPr>
        <p:grpSpPr>
          <a:xfrm>
            <a:off x="4709820" y="4787636"/>
            <a:ext cx="3950201" cy="977224"/>
            <a:chOff x="996601" y="4176054"/>
            <a:chExt cx="3950201" cy="977224"/>
          </a:xfrm>
        </p:grpSpPr>
        <p:sp>
          <p:nvSpPr>
            <p:cNvPr id="28" name="Oval 27">
              <a:extLst>
                <a:ext uri="{FF2B5EF4-FFF2-40B4-BE49-F238E27FC236}">
                  <a16:creationId xmlns:a16="http://schemas.microsoft.com/office/drawing/2014/main" id="{CEDC3429-44A2-E14B-1DD8-9504139989F3}"/>
                </a:ext>
              </a:extLst>
            </p:cNvPr>
            <p:cNvSpPr/>
            <p:nvPr/>
          </p:nvSpPr>
          <p:spPr>
            <a:xfrm>
              <a:off x="996601" y="4238878"/>
              <a:ext cx="914400" cy="9144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8B94710-4D02-E0D2-98C8-44E1FEB8D0C9}"/>
                </a:ext>
              </a:extLst>
            </p:cNvPr>
            <p:cNvSpPr txBox="1"/>
            <p:nvPr/>
          </p:nvSpPr>
          <p:spPr>
            <a:xfrm>
              <a:off x="1972407" y="4176054"/>
              <a:ext cx="2974395" cy="820674"/>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Thanh phách</a:t>
              </a:r>
              <a:endParaRPr lang="en-US" sz="360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9DCA6507-F626-52CE-4429-5E35EC62E004}"/>
              </a:ext>
            </a:extLst>
          </p:cNvPr>
          <p:cNvGrpSpPr/>
          <p:nvPr/>
        </p:nvGrpSpPr>
        <p:grpSpPr>
          <a:xfrm>
            <a:off x="4709820" y="6569930"/>
            <a:ext cx="3950201" cy="977224"/>
            <a:chOff x="996601" y="4176054"/>
            <a:chExt cx="3950201" cy="977224"/>
          </a:xfrm>
        </p:grpSpPr>
        <p:sp>
          <p:nvSpPr>
            <p:cNvPr id="31" name="Oval 30">
              <a:extLst>
                <a:ext uri="{FF2B5EF4-FFF2-40B4-BE49-F238E27FC236}">
                  <a16:creationId xmlns:a16="http://schemas.microsoft.com/office/drawing/2014/main" id="{DFBCD7C0-A052-0C32-36FD-AA9CA3039706}"/>
                </a:ext>
              </a:extLst>
            </p:cNvPr>
            <p:cNvSpPr/>
            <p:nvPr/>
          </p:nvSpPr>
          <p:spPr>
            <a:xfrm>
              <a:off x="996601" y="4238878"/>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1494076-9EE0-14A5-F8C1-6C84D0E89EBE}"/>
                </a:ext>
              </a:extLst>
            </p:cNvPr>
            <p:cNvSpPr txBox="1"/>
            <p:nvPr/>
          </p:nvSpPr>
          <p:spPr>
            <a:xfrm>
              <a:off x="1972407" y="4176054"/>
              <a:ext cx="2974395" cy="820674"/>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Cồng chiêng</a:t>
              </a:r>
              <a:endParaRPr lang="en-US" sz="3600">
                <a:latin typeface="Arial" panose="020B0604020202020204" pitchFamily="34" charset="0"/>
                <a:cs typeface="Arial" panose="020B0604020202020204" pitchFamily="34" charset="0"/>
              </a:endParaRPr>
            </a:p>
          </p:txBody>
        </p:sp>
      </p:grpSp>
      <p:pic>
        <p:nvPicPr>
          <p:cNvPr id="33" name="Bài 2  Bạn Ơi Lắng Nghe  Âm Nhạc Lớp 4  Tập Hát Theo Lời  CD Bộ Giáo Dục">
            <a:hlinkClick r:id="" action="ppaction://media"/>
            <a:extLst>
              <a:ext uri="{FF2B5EF4-FFF2-40B4-BE49-F238E27FC236}">
                <a16:creationId xmlns:a16="http://schemas.microsoft.com/office/drawing/2014/main" id="{CD5A9D9C-6F26-DDC7-535E-7F4E64DE919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382280" y="9285653"/>
            <a:ext cx="1001347" cy="1001347"/>
          </a:xfrm>
          <a:prstGeom prst="rect">
            <a:avLst/>
          </a:prstGeom>
        </p:spPr>
      </p:pic>
    </p:spTree>
    <p:extLst>
      <p:ext uri="{BB962C8B-B14F-4D97-AF65-F5344CB8AC3E}">
        <p14:creationId xmlns:p14="http://schemas.microsoft.com/office/powerpoint/2010/main" val="26529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2502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3"/>
                </p:tgtEl>
              </p:cMediaNode>
            </p:audio>
          </p:childTnLst>
        </p:cTn>
      </p:par>
    </p:tnLst>
    <p:bldLst>
      <p:bldP spid="19" grpId="0"/>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26408" y="3726174"/>
            <a:ext cx="7315200" cy="392360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77174" y="9003660"/>
            <a:ext cx="22317688" cy="62489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523920" y="9258300"/>
            <a:ext cx="22317688" cy="6248953"/>
          </a:xfrm>
          <a:prstGeom prst="rect">
            <a:avLst/>
          </a:prstGeom>
        </p:spPr>
      </p:pic>
      <p:grpSp>
        <p:nvGrpSpPr>
          <p:cNvPr id="14" name="Group 13">
            <a:extLst>
              <a:ext uri="{FF2B5EF4-FFF2-40B4-BE49-F238E27FC236}">
                <a16:creationId xmlns:a16="http://schemas.microsoft.com/office/drawing/2014/main" id="{9A91B81B-877C-86DE-C676-5D9105DCB3FB}"/>
              </a:ext>
            </a:extLst>
          </p:cNvPr>
          <p:cNvGrpSpPr/>
          <p:nvPr/>
        </p:nvGrpSpPr>
        <p:grpSpPr>
          <a:xfrm>
            <a:off x="1636155" y="667674"/>
            <a:ext cx="15030932" cy="8951651"/>
            <a:chOff x="1636155" y="667674"/>
            <a:chExt cx="15030932" cy="8951651"/>
          </a:xfrm>
        </p:grpSpPr>
        <p:grpSp>
          <p:nvGrpSpPr>
            <p:cNvPr id="12" name="Group 12"/>
            <p:cNvGrpSpPr/>
            <p:nvPr/>
          </p:nvGrpSpPr>
          <p:grpSpPr>
            <a:xfrm>
              <a:off x="1655688" y="1250892"/>
              <a:ext cx="15011399" cy="8368433"/>
              <a:chOff x="0" y="0"/>
              <a:chExt cx="4726461" cy="3318769"/>
            </a:xfrm>
          </p:grpSpPr>
          <p:sp>
            <p:nvSpPr>
              <p:cNvPr id="13" name="Freeform 13"/>
              <p:cNvSpPr/>
              <p:nvPr/>
            </p:nvSpPr>
            <p:spPr>
              <a:xfrm>
                <a:off x="-1" y="0"/>
                <a:ext cx="4734120" cy="3318769"/>
              </a:xfrm>
              <a:custGeom>
                <a:avLst/>
                <a:gdLst/>
                <a:ahLst/>
                <a:cxnLst/>
                <a:rect l="l" t="t" r="r" b="b"/>
                <a:pathLst>
                  <a:path w="4734120" h="3318769">
                    <a:moveTo>
                      <a:pt x="4227681" y="3301850"/>
                    </a:moveTo>
                    <a:cubicBezTo>
                      <a:pt x="4227681" y="3301850"/>
                      <a:pt x="3990685" y="3291880"/>
                      <a:pt x="3628546" y="3305325"/>
                    </a:cubicBezTo>
                    <a:cubicBezTo>
                      <a:pt x="3266408" y="3318769"/>
                      <a:pt x="490924" y="3318769"/>
                      <a:pt x="490924" y="3318769"/>
                    </a:cubicBezTo>
                    <a:cubicBezTo>
                      <a:pt x="245502" y="3318769"/>
                      <a:pt x="32509" y="3221501"/>
                      <a:pt x="31032" y="3061387"/>
                    </a:cubicBezTo>
                    <a:cubicBezTo>
                      <a:pt x="31032" y="3061387"/>
                      <a:pt x="0" y="1802041"/>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181133" y="0"/>
                      <a:pt x="4181133" y="0"/>
                    </a:cubicBezTo>
                    <a:cubicBezTo>
                      <a:pt x="4493033" y="0"/>
                      <a:pt x="4726462" y="101069"/>
                      <a:pt x="4718604" y="303616"/>
                    </a:cubicBezTo>
                    <a:cubicBezTo>
                      <a:pt x="4718604" y="303616"/>
                      <a:pt x="4716609" y="1695769"/>
                      <a:pt x="4725365" y="2361799"/>
                    </a:cubicBezTo>
                    <a:cubicBezTo>
                      <a:pt x="4734120" y="2655101"/>
                      <a:pt x="4687572" y="2988172"/>
                      <a:pt x="4687572" y="2988172"/>
                    </a:cubicBezTo>
                    <a:cubicBezTo>
                      <a:pt x="4684607" y="3168198"/>
                      <a:pt x="4473103" y="3301850"/>
                      <a:pt x="4227681" y="3301850"/>
                    </a:cubicBezTo>
                    <a:close/>
                  </a:path>
                </a:pathLst>
              </a:custGeom>
              <a:solidFill>
                <a:srgbClr val="F5D9D5"/>
              </a:solidFill>
            </p:spPr>
          </p:sp>
        </p:grpSp>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473509" y="667674"/>
              <a:ext cx="1375284" cy="1547436"/>
            </a:xfrm>
            <a:prstGeom prst="rect">
              <a:avLst/>
            </a:prstGeom>
          </p:spPr>
        </p:pic>
        <p:sp>
          <p:nvSpPr>
            <p:cNvPr id="22" name="TextBox 21">
              <a:extLst>
                <a:ext uri="{FF2B5EF4-FFF2-40B4-BE49-F238E27FC236}">
                  <a16:creationId xmlns:a16="http://schemas.microsoft.com/office/drawing/2014/main" id="{5F7ED412-5978-174C-FD77-71F58EDE95FC}"/>
                </a:ext>
              </a:extLst>
            </p:cNvPr>
            <p:cNvSpPr txBox="1"/>
            <p:nvPr/>
          </p:nvSpPr>
          <p:spPr>
            <a:xfrm>
              <a:off x="1636155" y="1615833"/>
              <a:ext cx="15011400" cy="3711401"/>
            </a:xfrm>
            <a:prstGeom prst="rect">
              <a:avLst/>
            </a:prstGeom>
            <a:noFill/>
          </p:spPr>
          <p:txBody>
            <a:bodyPr wrap="square">
              <a:spAutoFit/>
            </a:bodyPr>
            <a:lstStyle/>
            <a:p>
              <a:pPr algn="ctr">
                <a:lnSpc>
                  <a:spcPct val="150000"/>
                </a:lnSpc>
                <a:spcBef>
                  <a:spcPts val="1200"/>
                </a:spcBef>
              </a:pPr>
              <a:r>
                <a:rPr lang="en-US" sz="8000" b="1" kern="0">
                  <a:effectLst/>
                  <a:latin typeface="Arial" panose="020B0604020202020204" pitchFamily="34" charset="0"/>
                  <a:ea typeface="Times New Roman" panose="02020603050405020304" pitchFamily="18" charset="0"/>
                  <a:cs typeface="Arial" panose="020B0604020202020204" pitchFamily="34" charset="0"/>
                </a:rPr>
                <a:t>CHỦ ĐỀ 4: </a:t>
              </a:r>
            </a:p>
            <a:p>
              <a:pPr algn="ctr">
                <a:lnSpc>
                  <a:spcPct val="150000"/>
                </a:lnSpc>
                <a:spcBef>
                  <a:spcPts val="1200"/>
                </a:spcBef>
              </a:pPr>
              <a:r>
                <a:rPr lang="en-US" sz="8000" b="1" kern="0">
                  <a:effectLst/>
                  <a:latin typeface="Arial" panose="020B0604020202020204" pitchFamily="34" charset="0"/>
                  <a:ea typeface="Times New Roman" panose="02020603050405020304" pitchFamily="18" charset="0"/>
                  <a:cs typeface="Arial" panose="020B0604020202020204" pitchFamily="34" charset="0"/>
                </a:rPr>
                <a:t>EM YÊU LÀN ĐIỆU DÂN CA</a:t>
              </a:r>
              <a:endParaRPr lang="en-US" sz="8000" b="1">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516939" y="2284045"/>
            <a:ext cx="532130" cy="59874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988774" y="1074159"/>
            <a:ext cx="750467" cy="844408"/>
          </a:xfrm>
          <a:prstGeom prst="rect">
            <a:avLst/>
          </a:prstGeom>
        </p:spPr>
      </p:pic>
      <p:pic>
        <p:nvPicPr>
          <p:cNvPr id="8" name="Picture 8"/>
          <p:cNvPicPr>
            <a:picLocks noChangeAspect="1"/>
          </p:cNvPicPr>
          <p:nvPr/>
        </p:nvPicPr>
        <p:blipFill>
          <a:blip r:embed="rId2"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528573" y="367016"/>
            <a:ext cx="7315200" cy="392360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23920" y="2614799"/>
            <a:ext cx="745179" cy="838458"/>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690854" y="1066772"/>
            <a:ext cx="476344" cy="535971"/>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259300" y="2346814"/>
            <a:ext cx="476344" cy="535971"/>
          </a:xfrm>
          <a:prstGeom prst="rect">
            <a:avLst/>
          </a:prstGeom>
        </p:spPr>
      </p:pic>
      <p:sp>
        <p:nvSpPr>
          <p:cNvPr id="2" name="TextBox 1">
            <a:extLst>
              <a:ext uri="{FF2B5EF4-FFF2-40B4-BE49-F238E27FC236}">
                <a16:creationId xmlns:a16="http://schemas.microsoft.com/office/drawing/2014/main" id="{AFDEA50F-81BF-7064-4ABD-8B267E6F844A}"/>
              </a:ext>
            </a:extLst>
          </p:cNvPr>
          <p:cNvSpPr txBox="1"/>
          <p:nvPr/>
        </p:nvSpPr>
        <p:spPr>
          <a:xfrm>
            <a:off x="1921367" y="5360004"/>
            <a:ext cx="14440976" cy="3364896"/>
          </a:xfrm>
          <a:prstGeom prst="rect">
            <a:avLst/>
          </a:prstGeom>
          <a:noFill/>
        </p:spPr>
        <p:txBody>
          <a:bodyPr wrap="square">
            <a:spAutoFit/>
          </a:bodyPr>
          <a:lstStyle/>
          <a:p>
            <a:pPr algn="ctr">
              <a:lnSpc>
                <a:spcPct val="150000"/>
              </a:lnSpc>
              <a:spcBef>
                <a:spcPts val="1200"/>
              </a:spcBef>
            </a:pPr>
            <a:r>
              <a:rPr lang="vi-VN" sz="7200" b="1" kern="0">
                <a:solidFill>
                  <a:srgbClr val="7A8646"/>
                </a:solidFill>
                <a:effectLst/>
                <a:latin typeface="Arial" panose="020B0604020202020204" pitchFamily="34" charset="0"/>
                <a:ea typeface="Times New Roman" panose="02020603050405020304" pitchFamily="18" charset="0"/>
                <a:cs typeface="Arial" panose="020B0604020202020204" pitchFamily="34" charset="0"/>
              </a:rPr>
              <a:t>TIẾT 13. HỌC BÀI HÁT </a:t>
            </a:r>
            <a:endParaRPr lang="en-US" sz="7200" b="1" kern="0">
              <a:solidFill>
                <a:srgbClr val="7A8646"/>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Bef>
                <a:spcPts val="1200"/>
              </a:spcBef>
            </a:pPr>
            <a:r>
              <a:rPr lang="vi-VN" sz="7200" b="1" kern="0">
                <a:solidFill>
                  <a:srgbClr val="7A8646"/>
                </a:solidFill>
                <a:effectLst/>
                <a:latin typeface="Arial" panose="020B0604020202020204" pitchFamily="34" charset="0"/>
                <a:ea typeface="Times New Roman" panose="02020603050405020304" pitchFamily="18" charset="0"/>
                <a:cs typeface="Arial" panose="020B0604020202020204" pitchFamily="34" charset="0"/>
              </a:rPr>
              <a:t>KHÚC NHẠC TRÊN NƯƠNG XA</a:t>
            </a:r>
            <a:endParaRPr lang="en-US" sz="7200" b="1">
              <a:solidFill>
                <a:srgbClr val="7A8646"/>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048516" y="-287006"/>
            <a:ext cx="7315200" cy="392360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03058" y="3932668"/>
            <a:ext cx="631970" cy="71107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06116" y="8754803"/>
            <a:ext cx="714516" cy="803956"/>
          </a:xfrm>
          <a:prstGeom prst="rect">
            <a:avLst/>
          </a:prstGeom>
        </p:spPr>
      </p:pic>
      <p:pic>
        <p:nvPicPr>
          <p:cNvPr id="11" name="Picture 11"/>
          <p:cNvPicPr>
            <a:picLocks noChangeAspect="1"/>
          </p:cNvPicPr>
          <p:nvPr/>
        </p:nvPicPr>
        <p:blipFill>
          <a:blip r:embed="rId4"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71352">
            <a:off x="-2628900" y="-2413833"/>
            <a:ext cx="7315200" cy="3923607"/>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848735" y="9136495"/>
            <a:ext cx="22317688" cy="6248953"/>
          </a:xfrm>
          <a:prstGeom prst="rect">
            <a:avLst/>
          </a:prstGeom>
        </p:spPr>
      </p:pic>
      <p:sp>
        <p:nvSpPr>
          <p:cNvPr id="2" name="TextBox 1">
            <a:extLst>
              <a:ext uri="{FF2B5EF4-FFF2-40B4-BE49-F238E27FC236}">
                <a16:creationId xmlns:a16="http://schemas.microsoft.com/office/drawing/2014/main" id="{BA3960D2-B475-3BEA-CA53-DF8A179DCF9A}"/>
              </a:ext>
            </a:extLst>
          </p:cNvPr>
          <p:cNvSpPr txBox="1"/>
          <p:nvPr/>
        </p:nvSpPr>
        <p:spPr>
          <a:xfrm>
            <a:off x="2888929" y="769817"/>
            <a:ext cx="12510156" cy="720710"/>
          </a:xfrm>
          <a:prstGeom prst="rect">
            <a:avLst/>
          </a:prstGeom>
          <a:noFill/>
        </p:spPr>
        <p:txBody>
          <a:bodyPr wrap="none" rtlCol="0">
            <a:spAutoFit/>
          </a:bodyPr>
          <a:lstStyle/>
          <a:p>
            <a:pPr algn="ctr">
              <a:lnSpc>
                <a:spcPts val="4860"/>
              </a:lnSpc>
            </a:pPr>
            <a:r>
              <a:rPr lang="en-US" sz="4800" b="1">
                <a:solidFill>
                  <a:srgbClr val="C00000"/>
                </a:solidFill>
                <a:latin typeface="Arial" panose="020B0604020202020204" pitchFamily="34" charset="0"/>
                <a:cs typeface="Arial" panose="020B0604020202020204" pitchFamily="34" charset="0"/>
              </a:rPr>
              <a:t>1. Học bài hát “Khúc nhạc trên nương xa”</a:t>
            </a:r>
            <a:endParaRPr lang="en-US" sz="4800" b="1" dirty="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3256212-B46E-47F3-85BD-FCC87F5D3CA3}"/>
              </a:ext>
            </a:extLst>
          </p:cNvPr>
          <p:cNvSpPr txBox="1"/>
          <p:nvPr/>
        </p:nvSpPr>
        <p:spPr>
          <a:xfrm>
            <a:off x="12033190" y="3580353"/>
            <a:ext cx="5835987" cy="4594912"/>
          </a:xfrm>
          <a:prstGeom prst="rect">
            <a:avLst/>
          </a:prstGeom>
          <a:noFill/>
        </p:spPr>
        <p:txBody>
          <a:bodyPr wrap="square">
            <a:spAutoFit/>
          </a:bodyPr>
          <a:lstStyle/>
          <a:p>
            <a:pPr algn="just">
              <a:lnSpc>
                <a:spcPct val="150000"/>
              </a:lnSpc>
            </a:pP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Em hãy nghe bài hát “Khúc nhạc trên nương xa” và cho biết: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Bài hát có nhịp điệu như thế nào? </a:t>
            </a:r>
            <a:endParaRPr lang="en-US" sz="40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376274D0-4FE7-A853-54E6-2B17F0D59C7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18823" y="2272713"/>
            <a:ext cx="11230795" cy="7042827"/>
          </a:xfrm>
          <a:prstGeom prst="rect">
            <a:avLst/>
          </a:prstGeom>
        </p:spPr>
      </p:pic>
      <p:pic>
        <p:nvPicPr>
          <p:cNvPr id="25" name="y2mate.com - Khúc nhạc trên nương xa Tập hát theo lời bài hát mẫu SGK Âm Nhạc lớp 3 GDPT 2018  NXBGD">
            <a:hlinkClick r:id="" action="ppaction://media"/>
            <a:extLst>
              <a:ext uri="{FF2B5EF4-FFF2-40B4-BE49-F238E27FC236}">
                <a16:creationId xmlns:a16="http://schemas.microsoft.com/office/drawing/2014/main" id="{40EC0BF1-506E-C0F5-6006-2725245284A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976725" y="8953816"/>
            <a:ext cx="1311275" cy="13112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1975"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5"/>
                </p:tgtEl>
              </p:cMediaNode>
            </p:audio>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17685" y="-1082642"/>
            <a:ext cx="7315200" cy="3923607"/>
          </a:xfrm>
          <a:prstGeom prst="rect">
            <a:avLst/>
          </a:prstGeom>
        </p:spPr>
      </p:pic>
      <p:pic>
        <p:nvPicPr>
          <p:cNvPr id="5" name="Picture 5"/>
          <p:cNvPicPr>
            <a:picLocks noChangeAspect="1"/>
          </p:cNvPicPr>
          <p:nvPr/>
        </p:nvPicPr>
        <p:blipFill>
          <a:blip r:embed="rId3"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52600" y="7657526"/>
            <a:ext cx="7315200" cy="3923607"/>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12715" y="693573"/>
            <a:ext cx="631970" cy="711077"/>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015192" y="3200056"/>
            <a:ext cx="476344" cy="535971"/>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732116" y="8856322"/>
            <a:ext cx="714516" cy="803956"/>
          </a:xfrm>
          <a:prstGeom prst="rect">
            <a:avLst/>
          </a:prstGeom>
        </p:spPr>
      </p:pic>
      <p:pic>
        <p:nvPicPr>
          <p:cNvPr id="26" name="Picture 3">
            <a:extLst>
              <a:ext uri="{FF2B5EF4-FFF2-40B4-BE49-F238E27FC236}">
                <a16:creationId xmlns:a16="http://schemas.microsoft.com/office/drawing/2014/main" id="{AB0642CA-79EE-AC21-404D-3BA13707509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531608" y="7657526"/>
            <a:ext cx="3756392" cy="2629474"/>
          </a:xfrm>
          <a:prstGeom prst="rect">
            <a:avLst/>
          </a:prstGeom>
        </p:spPr>
      </p:pic>
      <p:sp>
        <p:nvSpPr>
          <p:cNvPr id="2" name="TextBox 1">
            <a:extLst>
              <a:ext uri="{FF2B5EF4-FFF2-40B4-BE49-F238E27FC236}">
                <a16:creationId xmlns:a16="http://schemas.microsoft.com/office/drawing/2014/main" id="{571A4FF9-8AA7-91AC-6EC9-55865F91D68B}"/>
              </a:ext>
            </a:extLst>
          </p:cNvPr>
          <p:cNvSpPr txBox="1"/>
          <p:nvPr/>
        </p:nvSpPr>
        <p:spPr>
          <a:xfrm>
            <a:off x="2888929" y="769817"/>
            <a:ext cx="12510156" cy="720710"/>
          </a:xfrm>
          <a:prstGeom prst="rect">
            <a:avLst/>
          </a:prstGeom>
          <a:noFill/>
        </p:spPr>
        <p:txBody>
          <a:bodyPr wrap="none" rtlCol="0">
            <a:spAutoFit/>
          </a:bodyPr>
          <a:lstStyle/>
          <a:p>
            <a:pPr algn="ctr">
              <a:lnSpc>
                <a:spcPts val="4860"/>
              </a:lnSpc>
            </a:pPr>
            <a:r>
              <a:rPr lang="en-US" sz="4800" b="1">
                <a:solidFill>
                  <a:srgbClr val="C00000"/>
                </a:solidFill>
                <a:latin typeface="Arial" panose="020B0604020202020204" pitchFamily="34" charset="0"/>
                <a:cs typeface="Arial" panose="020B0604020202020204" pitchFamily="34" charset="0"/>
              </a:rPr>
              <a:t>1. Học bài hát “Khúc nhạc trên nương xa”</a:t>
            </a:r>
            <a:endParaRPr lang="en-US" sz="4800" b="1" dirty="0">
              <a:solidFill>
                <a:srgbClr val="C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6DB03B7-FAA4-585E-E932-996B3974D10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924800" y="2324927"/>
            <a:ext cx="9845640" cy="6174197"/>
          </a:xfrm>
          <a:prstGeom prst="rect">
            <a:avLst/>
          </a:prstGeom>
        </p:spPr>
      </p:pic>
      <p:sp>
        <p:nvSpPr>
          <p:cNvPr id="6" name="TextBox 5">
            <a:extLst>
              <a:ext uri="{FF2B5EF4-FFF2-40B4-BE49-F238E27FC236}">
                <a16:creationId xmlns:a16="http://schemas.microsoft.com/office/drawing/2014/main" id="{23E7D36C-6BC3-95C0-D81F-6C04DEF47C3A}"/>
              </a:ext>
            </a:extLst>
          </p:cNvPr>
          <p:cNvSpPr txBox="1"/>
          <p:nvPr/>
        </p:nvSpPr>
        <p:spPr>
          <a:xfrm>
            <a:off x="682235" y="3123043"/>
            <a:ext cx="6257792" cy="4040914"/>
          </a:xfrm>
          <a:prstGeom prst="rect">
            <a:avLst/>
          </a:prstGeom>
          <a:noFill/>
        </p:spPr>
        <p:txBody>
          <a:bodyPr wrap="square">
            <a:spAutoFit/>
          </a:bodyPr>
          <a:lstStyle/>
          <a:p>
            <a:pPr marL="457200" indent="-457200" algn="just">
              <a:lnSpc>
                <a:spcPct val="166000"/>
              </a:lnSpc>
              <a:buFontTx/>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Nhạc và lời: Hoàng Lân.</a:t>
            </a:r>
          </a:p>
          <a:p>
            <a:pPr marL="457200" indent="-457200" algn="just">
              <a:lnSpc>
                <a:spcPct val="166000"/>
              </a:lnSpc>
              <a:buFontTx/>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Dân ca Gia-rai</a:t>
            </a:r>
          </a:p>
          <a:p>
            <a:pPr marL="457200" indent="-457200" algn="just">
              <a:lnSpc>
                <a:spcPct val="166000"/>
              </a:lnSpc>
              <a:buFontTx/>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Nhịp điệu: vừa phải, nhịp nhàng</a:t>
            </a:r>
            <a:endParaRPr lang="en-US" sz="40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67050" y="-1436120"/>
            <a:ext cx="7315200" cy="3923607"/>
          </a:xfrm>
          <a:prstGeom prst="rect">
            <a:avLst/>
          </a:prstGeom>
        </p:spPr>
      </p:pic>
      <p:pic>
        <p:nvPicPr>
          <p:cNvPr id="10" name="Picture 10"/>
          <p:cNvPicPr>
            <a:picLocks noChangeAspect="1"/>
          </p:cNvPicPr>
          <p:nvPr/>
        </p:nvPicPr>
        <p:blipFill>
          <a:blip r:embed="rId2"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01877" y="8968857"/>
            <a:ext cx="4915108" cy="2636285"/>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010" y="8496300"/>
            <a:ext cx="1313120" cy="147749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97400" y="430469"/>
            <a:ext cx="714516" cy="803956"/>
          </a:xfrm>
          <a:prstGeom prst="rect">
            <a:avLst/>
          </a:prstGeom>
        </p:spPr>
      </p:pic>
      <p:sp>
        <p:nvSpPr>
          <p:cNvPr id="2" name="TextBox 3">
            <a:extLst>
              <a:ext uri="{FF2B5EF4-FFF2-40B4-BE49-F238E27FC236}">
                <a16:creationId xmlns:a16="http://schemas.microsoft.com/office/drawing/2014/main" id="{9D769953-0E72-51DB-D661-6981535DE653}"/>
              </a:ext>
            </a:extLst>
          </p:cNvPr>
          <p:cNvSpPr txBox="1"/>
          <p:nvPr/>
        </p:nvSpPr>
        <p:spPr>
          <a:xfrm>
            <a:off x="4737858" y="711322"/>
            <a:ext cx="8812283" cy="628377"/>
          </a:xfrm>
          <a:prstGeom prst="rect">
            <a:avLst/>
          </a:prstGeom>
        </p:spPr>
        <p:txBody>
          <a:bodyPr wrap="square" lIns="0" tIns="0" rIns="0" bIns="0" rtlCol="0" anchor="t">
            <a:spAutoFit/>
          </a:bodyPr>
          <a:lstStyle/>
          <a:p>
            <a:pPr algn="ctr">
              <a:lnSpc>
                <a:spcPts val="4860"/>
              </a:lnSpc>
            </a:pPr>
            <a:r>
              <a:rPr lang="en-US" sz="4800" b="1">
                <a:solidFill>
                  <a:srgbClr val="C00000"/>
                </a:solidFill>
                <a:latin typeface="Arial" panose="020B0604020202020204" pitchFamily="34" charset="0"/>
                <a:cs typeface="Arial" panose="020B0604020202020204" pitchFamily="34" charset="0"/>
              </a:rPr>
              <a:t>2. Tập hát</a:t>
            </a:r>
            <a:endParaRPr lang="en-US" sz="4800" b="1" dirty="0">
              <a:solidFill>
                <a:srgbClr val="C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CC30A45-E0BB-4E03-180A-A211EFA3DFE0}"/>
              </a:ext>
            </a:extLst>
          </p:cNvPr>
          <p:cNvSpPr/>
          <p:nvPr/>
        </p:nvSpPr>
        <p:spPr>
          <a:xfrm>
            <a:off x="1600200" y="2723681"/>
            <a:ext cx="6629400" cy="2971800"/>
          </a:xfrm>
          <a:prstGeom prst="rect">
            <a:avLst/>
          </a:prstGeom>
          <a:solidFill>
            <a:srgbClr val="F5D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chemeClr val="tx1"/>
                </a:solidFill>
                <a:latin typeface="Arial" panose="020B0604020202020204" pitchFamily="34" charset="0"/>
                <a:cs typeface="Arial" panose="020B0604020202020204" pitchFamily="34" charset="0"/>
              </a:rPr>
              <a:t>Câu 1: </a:t>
            </a:r>
            <a:r>
              <a:rPr lang="en-US" sz="3600">
                <a:solidFill>
                  <a:schemeClr val="tx1"/>
                </a:solidFill>
                <a:latin typeface="Arial" panose="020B0604020202020204" pitchFamily="34" charset="0"/>
                <a:cs typeface="Arial" panose="020B0604020202020204" pitchFamily="34" charset="0"/>
              </a:rPr>
              <a:t>Tiếng suối hòa tiếng lá rừng, núi non cao trập trùng.</a:t>
            </a:r>
          </a:p>
        </p:txBody>
      </p:sp>
      <p:sp>
        <p:nvSpPr>
          <p:cNvPr id="5" name="Rectangle 4">
            <a:extLst>
              <a:ext uri="{FF2B5EF4-FFF2-40B4-BE49-F238E27FC236}">
                <a16:creationId xmlns:a16="http://schemas.microsoft.com/office/drawing/2014/main" id="{5630EF19-A18F-1C37-B837-D8E81F33CE50}"/>
              </a:ext>
            </a:extLst>
          </p:cNvPr>
          <p:cNvSpPr/>
          <p:nvPr/>
        </p:nvSpPr>
        <p:spPr>
          <a:xfrm>
            <a:off x="1600200" y="6134100"/>
            <a:ext cx="6629400" cy="2971800"/>
          </a:xfrm>
          <a:prstGeom prst="rect">
            <a:avLst/>
          </a:prstGeom>
          <a:solidFill>
            <a:srgbClr val="CBC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dirty="0" err="1">
                <a:solidFill>
                  <a:schemeClr val="tx1"/>
                </a:solidFill>
                <a:latin typeface="Arial" panose="020B0604020202020204" pitchFamily="34" charset="0"/>
                <a:cs typeface="Arial" panose="020B0604020202020204" pitchFamily="34" charset="0"/>
              </a:rPr>
              <a:t>Câu</a:t>
            </a:r>
            <a:r>
              <a:rPr lang="en-US" sz="3600" b="1" i="1" dirty="0">
                <a:solidFill>
                  <a:schemeClr val="tx1"/>
                </a:solidFill>
                <a:latin typeface="Arial" panose="020B0604020202020204" pitchFamily="34" charset="0"/>
                <a:cs typeface="Arial" panose="020B0604020202020204" pitchFamily="34" charset="0"/>
              </a:rPr>
              <a:t> </a:t>
            </a:r>
            <a:r>
              <a:rPr lang="en-US" sz="3600" b="1" i="1" dirty="0" smtClean="0">
                <a:solidFill>
                  <a:schemeClr val="tx1"/>
                </a:solidFill>
                <a:latin typeface="Arial" panose="020B0604020202020204" pitchFamily="34" charset="0"/>
                <a:cs typeface="Arial" panose="020B0604020202020204" pitchFamily="34" charset="0"/>
              </a:rPr>
              <a:t>3: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tiếng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đàn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t’rưng</a:t>
            </a:r>
            <a:r>
              <a:rPr lang="en-US" sz="3600" dirty="0">
                <a:solidFill>
                  <a:schemeClr val="tx1"/>
                </a:solidFill>
                <a:latin typeface="Arial" panose="020B0604020202020204" pitchFamily="34" charset="0"/>
                <a:cs typeface="Arial" panose="020B0604020202020204" pitchFamily="34" charset="0"/>
              </a:rPr>
              <a:t> reo, </a:t>
            </a:r>
            <a:r>
              <a:rPr lang="en-US" sz="3600" dirty="0" err="1">
                <a:solidFill>
                  <a:schemeClr val="tx1"/>
                </a:solidFill>
                <a:latin typeface="Arial" panose="020B0604020202020204" pitchFamily="34" charset="0"/>
                <a:cs typeface="Arial" panose="020B0604020202020204" pitchFamily="34" charset="0"/>
              </a:rPr>
              <a:t>kìa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chim</a:t>
            </a:r>
            <a:r>
              <a:rPr lang="en-US" sz="3600" dirty="0">
                <a:solidFill>
                  <a:schemeClr val="tx1"/>
                </a:solidFill>
                <a:latin typeface="Arial" panose="020B0604020202020204" pitchFamily="34" charset="0"/>
                <a:cs typeface="Arial" panose="020B0604020202020204" pitchFamily="34" charset="0"/>
              </a:rPr>
              <a:t> bay </a:t>
            </a:r>
            <a:r>
              <a:rPr lang="en-US" sz="3600" dirty="0" err="1">
                <a:solidFill>
                  <a:schemeClr val="tx1"/>
                </a:solidFill>
                <a:latin typeface="Arial" panose="020B0604020202020204" pitchFamily="34" charset="0"/>
                <a:cs typeface="Arial" panose="020B0604020202020204" pitchFamily="34" charset="0"/>
              </a:rPr>
              <a:t>ngập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ngừng</a:t>
            </a:r>
            <a:endParaRPr lang="en-US" sz="3600"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659F885-E633-0FF9-5DC2-1C5DA2F90F55}"/>
              </a:ext>
            </a:extLst>
          </p:cNvPr>
          <p:cNvSpPr/>
          <p:nvPr/>
        </p:nvSpPr>
        <p:spPr>
          <a:xfrm>
            <a:off x="10058400" y="2723681"/>
            <a:ext cx="6629400" cy="2971800"/>
          </a:xfrm>
          <a:prstGeom prst="rect">
            <a:avLst/>
          </a:prstGeom>
          <a:solidFill>
            <a:srgbClr val="CBC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chemeClr val="tx1"/>
                </a:solidFill>
                <a:latin typeface="Arial" panose="020B0604020202020204" pitchFamily="34" charset="0"/>
                <a:cs typeface="Arial" panose="020B0604020202020204" pitchFamily="34" charset="0"/>
              </a:rPr>
              <a:t>Câu 2: </a:t>
            </a:r>
            <a:r>
              <a:rPr lang="en-US" sz="3600">
                <a:solidFill>
                  <a:schemeClr val="tx1"/>
                </a:solidFill>
                <a:latin typeface="Arial" panose="020B0604020202020204" pitchFamily="34" charset="0"/>
                <a:cs typeface="Arial" panose="020B0604020202020204" pitchFamily="34" charset="0"/>
              </a:rPr>
              <a:t>Âm vang nhạc rừng vang khắp buôn làng xôn xao bao lời ca</a:t>
            </a:r>
          </a:p>
        </p:txBody>
      </p:sp>
      <p:sp>
        <p:nvSpPr>
          <p:cNvPr id="7" name="Rectangle 6">
            <a:extLst>
              <a:ext uri="{FF2B5EF4-FFF2-40B4-BE49-F238E27FC236}">
                <a16:creationId xmlns:a16="http://schemas.microsoft.com/office/drawing/2014/main" id="{49EC0429-FF24-1403-B7A5-8BC9B5C5A7DB}"/>
              </a:ext>
            </a:extLst>
          </p:cNvPr>
          <p:cNvSpPr/>
          <p:nvPr/>
        </p:nvSpPr>
        <p:spPr>
          <a:xfrm>
            <a:off x="10058400" y="6134100"/>
            <a:ext cx="6629400" cy="2971800"/>
          </a:xfrm>
          <a:prstGeom prst="rect">
            <a:avLst/>
          </a:prstGeom>
          <a:solidFill>
            <a:srgbClr val="F5D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dirty="0" err="1">
                <a:solidFill>
                  <a:schemeClr val="tx1"/>
                </a:solidFill>
                <a:latin typeface="Arial" panose="020B0604020202020204" pitchFamily="34" charset="0"/>
                <a:cs typeface="Arial" panose="020B0604020202020204" pitchFamily="34" charset="0"/>
              </a:rPr>
              <a:t>Câu</a:t>
            </a:r>
            <a:r>
              <a:rPr lang="en-US" sz="3600" b="1" i="1">
                <a:solidFill>
                  <a:schemeClr val="tx1"/>
                </a:solidFill>
                <a:latin typeface="Arial" panose="020B0604020202020204" pitchFamily="34" charset="0"/>
                <a:cs typeface="Arial" panose="020B0604020202020204" pitchFamily="34" charset="0"/>
              </a:rPr>
              <a:t> </a:t>
            </a:r>
            <a:r>
              <a:rPr lang="en-US" sz="3600" b="1" i="1" smtClean="0">
                <a:solidFill>
                  <a:schemeClr val="tx1"/>
                </a:solidFill>
                <a:latin typeface="Arial" panose="020B0604020202020204" pitchFamily="34" charset="0"/>
                <a:cs typeface="Arial" panose="020B0604020202020204" pitchFamily="34" charset="0"/>
              </a:rPr>
              <a:t>4: </a:t>
            </a:r>
            <a:r>
              <a:rPr lang="en-US" sz="3600" dirty="0" err="1">
                <a:solidFill>
                  <a:schemeClr val="tx1"/>
                </a:solidFill>
                <a:latin typeface="Arial" panose="020B0604020202020204" pitchFamily="34" charset="0"/>
                <a:cs typeface="Arial" panose="020B0604020202020204" pitchFamily="34" charset="0"/>
              </a:rPr>
              <a:t>Trên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nương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chiều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màu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nắng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đã</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phai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dần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mênh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mang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trong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lòng</a:t>
            </a:r>
            <a:r>
              <a:rPr lang="en-US" sz="3600" dirty="0">
                <a:solidFill>
                  <a:schemeClr val="tx1"/>
                </a:solidFill>
                <a:latin typeface="Arial" panose="020B0604020202020204" pitchFamily="34" charset="0"/>
                <a:cs typeface="Arial" panose="020B0604020202020204" pitchFamily="34" charset="0"/>
              </a:rPr>
              <a:t> ta.</a:t>
            </a:r>
          </a:p>
        </p:txBody>
      </p:sp>
      <p:sp>
        <p:nvSpPr>
          <p:cNvPr id="8" name="TextBox 3">
            <a:extLst>
              <a:ext uri="{FF2B5EF4-FFF2-40B4-BE49-F238E27FC236}">
                <a16:creationId xmlns:a16="http://schemas.microsoft.com/office/drawing/2014/main" id="{460EB26C-3281-DB60-D1BC-8666D84283B2}"/>
              </a:ext>
            </a:extLst>
          </p:cNvPr>
          <p:cNvSpPr txBox="1"/>
          <p:nvPr/>
        </p:nvSpPr>
        <p:spPr>
          <a:xfrm>
            <a:off x="4737857" y="1638300"/>
            <a:ext cx="8812283" cy="628377"/>
          </a:xfrm>
          <a:prstGeom prst="rect">
            <a:avLst/>
          </a:prstGeom>
        </p:spPr>
        <p:txBody>
          <a:bodyPr wrap="square" lIns="0" tIns="0" rIns="0" bIns="0" rtlCol="0" anchor="t">
            <a:spAutoFit/>
          </a:bodyPr>
          <a:lstStyle/>
          <a:p>
            <a:pPr algn="ctr">
              <a:lnSpc>
                <a:spcPts val="4860"/>
              </a:lnSpc>
            </a:pPr>
            <a:r>
              <a:rPr lang="en-US" sz="4800" b="1">
                <a:solidFill>
                  <a:srgbClr val="002060"/>
                </a:solidFill>
                <a:latin typeface="Arial" panose="020B0604020202020204" pitchFamily="34" charset="0"/>
                <a:cs typeface="Arial" panose="020B0604020202020204" pitchFamily="34" charset="0"/>
              </a:rPr>
              <a:t>a. Đọc lời ca</a:t>
            </a:r>
            <a:endParaRPr lang="en-US" sz="4800" b="1" dirty="0">
              <a:solidFill>
                <a:srgbClr val="00206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600" y="98502"/>
            <a:ext cx="476344" cy="53597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723" y="1104900"/>
            <a:ext cx="425538" cy="478805"/>
          </a:xfrm>
          <a:prstGeom prst="rect">
            <a:avLst/>
          </a:prstGeom>
        </p:spPr>
      </p:pic>
      <p:pic>
        <p:nvPicPr>
          <p:cNvPr id="8" name="Picture 8"/>
          <p:cNvPicPr>
            <a:picLocks noChangeAspect="1"/>
          </p:cNvPicPr>
          <p:nvPr/>
        </p:nvPicPr>
        <p:blipFill>
          <a:blip r:embed="rId8"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2507">
            <a:off x="-1432646" y="6732329"/>
            <a:ext cx="5725113" cy="3070743"/>
          </a:xfrm>
          <a:prstGeom prst="rect">
            <a:avLst/>
          </a:prstGeom>
        </p:spPr>
      </p:pic>
      <p:pic>
        <p:nvPicPr>
          <p:cNvPr id="13" name="Picture 13"/>
          <p:cNvPicPr>
            <a:picLocks noChangeAspect="1"/>
          </p:cNvPicPr>
          <p:nvPr/>
        </p:nvPicPr>
        <p:blipFill>
          <a:blip r:embed="rId8"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90938">
            <a:off x="14991537" y="7722929"/>
            <a:ext cx="5725113" cy="3070743"/>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903906" y="4152900"/>
            <a:ext cx="710788" cy="799762"/>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47898" y="8972550"/>
            <a:ext cx="482428" cy="542816"/>
          </a:xfrm>
          <a:prstGeom prst="rect">
            <a:avLst/>
          </a:prstGeom>
        </p:spPr>
      </p:pic>
      <p:sp>
        <p:nvSpPr>
          <p:cNvPr id="2" name="TextBox 1">
            <a:extLst>
              <a:ext uri="{FF2B5EF4-FFF2-40B4-BE49-F238E27FC236}">
                <a16:creationId xmlns:a16="http://schemas.microsoft.com/office/drawing/2014/main" id="{43C6DFCE-8BFB-E07F-FADB-F441D60B7F27}"/>
              </a:ext>
            </a:extLst>
          </p:cNvPr>
          <p:cNvSpPr txBox="1"/>
          <p:nvPr/>
        </p:nvSpPr>
        <p:spPr>
          <a:xfrm>
            <a:off x="7544844" y="1180601"/>
            <a:ext cx="3198311" cy="830997"/>
          </a:xfrm>
          <a:prstGeom prst="rect">
            <a:avLst/>
          </a:prstGeom>
          <a:noFill/>
        </p:spPr>
        <p:txBody>
          <a:bodyPr wrap="none" rtlCol="0">
            <a:spAutoFit/>
          </a:bodyPr>
          <a:lstStyle/>
          <a:p>
            <a:pPr algn="ctr"/>
            <a:r>
              <a:rPr lang="en-US" sz="4800" b="1">
                <a:solidFill>
                  <a:srgbClr val="002060"/>
                </a:solidFill>
                <a:latin typeface="Arial" panose="020B0604020202020204" pitchFamily="34" charset="0"/>
                <a:cs typeface="Arial" panose="020B0604020202020204" pitchFamily="34" charset="0"/>
              </a:rPr>
              <a:t>b) Học hát</a:t>
            </a:r>
            <a:endParaRPr lang="en-US" sz="4800" b="1"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2219D74-CC9F-0F26-4E4A-3F73431E2BB5}"/>
              </a:ext>
            </a:extLst>
          </p:cNvPr>
          <p:cNvSpPr txBox="1"/>
          <p:nvPr/>
        </p:nvSpPr>
        <p:spPr>
          <a:xfrm>
            <a:off x="816391" y="4231038"/>
            <a:ext cx="6728453" cy="1824923"/>
          </a:xfrm>
          <a:prstGeom prst="rect">
            <a:avLst/>
          </a:prstGeom>
          <a:noFill/>
        </p:spPr>
        <p:txBody>
          <a:bodyPr wrap="square">
            <a:spAutoFit/>
          </a:bodyPr>
          <a:lstStyle/>
          <a:p>
            <a:pPr>
              <a:lnSpc>
                <a:spcPct val="150000"/>
              </a:lnSpc>
            </a:pPr>
            <a:r>
              <a:rPr lang="en-US" sz="4000">
                <a:latin typeface="Arial" panose="020B0604020202020204" pitchFamily="34" charset="0"/>
                <a:cs typeface="Arial" panose="020B0604020202020204" pitchFamily="34" charset="0"/>
              </a:rPr>
              <a:t>Tiếng suối hòa tiếng lá rừng, </a:t>
            </a:r>
          </a:p>
          <a:p>
            <a:pPr>
              <a:lnSpc>
                <a:spcPct val="150000"/>
              </a:lnSpc>
            </a:pPr>
            <a:r>
              <a:rPr lang="en-US" sz="4000">
                <a:latin typeface="Arial" panose="020B0604020202020204" pitchFamily="34" charset="0"/>
                <a:cs typeface="Arial" panose="020B0604020202020204" pitchFamily="34" charset="0"/>
              </a:rPr>
              <a:t>núi non cao trập trùng.</a:t>
            </a:r>
          </a:p>
        </p:txBody>
      </p:sp>
      <p:pic>
        <p:nvPicPr>
          <p:cNvPr id="4" name="1. Câu 1 - Khúc hát trên nương xa">
            <a:hlinkClick r:id="" action="ppaction://media"/>
            <a:extLst>
              <a:ext uri="{FF2B5EF4-FFF2-40B4-BE49-F238E27FC236}">
                <a16:creationId xmlns:a16="http://schemas.microsoft.com/office/drawing/2014/main" id="{E4BFF423-3AEF-45D4-4C33-E6CBE89EE6E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207484" y="3026842"/>
            <a:ext cx="10770201" cy="60582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indefinite"/>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600" y="98502"/>
            <a:ext cx="476344" cy="53597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723" y="1104900"/>
            <a:ext cx="425538" cy="478805"/>
          </a:xfrm>
          <a:prstGeom prst="rect">
            <a:avLst/>
          </a:prstGeom>
        </p:spPr>
      </p:pic>
      <p:pic>
        <p:nvPicPr>
          <p:cNvPr id="8" name="Picture 8"/>
          <p:cNvPicPr>
            <a:picLocks noChangeAspect="1"/>
          </p:cNvPicPr>
          <p:nvPr/>
        </p:nvPicPr>
        <p:blipFill>
          <a:blip r:embed="rId8"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2507">
            <a:off x="-1432646" y="6732329"/>
            <a:ext cx="5725113" cy="3070743"/>
          </a:xfrm>
          <a:prstGeom prst="rect">
            <a:avLst/>
          </a:prstGeom>
        </p:spPr>
      </p:pic>
      <p:pic>
        <p:nvPicPr>
          <p:cNvPr id="13" name="Picture 13"/>
          <p:cNvPicPr>
            <a:picLocks noChangeAspect="1"/>
          </p:cNvPicPr>
          <p:nvPr/>
        </p:nvPicPr>
        <p:blipFill>
          <a:blip r:embed="rId8"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90938">
            <a:off x="14991537" y="7722929"/>
            <a:ext cx="5725113" cy="3070743"/>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903906" y="4152900"/>
            <a:ext cx="710788" cy="799762"/>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47898" y="8972550"/>
            <a:ext cx="482428" cy="542816"/>
          </a:xfrm>
          <a:prstGeom prst="rect">
            <a:avLst/>
          </a:prstGeom>
        </p:spPr>
      </p:pic>
      <p:sp>
        <p:nvSpPr>
          <p:cNvPr id="2" name="TextBox 1">
            <a:extLst>
              <a:ext uri="{FF2B5EF4-FFF2-40B4-BE49-F238E27FC236}">
                <a16:creationId xmlns:a16="http://schemas.microsoft.com/office/drawing/2014/main" id="{43C6DFCE-8BFB-E07F-FADB-F441D60B7F27}"/>
              </a:ext>
            </a:extLst>
          </p:cNvPr>
          <p:cNvSpPr txBox="1"/>
          <p:nvPr/>
        </p:nvSpPr>
        <p:spPr>
          <a:xfrm>
            <a:off x="7544844" y="1180601"/>
            <a:ext cx="3198311" cy="830997"/>
          </a:xfrm>
          <a:prstGeom prst="rect">
            <a:avLst/>
          </a:prstGeom>
          <a:noFill/>
        </p:spPr>
        <p:txBody>
          <a:bodyPr wrap="none" rtlCol="0">
            <a:spAutoFit/>
          </a:bodyPr>
          <a:lstStyle/>
          <a:p>
            <a:pPr algn="ctr"/>
            <a:r>
              <a:rPr lang="en-US" sz="4800" b="1">
                <a:solidFill>
                  <a:srgbClr val="002060"/>
                </a:solidFill>
                <a:latin typeface="Arial" panose="020B0604020202020204" pitchFamily="34" charset="0"/>
                <a:cs typeface="Arial" panose="020B0604020202020204" pitchFamily="34" charset="0"/>
              </a:rPr>
              <a:t>b) Học hát</a:t>
            </a:r>
            <a:endParaRPr lang="en-US" sz="4800" b="1"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2219D74-CC9F-0F26-4E4A-3F73431E2BB5}"/>
              </a:ext>
            </a:extLst>
          </p:cNvPr>
          <p:cNvSpPr txBox="1"/>
          <p:nvPr/>
        </p:nvSpPr>
        <p:spPr>
          <a:xfrm>
            <a:off x="816391" y="4231038"/>
            <a:ext cx="5432009" cy="2748253"/>
          </a:xfrm>
          <a:prstGeom prst="rect">
            <a:avLst/>
          </a:prstGeom>
          <a:noFill/>
        </p:spPr>
        <p:txBody>
          <a:bodyPr wrap="square">
            <a:spAutoFit/>
          </a:bodyPr>
          <a:lstStyle/>
          <a:p>
            <a:pPr>
              <a:lnSpc>
                <a:spcPct val="150000"/>
              </a:lnSpc>
            </a:pPr>
            <a:r>
              <a:rPr lang="en-US" sz="4000">
                <a:latin typeface="Arial" panose="020B0604020202020204" pitchFamily="34" charset="0"/>
                <a:cs typeface="Arial" panose="020B0604020202020204" pitchFamily="34" charset="0"/>
              </a:rPr>
              <a:t>Âm vang nhạc rừng </a:t>
            </a:r>
          </a:p>
          <a:p>
            <a:pPr>
              <a:lnSpc>
                <a:spcPct val="150000"/>
              </a:lnSpc>
            </a:pPr>
            <a:r>
              <a:rPr lang="en-US" sz="4000">
                <a:latin typeface="Arial" panose="020B0604020202020204" pitchFamily="34" charset="0"/>
                <a:cs typeface="Arial" panose="020B0604020202020204" pitchFamily="34" charset="0"/>
              </a:rPr>
              <a:t>vang khắp buôn làng </a:t>
            </a:r>
          </a:p>
          <a:p>
            <a:pPr>
              <a:lnSpc>
                <a:spcPct val="150000"/>
              </a:lnSpc>
            </a:pPr>
            <a:r>
              <a:rPr lang="en-US" sz="4000">
                <a:latin typeface="Arial" panose="020B0604020202020204" pitchFamily="34" charset="0"/>
                <a:cs typeface="Arial" panose="020B0604020202020204" pitchFamily="34" charset="0"/>
              </a:rPr>
              <a:t>xôn xao bao lời ca</a:t>
            </a:r>
          </a:p>
        </p:txBody>
      </p:sp>
      <p:pic>
        <p:nvPicPr>
          <p:cNvPr id="7" name="2. Câu 2 - Khúc hát trên nương xa">
            <a:hlinkClick r:id="" action="ppaction://media"/>
            <a:extLst>
              <a:ext uri="{FF2B5EF4-FFF2-40B4-BE49-F238E27FC236}">
                <a16:creationId xmlns:a16="http://schemas.microsoft.com/office/drawing/2014/main" id="{D5C667C1-19CE-D05A-F5EB-89ECE958693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947379" y="2400299"/>
            <a:ext cx="11921954" cy="6706099"/>
          </a:xfrm>
          <a:prstGeom prst="rect">
            <a:avLst/>
          </a:prstGeom>
        </p:spPr>
      </p:pic>
    </p:spTree>
    <p:extLst>
      <p:ext uri="{BB962C8B-B14F-4D97-AF65-F5344CB8AC3E}">
        <p14:creationId xmlns:p14="http://schemas.microsoft.com/office/powerpoint/2010/main" val="1048166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2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600" y="98502"/>
            <a:ext cx="476344" cy="53597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723" y="1104900"/>
            <a:ext cx="425538" cy="478805"/>
          </a:xfrm>
          <a:prstGeom prst="rect">
            <a:avLst/>
          </a:prstGeom>
        </p:spPr>
      </p:pic>
      <p:pic>
        <p:nvPicPr>
          <p:cNvPr id="8" name="Picture 8"/>
          <p:cNvPicPr>
            <a:picLocks noChangeAspect="1"/>
          </p:cNvPicPr>
          <p:nvPr/>
        </p:nvPicPr>
        <p:blipFill>
          <a:blip r:embed="rId8"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2507">
            <a:off x="-1432646" y="6732329"/>
            <a:ext cx="5725113" cy="3070743"/>
          </a:xfrm>
          <a:prstGeom prst="rect">
            <a:avLst/>
          </a:prstGeom>
        </p:spPr>
      </p:pic>
      <p:pic>
        <p:nvPicPr>
          <p:cNvPr id="13" name="Picture 13"/>
          <p:cNvPicPr>
            <a:picLocks noChangeAspect="1"/>
          </p:cNvPicPr>
          <p:nvPr/>
        </p:nvPicPr>
        <p:blipFill>
          <a:blip r:embed="rId8"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90938">
            <a:off x="14991537" y="7722929"/>
            <a:ext cx="5725113" cy="3070743"/>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903906" y="4152900"/>
            <a:ext cx="710788" cy="799762"/>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47898" y="8972550"/>
            <a:ext cx="482428" cy="542816"/>
          </a:xfrm>
          <a:prstGeom prst="rect">
            <a:avLst/>
          </a:prstGeom>
        </p:spPr>
      </p:pic>
      <p:sp>
        <p:nvSpPr>
          <p:cNvPr id="2" name="TextBox 1">
            <a:extLst>
              <a:ext uri="{FF2B5EF4-FFF2-40B4-BE49-F238E27FC236}">
                <a16:creationId xmlns:a16="http://schemas.microsoft.com/office/drawing/2014/main" id="{43C6DFCE-8BFB-E07F-FADB-F441D60B7F27}"/>
              </a:ext>
            </a:extLst>
          </p:cNvPr>
          <p:cNvSpPr txBox="1"/>
          <p:nvPr/>
        </p:nvSpPr>
        <p:spPr>
          <a:xfrm>
            <a:off x="7544844" y="1180601"/>
            <a:ext cx="3198311" cy="830997"/>
          </a:xfrm>
          <a:prstGeom prst="rect">
            <a:avLst/>
          </a:prstGeom>
          <a:noFill/>
        </p:spPr>
        <p:txBody>
          <a:bodyPr wrap="none" rtlCol="0">
            <a:spAutoFit/>
          </a:bodyPr>
          <a:lstStyle/>
          <a:p>
            <a:pPr algn="ctr"/>
            <a:r>
              <a:rPr lang="en-US" sz="4800" b="1">
                <a:solidFill>
                  <a:srgbClr val="002060"/>
                </a:solidFill>
                <a:latin typeface="Arial" panose="020B0604020202020204" pitchFamily="34" charset="0"/>
                <a:cs typeface="Arial" panose="020B0604020202020204" pitchFamily="34" charset="0"/>
              </a:rPr>
              <a:t>b) Học hát</a:t>
            </a:r>
            <a:endParaRPr lang="en-US" sz="4800" b="1"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2219D74-CC9F-0F26-4E4A-3F73431E2BB5}"/>
              </a:ext>
            </a:extLst>
          </p:cNvPr>
          <p:cNvSpPr txBox="1"/>
          <p:nvPr/>
        </p:nvSpPr>
        <p:spPr>
          <a:xfrm>
            <a:off x="539325" y="4231037"/>
            <a:ext cx="7337009" cy="1824923"/>
          </a:xfrm>
          <a:prstGeom prst="rect">
            <a:avLst/>
          </a:prstGeom>
          <a:noFill/>
        </p:spPr>
        <p:txBody>
          <a:bodyPr wrap="square">
            <a:spAutoFit/>
          </a:bodyPr>
          <a:lstStyle/>
          <a:p>
            <a:pPr>
              <a:lnSpc>
                <a:spcPct val="150000"/>
              </a:lnSpc>
            </a:pPr>
            <a:r>
              <a:rPr lang="vi-VN" sz="4000">
                <a:cs typeface="Arial" panose="020B0604020202020204" pitchFamily="34" charset="0"/>
              </a:rPr>
              <a:t>Có tiếng đàn t’rưng reo, </a:t>
            </a:r>
            <a:endParaRPr lang="en-US" sz="4000">
              <a:cs typeface="Arial" panose="020B0604020202020204" pitchFamily="34" charset="0"/>
            </a:endParaRPr>
          </a:p>
          <a:p>
            <a:pPr>
              <a:lnSpc>
                <a:spcPct val="150000"/>
              </a:lnSpc>
            </a:pPr>
            <a:r>
              <a:rPr lang="vi-VN" sz="4000">
                <a:cs typeface="Arial" panose="020B0604020202020204" pitchFamily="34" charset="0"/>
              </a:rPr>
              <a:t>kìa cánh chim bay ngập ngừng</a:t>
            </a:r>
            <a:endParaRPr lang="en-US" sz="4000">
              <a:latin typeface="Arial" panose="020B0604020202020204" pitchFamily="34" charset="0"/>
              <a:cs typeface="Arial" panose="020B0604020202020204" pitchFamily="34" charset="0"/>
            </a:endParaRPr>
          </a:p>
        </p:txBody>
      </p:sp>
      <p:pic>
        <p:nvPicPr>
          <p:cNvPr id="9" name="3. Câu 3 - Khúc hát trên nương xa">
            <a:hlinkClick r:id="" action="ppaction://media"/>
            <a:extLst>
              <a:ext uri="{FF2B5EF4-FFF2-40B4-BE49-F238E27FC236}">
                <a16:creationId xmlns:a16="http://schemas.microsoft.com/office/drawing/2014/main" id="{C07481EA-D271-BB79-A5FF-F304E3CE794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906814" y="2631406"/>
            <a:ext cx="9753600" cy="5486400"/>
          </a:xfrm>
          <a:prstGeom prst="rect">
            <a:avLst/>
          </a:prstGeom>
        </p:spPr>
      </p:pic>
    </p:spTree>
    <p:extLst>
      <p:ext uri="{BB962C8B-B14F-4D97-AF65-F5344CB8AC3E}">
        <p14:creationId xmlns:p14="http://schemas.microsoft.com/office/powerpoint/2010/main" val="508804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85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CĐ2 - Tiết 4 - Luyện hát Quốc ca Việt Nam - Nhà ga âm nhạc - Củng cố, dặn dò, gợi ý cho chủ đề 3</Template>
  <TotalTime>210</TotalTime>
  <Words>515</Words>
  <Application>Microsoft Office PowerPoint</Application>
  <PresentationFormat>Custom</PresentationFormat>
  <Paragraphs>64</Paragraphs>
  <Slides>18</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Admin</cp:lastModifiedBy>
  <cp:revision>6</cp:revision>
  <dcterms:created xsi:type="dcterms:W3CDTF">2022-10-25T10:07:08Z</dcterms:created>
  <dcterms:modified xsi:type="dcterms:W3CDTF">2024-12-25T12:15:09Z</dcterms:modified>
  <dc:identifier>DAFIy2aaTQU</dc:identifier>
</cp:coreProperties>
</file>