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7" r:id="rId3"/>
    <p:sldId id="268" r:id="rId4"/>
    <p:sldId id="256" r:id="rId5"/>
    <p:sldId id="258" r:id="rId6"/>
    <p:sldId id="275" r:id="rId7"/>
    <p:sldId id="274" r:id="rId8"/>
    <p:sldId id="282" r:id="rId9"/>
    <p:sldId id="283" r:id="rId10"/>
    <p:sldId id="279" r:id="rId11"/>
    <p:sldId id="284" r:id="rId12"/>
    <p:sldId id="285" r:id="rId13"/>
    <p:sldId id="280" r:id="rId14"/>
    <p:sldId id="273" r:id="rId15"/>
    <p:sldId id="278" r:id="rId16"/>
    <p:sldId id="261" r:id="rId17"/>
    <p:sldId id="281" r:id="rId18"/>
    <p:sldId id="267" r:id="rId19"/>
    <p:sldId id="26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0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sv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6.png"/><Relationship Id="rId17" Type="http://schemas.openxmlformats.org/officeDocument/2006/relationships/image" Target="../media/image13.svg"/><Relationship Id="rId2" Type="http://schemas.openxmlformats.org/officeDocument/2006/relationships/video" Target="../media/media5.wmv"/><Relationship Id="rId16" Type="http://schemas.openxmlformats.org/officeDocument/2006/relationships/image" Target="../media/image7.png"/><Relationship Id="rId1" Type="http://schemas.microsoft.com/office/2007/relationships/media" Target="../media/media5.wmv"/><Relationship Id="rId6" Type="http://schemas.openxmlformats.org/officeDocument/2006/relationships/image" Target="../media/image14.png"/><Relationship Id="rId11" Type="http://schemas.openxmlformats.org/officeDocument/2006/relationships/image" Target="../media/image45.svg"/><Relationship Id="rId5" Type="http://schemas.openxmlformats.org/officeDocument/2006/relationships/image" Target="../media/image43.svg"/><Relationship Id="rId15" Type="http://schemas.openxmlformats.org/officeDocument/2006/relationships/image" Target="../media/image3.sv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7.sv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.sv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2.png"/><Relationship Id="rId17" Type="http://schemas.openxmlformats.org/officeDocument/2006/relationships/image" Target="../media/image43.svg"/><Relationship Id="rId2" Type="http://schemas.openxmlformats.org/officeDocument/2006/relationships/video" Target="../media/media6.wmv"/><Relationship Id="rId16" Type="http://schemas.openxmlformats.org/officeDocument/2006/relationships/image" Target="../media/image24.png"/><Relationship Id="rId1" Type="http://schemas.microsoft.com/office/2007/relationships/media" Target="../media/media6.wmv"/><Relationship Id="rId6" Type="http://schemas.openxmlformats.org/officeDocument/2006/relationships/image" Target="../media/image9.png"/><Relationship Id="rId11" Type="http://schemas.openxmlformats.org/officeDocument/2006/relationships/image" Target="../media/image47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45.sv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2.png"/><Relationship Id="rId17" Type="http://schemas.openxmlformats.org/officeDocument/2006/relationships/image" Target="../media/image43.svg"/><Relationship Id="rId2" Type="http://schemas.openxmlformats.org/officeDocument/2006/relationships/video" Target="../media/media7.wmv"/><Relationship Id="rId16" Type="http://schemas.openxmlformats.org/officeDocument/2006/relationships/image" Target="../media/image24.png"/><Relationship Id="rId1" Type="http://schemas.microsoft.com/office/2007/relationships/media" Target="../media/media7.wmv"/><Relationship Id="rId6" Type="http://schemas.openxmlformats.org/officeDocument/2006/relationships/image" Target="../media/image9.png"/><Relationship Id="rId11" Type="http://schemas.openxmlformats.org/officeDocument/2006/relationships/image" Target="../media/image47.svg"/><Relationship Id="rId5" Type="http://schemas.openxmlformats.org/officeDocument/2006/relationships/image" Target="../media/image15.svg"/><Relationship Id="rId15" Type="http://schemas.openxmlformats.org/officeDocument/2006/relationships/image" Target="../media/image13.sv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45.sv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11" Type="http://schemas.openxmlformats.org/officeDocument/2006/relationships/image" Target="../media/image45.svg"/><Relationship Id="rId5" Type="http://schemas.openxmlformats.org/officeDocument/2006/relationships/image" Target="../media/image62.svg"/><Relationship Id="rId10" Type="http://schemas.openxmlformats.org/officeDocument/2006/relationships/image" Target="../media/image25.png"/><Relationship Id="rId4" Type="http://schemas.openxmlformats.org/officeDocument/2006/relationships/image" Target="../media/image38.png"/><Relationship Id="rId9" Type="http://schemas.openxmlformats.org/officeDocument/2006/relationships/image" Target="../media/image17.sv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40.png"/><Relationship Id="rId2" Type="http://schemas.openxmlformats.org/officeDocument/2006/relationships/audio" Target="../media/media8.mp3"/><Relationship Id="rId16" Type="http://schemas.openxmlformats.org/officeDocument/2006/relationships/image" Target="../media/image17.png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11" Type="http://schemas.openxmlformats.org/officeDocument/2006/relationships/image" Target="../media/image15.svg"/><Relationship Id="rId5" Type="http://schemas.openxmlformats.org/officeDocument/2006/relationships/image" Target="../media/image27.svg"/><Relationship Id="rId15" Type="http://schemas.openxmlformats.org/officeDocument/2006/relationships/image" Target="../media/image68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51.sv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6.sv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12" Type="http://schemas.openxmlformats.org/officeDocument/2006/relationships/image" Target="../media/image40.png"/><Relationship Id="rId17" Type="http://schemas.openxmlformats.org/officeDocument/2006/relationships/image" Target="../media/image72.svg"/><Relationship Id="rId2" Type="http://schemas.openxmlformats.org/officeDocument/2006/relationships/audio" Target="../media/media8.mp3"/><Relationship Id="rId16" Type="http://schemas.openxmlformats.org/officeDocument/2006/relationships/image" Target="../media/image43.png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11" Type="http://schemas.openxmlformats.org/officeDocument/2006/relationships/image" Target="../media/image51.svg"/><Relationship Id="rId5" Type="http://schemas.openxmlformats.org/officeDocument/2006/relationships/image" Target="../media/image15.svg"/><Relationship Id="rId15" Type="http://schemas.openxmlformats.org/officeDocument/2006/relationships/image" Target="../media/image70.sv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3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png"/><Relationship Id="rId11" Type="http://schemas.openxmlformats.org/officeDocument/2006/relationships/image" Target="../media/image17.svg"/><Relationship Id="rId5" Type="http://schemas.openxmlformats.org/officeDocument/2006/relationships/image" Target="../media/image41.sv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12" Type="http://schemas.openxmlformats.org/officeDocument/2006/relationships/image" Target="../media/image14.png"/><Relationship Id="rId17" Type="http://schemas.openxmlformats.org/officeDocument/2006/relationships/image" Target="../media/image46.png"/><Relationship Id="rId2" Type="http://schemas.openxmlformats.org/officeDocument/2006/relationships/audio" Target="../media/media8.mp3"/><Relationship Id="rId16" Type="http://schemas.openxmlformats.org/officeDocument/2006/relationships/image" Target="../media/image45.png"/><Relationship Id="rId1" Type="http://schemas.microsoft.com/office/2007/relationships/media" Target="../media/media8.mp3"/><Relationship Id="rId6" Type="http://schemas.openxmlformats.org/officeDocument/2006/relationships/image" Target="../media/image32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5" Type="http://schemas.openxmlformats.org/officeDocument/2006/relationships/image" Target="../media/image43.sv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1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8.svg"/><Relationship Id="rId18" Type="http://schemas.openxmlformats.org/officeDocument/2006/relationships/image" Target="../media/image49.png"/><Relationship Id="rId3" Type="http://schemas.openxmlformats.org/officeDocument/2006/relationships/image" Target="../media/image17.svg"/><Relationship Id="rId21" Type="http://schemas.openxmlformats.org/officeDocument/2006/relationships/image" Target="../media/image27.svg"/><Relationship Id="rId7" Type="http://schemas.openxmlformats.org/officeDocument/2006/relationships/image" Target="../media/image21.svg"/><Relationship Id="rId12" Type="http://schemas.openxmlformats.org/officeDocument/2006/relationships/image" Target="../media/image48.png"/><Relationship Id="rId17" Type="http://schemas.openxmlformats.org/officeDocument/2006/relationships/image" Target="../media/image45.svg"/><Relationship Id="rId2" Type="http://schemas.openxmlformats.org/officeDocument/2006/relationships/image" Target="../media/image9.png"/><Relationship Id="rId16" Type="http://schemas.openxmlformats.org/officeDocument/2006/relationships/image" Target="../media/image2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1.svg"/><Relationship Id="rId15" Type="http://schemas.openxmlformats.org/officeDocument/2006/relationships/image" Target="../media/image15.svg"/><Relationship Id="rId23" Type="http://schemas.openxmlformats.org/officeDocument/2006/relationships/image" Target="../media/image80.svg"/><Relationship Id="rId10" Type="http://schemas.openxmlformats.org/officeDocument/2006/relationships/image" Target="../media/image13.png"/><Relationship Id="rId19" Type="http://schemas.openxmlformats.org/officeDocument/2006/relationships/image" Target="../media/image3.sv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14.png"/><Relationship Id="rId2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82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3.png"/><Relationship Id="rId17" Type="http://schemas.openxmlformats.org/officeDocument/2006/relationships/image" Target="../media/image27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19" Type="http://schemas.openxmlformats.org/officeDocument/2006/relationships/image" Target="../media/image29.svg"/><Relationship Id="rId4" Type="http://schemas.openxmlformats.org/officeDocument/2006/relationships/image" Target="../media/image9.png"/><Relationship Id="rId9" Type="http://schemas.openxmlformats.org/officeDocument/2006/relationships/image" Target="../media/image21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svg"/><Relationship Id="rId3" Type="http://schemas.openxmlformats.org/officeDocument/2006/relationships/image" Target="../media/image11.svg"/><Relationship Id="rId7" Type="http://schemas.openxmlformats.org/officeDocument/2006/relationships/image" Target="../media/image23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2.svg"/><Relationship Id="rId5" Type="http://schemas.openxmlformats.org/officeDocument/2006/relationships/image" Target="../media/image21.svg"/><Relationship Id="rId15" Type="http://schemas.openxmlformats.org/officeDocument/2006/relationships/image" Target="../media/image36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12" Type="http://schemas.openxmlformats.org/officeDocument/2006/relationships/image" Target="../media/image9.png"/><Relationship Id="rId17" Type="http://schemas.openxmlformats.org/officeDocument/2006/relationships/image" Target="../media/image47.sv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5.svg"/><Relationship Id="rId5" Type="http://schemas.openxmlformats.org/officeDocument/2006/relationships/image" Target="../media/image39.svg"/><Relationship Id="rId15" Type="http://schemas.openxmlformats.org/officeDocument/2006/relationships/image" Target="../media/image45.svg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43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15.svg"/><Relationship Id="rId5" Type="http://schemas.openxmlformats.org/officeDocument/2006/relationships/image" Target="../media/image27.sv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51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1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1.png"/><Relationship Id="rId5" Type="http://schemas.openxmlformats.org/officeDocument/2006/relationships/image" Target="../media/image51.svg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svg"/><Relationship Id="rId7" Type="http://schemas.openxmlformats.org/officeDocument/2006/relationships/image" Target="../media/image5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9.svg"/><Relationship Id="rId4" Type="http://schemas.openxmlformats.org/officeDocument/2006/relationships/image" Target="../media/image27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13.png"/><Relationship Id="rId17" Type="http://schemas.openxmlformats.org/officeDocument/2006/relationships/image" Target="../media/image43.svg"/><Relationship Id="rId2" Type="http://schemas.openxmlformats.org/officeDocument/2006/relationships/video" Target="../media/media3.wmv"/><Relationship Id="rId16" Type="http://schemas.openxmlformats.org/officeDocument/2006/relationships/image" Target="../media/image24.png"/><Relationship Id="rId1" Type="http://schemas.microsoft.com/office/2007/relationships/media" Target="../media/media3.wmv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41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13.png"/><Relationship Id="rId17" Type="http://schemas.openxmlformats.org/officeDocument/2006/relationships/image" Target="../media/image43.svg"/><Relationship Id="rId2" Type="http://schemas.openxmlformats.org/officeDocument/2006/relationships/video" Target="../media/media4.wmv"/><Relationship Id="rId16" Type="http://schemas.openxmlformats.org/officeDocument/2006/relationships/image" Target="../media/image24.png"/><Relationship Id="rId1" Type="http://schemas.microsoft.com/office/2007/relationships/media" Target="../media/media4.wmv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41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443094" y="2913690"/>
            <a:ext cx="13624011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26945" flipH="1">
            <a:off x="1581101" y="3006202"/>
            <a:ext cx="1187833" cy="10957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3782">
            <a:off x="16550071" y="2921165"/>
            <a:ext cx="1632547" cy="35490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35350" y="1375374"/>
            <a:ext cx="1239501" cy="11682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06161" y="5382962"/>
            <a:ext cx="1107725" cy="10606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669234" y="876300"/>
            <a:ext cx="152400" cy="1524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3478743" y="1058495"/>
            <a:ext cx="420097" cy="4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73374" y="409784"/>
            <a:ext cx="1951395" cy="196614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97380" y="841405"/>
            <a:ext cx="863749" cy="81408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086036" y="6767794"/>
            <a:ext cx="9318796" cy="344795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87119" y="7641263"/>
            <a:ext cx="1104199" cy="11427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732" y="1032675"/>
            <a:ext cx="1277265" cy="12038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02249">
            <a:off x="17658656" y="3115957"/>
            <a:ext cx="732169" cy="15018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6178069" y="903243"/>
            <a:ext cx="388483" cy="392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2808386" y="8550405"/>
            <a:ext cx="420097" cy="4672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16983074" y="9236835"/>
            <a:ext cx="388483" cy="39243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52500" y="4472122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789347" y="8821375"/>
            <a:ext cx="152400" cy="1524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295357" y="5175930"/>
            <a:ext cx="152400" cy="1524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88114" y="750843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1795825" y="858376"/>
            <a:ext cx="420097" cy="4672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32814" y="1028700"/>
            <a:ext cx="765444" cy="76544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451110" flipH="1">
            <a:off x="510643" y="8544105"/>
            <a:ext cx="1187833" cy="109577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107459" y="423318"/>
            <a:ext cx="1951395" cy="1966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64635-B9C5-A2B4-A77F-4B42C77D5D28}"/>
              </a:ext>
            </a:extLst>
          </p:cNvPr>
          <p:cNvSpPr txBox="1"/>
          <p:nvPr/>
        </p:nvSpPr>
        <p:spPr>
          <a:xfrm>
            <a:off x="590387" y="3570752"/>
            <a:ext cx="63910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 xanh xanh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trong nắng ấm ban mai.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Bước chân nhẹ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vui đi đến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8495C-9FCF-5369-0E4B-356532307905}"/>
              </a:ext>
            </a:extLst>
          </p:cNvPr>
          <p:cNvSpPr txBox="1"/>
          <p:nvPr/>
        </p:nvSpPr>
        <p:spPr>
          <a:xfrm>
            <a:off x="7544844" y="1180601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. Câu 5 - Vui đến trường">
            <a:hlinkClick r:id="" action="ppaction://media"/>
            <a:extLst>
              <a:ext uri="{FF2B5EF4-FFF2-40B4-BE49-F238E27FC236}">
                <a16:creationId xmlns:a16="http://schemas.microsoft.com/office/drawing/2014/main" id="{57F96CBF-58D7-BBDE-5C1D-610570E4A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91611" y="2432730"/>
            <a:ext cx="11628524" cy="65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7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732" y="1032675"/>
            <a:ext cx="1277265" cy="12038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02249">
            <a:off x="17658656" y="3115957"/>
            <a:ext cx="732169" cy="15018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6178069" y="903243"/>
            <a:ext cx="388483" cy="392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2808386" y="8550405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52500" y="4472122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789347" y="8821375"/>
            <a:ext cx="152400" cy="1524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295357" y="5175930"/>
            <a:ext cx="152400" cy="1524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88114" y="750843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1795825" y="858376"/>
            <a:ext cx="420097" cy="4672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32814" y="1028700"/>
            <a:ext cx="765444" cy="76544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451110" flipH="1">
            <a:off x="510643" y="8544105"/>
            <a:ext cx="1187833" cy="109577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07459" y="423318"/>
            <a:ext cx="1951395" cy="1966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64635-B9C5-A2B4-A77F-4B42C77D5D28}"/>
              </a:ext>
            </a:extLst>
          </p:cNvPr>
          <p:cNvSpPr txBox="1"/>
          <p:nvPr/>
        </p:nvSpPr>
        <p:spPr>
          <a:xfrm>
            <a:off x="590387" y="3570752"/>
            <a:ext cx="642001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Chim reo vang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bao khúc hát líu lo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Dưới mái trường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là khoảng trời thân thương.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76AEFB1-4EE6-6B75-FDBF-828F53849A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687119" y="7641263"/>
            <a:ext cx="1104199" cy="1142767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DC07B054-18AD-358B-D54B-C946C1AA4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16983074" y="9236835"/>
            <a:ext cx="388483" cy="392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AC2A5-466D-EB73-89AB-E57D2D647275}"/>
              </a:ext>
            </a:extLst>
          </p:cNvPr>
          <p:cNvSpPr txBox="1"/>
          <p:nvPr/>
        </p:nvSpPr>
        <p:spPr>
          <a:xfrm>
            <a:off x="7544844" y="1180601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4. Câu 6 - Vui đến trường">
            <a:hlinkClick r:id="" action="ppaction://media"/>
            <a:extLst>
              <a:ext uri="{FF2B5EF4-FFF2-40B4-BE49-F238E27FC236}">
                <a16:creationId xmlns:a16="http://schemas.microsoft.com/office/drawing/2014/main" id="{0321BA79-13CB-D080-E8A7-414DD45FA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34053" y="2642543"/>
            <a:ext cx="10664848" cy="59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00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732" y="1032675"/>
            <a:ext cx="1277265" cy="12038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02249">
            <a:off x="17658656" y="3115957"/>
            <a:ext cx="732169" cy="15018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6178069" y="903243"/>
            <a:ext cx="388483" cy="392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2808386" y="8550405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52500" y="4472122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789347" y="8821375"/>
            <a:ext cx="152400" cy="1524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295357" y="5175930"/>
            <a:ext cx="152400" cy="1524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88114" y="750843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1795825" y="858376"/>
            <a:ext cx="420097" cy="4672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32814" y="1028700"/>
            <a:ext cx="765444" cy="76544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451110" flipH="1">
            <a:off x="510643" y="8544105"/>
            <a:ext cx="1187833" cy="109577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07459" y="423318"/>
            <a:ext cx="1951395" cy="1966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64635-B9C5-A2B4-A77F-4B42C77D5D28}"/>
              </a:ext>
            </a:extLst>
          </p:cNvPr>
          <p:cNvSpPr txBox="1"/>
          <p:nvPr/>
        </p:nvSpPr>
        <p:spPr>
          <a:xfrm>
            <a:off x="762732" y="3543300"/>
            <a:ext cx="6391093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La la la la, la la la la</a:t>
            </a: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La la la la, la la la la la</a:t>
            </a: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La la la la, la la la la</a:t>
            </a: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Dưới mái trường </a:t>
            </a:r>
            <a:endParaRPr lang="en-US" sz="400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là khoảng trời thân thương</a:t>
            </a:r>
            <a:r>
              <a:rPr lang="en-US" sz="4000"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82D0FA77-BD61-75FD-60B1-C76A29AA6A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687119" y="7641263"/>
            <a:ext cx="1104199" cy="1142767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353F1762-C717-5C31-1642-AA044CA175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16983074" y="9236835"/>
            <a:ext cx="388483" cy="392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861D03-B375-C74D-29D4-11C1D06BD415}"/>
              </a:ext>
            </a:extLst>
          </p:cNvPr>
          <p:cNvSpPr txBox="1"/>
          <p:nvPr/>
        </p:nvSpPr>
        <p:spPr>
          <a:xfrm>
            <a:off x="7544844" y="1180601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5. Câu kết - Vui đến trường">
            <a:hlinkClick r:id="" action="ppaction://media"/>
            <a:extLst>
              <a:ext uri="{FF2B5EF4-FFF2-40B4-BE49-F238E27FC236}">
                <a16:creationId xmlns:a16="http://schemas.microsoft.com/office/drawing/2014/main" id="{64DB8902-1F25-F6AC-68AF-E4730E564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11007" y="2654487"/>
            <a:ext cx="10643614" cy="59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11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77D2714-F13A-53B8-665E-F4E08DC2D6A7}"/>
              </a:ext>
            </a:extLst>
          </p:cNvPr>
          <p:cNvGrpSpPr/>
          <p:nvPr/>
        </p:nvGrpSpPr>
        <p:grpSpPr>
          <a:xfrm>
            <a:off x="10204717" y="2472854"/>
            <a:ext cx="6380236" cy="6510446"/>
            <a:chOff x="10204717" y="2472854"/>
            <a:chExt cx="6380236" cy="6510446"/>
          </a:xfrm>
        </p:grpSpPr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C709EE42-E0B5-3C3B-9969-EEC37CE7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204717" y="2472854"/>
              <a:ext cx="6380236" cy="651044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CC50C5-6E06-FB68-956E-D8A72AB52D29}"/>
                </a:ext>
              </a:extLst>
            </p:cNvPr>
            <p:cNvSpPr txBox="1"/>
            <p:nvPr/>
          </p:nvSpPr>
          <p:spPr>
            <a:xfrm>
              <a:off x="11503131" y="3451400"/>
              <a:ext cx="3817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c) Hát cả bài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07214" y="6896100"/>
            <a:ext cx="1104199" cy="1142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02249">
            <a:off x="17658656" y="3115957"/>
            <a:ext cx="732169" cy="15018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6178069" y="903243"/>
            <a:ext cx="388483" cy="392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2808386" y="8550405"/>
            <a:ext cx="420097" cy="4672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16983074" y="8973775"/>
            <a:ext cx="388483" cy="39243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52500" y="4472122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789347" y="8821375"/>
            <a:ext cx="152400" cy="1524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295357" y="5175930"/>
            <a:ext cx="152400" cy="1524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88114" y="750843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1795825" y="858376"/>
            <a:ext cx="420097" cy="46725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C74239BA-0246-2C24-D9C7-1D27726783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-114300"/>
            <a:ext cx="9129713" cy="10287000"/>
          </a:xfrm>
          <a:prstGeom prst="rect">
            <a:avLst/>
          </a:prstGeom>
        </p:spPr>
      </p:pic>
      <p:pic>
        <p:nvPicPr>
          <p:cNvPr id="27" name="KARAOKE VUI ĐẾN TRƯỜNG  LỚP 3  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CB365E8-A6B3-E7C1-B28E-B999C45CE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4897" y="4585348"/>
            <a:ext cx="1539875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55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5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35392" y="3009900"/>
            <a:ext cx="152400" cy="1524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4275">
            <a:off x="16244852" y="554668"/>
            <a:ext cx="3787469" cy="136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63861">
            <a:off x="17074494" y="8770836"/>
            <a:ext cx="821953" cy="765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0034" y="419100"/>
            <a:ext cx="1260152" cy="11168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90457" y="7850672"/>
            <a:ext cx="1096995" cy="1033918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7549048" y="5450792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58050" y="4788140"/>
            <a:ext cx="152400" cy="1524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12339" y="9258300"/>
            <a:ext cx="152400" cy="1524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849330" y="1094595"/>
            <a:ext cx="152400" cy="1524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3D6D3A7-6EC1-810A-B8B1-15B99770F6E8}"/>
              </a:ext>
            </a:extLst>
          </p:cNvPr>
          <p:cNvSpPr txBox="1"/>
          <p:nvPr/>
        </p:nvSpPr>
        <p:spPr>
          <a:xfrm>
            <a:off x="3215537" y="785613"/>
            <a:ext cx="11851652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 – THỰC 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53BAC-01C0-13EC-01A6-5E4A47010526}"/>
              </a:ext>
            </a:extLst>
          </p:cNvPr>
          <p:cNvSpPr txBox="1"/>
          <p:nvPr/>
        </p:nvSpPr>
        <p:spPr>
          <a:xfrm>
            <a:off x="3460766" y="2255103"/>
            <a:ext cx="1136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Hát kết hợp vỗ tay theo nhịp</a:t>
            </a:r>
            <a:endParaRPr lang="en-US" sz="48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398695-849D-0B66-B45F-A6E71BED6754}"/>
              </a:ext>
            </a:extLst>
          </p:cNvPr>
          <p:cNvGrpSpPr/>
          <p:nvPr/>
        </p:nvGrpSpPr>
        <p:grpSpPr>
          <a:xfrm>
            <a:off x="3239721" y="4900093"/>
            <a:ext cx="13031647" cy="3781940"/>
            <a:chOff x="2438399" y="3523384"/>
            <a:chExt cx="13031647" cy="37819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61ED8B-7650-BE1E-C6A2-EF6C38C21D35}"/>
                </a:ext>
              </a:extLst>
            </p:cNvPr>
            <p:cNvSpPr txBox="1"/>
            <p:nvPr/>
          </p:nvSpPr>
          <p:spPr>
            <a:xfrm>
              <a:off x="2438400" y="3523384"/>
              <a:ext cx="119016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 đến trường lòng rộn ràng như hoa nở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D43E800-9DFB-466F-373D-E9F09525DB8B}"/>
                </a:ext>
              </a:extLst>
            </p:cNvPr>
            <p:cNvGrpSpPr/>
            <p:nvPr/>
          </p:nvGrpSpPr>
          <p:grpSpPr>
            <a:xfrm>
              <a:off x="4992069" y="4422380"/>
              <a:ext cx="7775388" cy="731520"/>
              <a:chOff x="3719288" y="6911242"/>
              <a:chExt cx="7775388" cy="731520"/>
            </a:xfrm>
          </p:grpSpPr>
          <p:pic>
            <p:nvPicPr>
              <p:cNvPr id="15" name="Picture 24">
                <a:extLst>
                  <a:ext uri="{FF2B5EF4-FFF2-40B4-BE49-F238E27FC236}">
                    <a16:creationId xmlns:a16="http://schemas.microsoft.com/office/drawing/2014/main" id="{1CAC498A-7A55-3F9E-C76E-200DBC848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19288" y="6911242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31" name="Picture 24">
                <a:extLst>
                  <a:ext uri="{FF2B5EF4-FFF2-40B4-BE49-F238E27FC236}">
                    <a16:creationId xmlns:a16="http://schemas.microsoft.com/office/drawing/2014/main" id="{2B34BFA3-4456-6497-BD76-0D5AF9C04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729688" y="6911242"/>
                <a:ext cx="764988" cy="73152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C8119A-B15E-4746-8DF2-F52BCBE74BDB}"/>
                </a:ext>
              </a:extLst>
            </p:cNvPr>
            <p:cNvSpPr txBox="1"/>
            <p:nvPr/>
          </p:nvSpPr>
          <p:spPr>
            <a:xfrm>
              <a:off x="2438399" y="5676900"/>
              <a:ext cx="1303164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Hương thơm ngọt ngào từng góc phố thân quen…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F7C8793-A833-09DA-F8D0-35F0FD9FF092}"/>
                </a:ext>
              </a:extLst>
            </p:cNvPr>
            <p:cNvGrpSpPr/>
            <p:nvPr/>
          </p:nvGrpSpPr>
          <p:grpSpPr>
            <a:xfrm>
              <a:off x="7430469" y="6573804"/>
              <a:ext cx="6937188" cy="731520"/>
              <a:chOff x="3795488" y="6911242"/>
              <a:chExt cx="6937188" cy="731520"/>
            </a:xfrm>
          </p:grpSpPr>
          <p:pic>
            <p:nvPicPr>
              <p:cNvPr id="38" name="Picture 24">
                <a:extLst>
                  <a:ext uri="{FF2B5EF4-FFF2-40B4-BE49-F238E27FC236}">
                    <a16:creationId xmlns:a16="http://schemas.microsoft.com/office/drawing/2014/main" id="{467D3BB3-6F07-67D5-6EAA-E05B28EA1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95488" y="6911242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39" name="Picture 24">
                <a:extLst>
                  <a:ext uri="{FF2B5EF4-FFF2-40B4-BE49-F238E27FC236}">
                    <a16:creationId xmlns:a16="http://schemas.microsoft.com/office/drawing/2014/main" id="{2F29BF3E-3110-8369-8545-612B9D70D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67688" y="6911242"/>
                <a:ext cx="764988" cy="731520"/>
              </a:xfrm>
              <a:prstGeom prst="rect">
                <a:avLst/>
              </a:prstGeom>
            </p:spPr>
          </p:pic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A34EB92-EE80-66F7-A628-D274B7338E76}"/>
              </a:ext>
            </a:extLst>
          </p:cNvPr>
          <p:cNvSpPr txBox="1"/>
          <p:nvPr/>
        </p:nvSpPr>
        <p:spPr>
          <a:xfrm>
            <a:off x="1940334" y="3327507"/>
            <a:ext cx="144020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vỗ tay theo </a:t>
            </a:r>
            <a:r>
              <a:rPr lang="en-US" sz="4000" i="1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40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4000" i="1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0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“Vui đến trường”</a:t>
            </a:r>
            <a:endParaRPr lang="en-US" sz="32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6">
            <a:extLst>
              <a:ext uri="{FF2B5EF4-FFF2-40B4-BE49-F238E27FC236}">
                <a16:creationId xmlns:a16="http://schemas.microsoft.com/office/drawing/2014/main" id="{0489694C-2792-15FC-BC63-A5C8DB2D97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6818" y="5618067"/>
            <a:ext cx="2713818" cy="4668933"/>
          </a:xfrm>
          <a:prstGeom prst="rect">
            <a:avLst/>
          </a:prstGeom>
        </p:spPr>
      </p:pic>
      <p:pic>
        <p:nvPicPr>
          <p:cNvPr id="44" name="KARAOKE VUI ĐẾN TRƯỜNG  LỚP 3  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485B8FE7-A481-700E-6DAA-CF33F242D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329389" y="9375092"/>
            <a:ext cx="958611" cy="9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17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25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7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732" y="1032675"/>
            <a:ext cx="1277265" cy="12038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2808386" y="8550405"/>
            <a:ext cx="420097" cy="4672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75371" r="75486"/>
          <a:stretch>
            <a:fillRect/>
          </a:stretch>
        </p:blipFill>
        <p:spPr>
          <a:xfrm>
            <a:off x="16983074" y="8973775"/>
            <a:ext cx="388483" cy="39243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52500" y="4472122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789347" y="8821375"/>
            <a:ext cx="152400" cy="1524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295357" y="5175930"/>
            <a:ext cx="152400" cy="1524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88114" y="750843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51110" flipH="1">
            <a:off x="16865396" y="80930"/>
            <a:ext cx="1187833" cy="109577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0141" y="5565854"/>
            <a:ext cx="1545397" cy="1369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18E6D-5669-F9BA-3AEC-4C48F2E161D9}"/>
              </a:ext>
            </a:extLst>
          </p:cNvPr>
          <p:cNvSpPr txBox="1"/>
          <p:nvPr/>
        </p:nvSpPr>
        <p:spPr>
          <a:xfrm>
            <a:off x="2032546" y="1340703"/>
            <a:ext cx="142176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Hát kết hợp vỗ tay hoặc gõ đệm theo phách</a:t>
            </a:r>
            <a:endParaRPr lang="en-US" sz="48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9541C9-3393-D496-1815-D4E0432F02C7}"/>
              </a:ext>
            </a:extLst>
          </p:cNvPr>
          <p:cNvSpPr txBox="1"/>
          <p:nvPr/>
        </p:nvSpPr>
        <p:spPr>
          <a:xfrm>
            <a:off x="1234230" y="2565507"/>
            <a:ext cx="15814265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hát kết hợp gõ đệm theo phách bài hát </a:t>
            </a:r>
            <a:r>
              <a:rPr lang="en-US" sz="40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“Vui đến trường”</a:t>
            </a:r>
            <a:endParaRPr lang="en-US" sz="32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4C4FC0F-0871-AECB-A885-E732E9C52B7E}"/>
              </a:ext>
            </a:extLst>
          </p:cNvPr>
          <p:cNvGrpSpPr/>
          <p:nvPr/>
        </p:nvGrpSpPr>
        <p:grpSpPr>
          <a:xfrm>
            <a:off x="2743200" y="4257160"/>
            <a:ext cx="12801600" cy="3781940"/>
            <a:chOff x="2740562" y="3965963"/>
            <a:chExt cx="12801600" cy="37819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E68468-2208-D7A6-60DB-739C0040EDA5}"/>
                </a:ext>
              </a:extLst>
            </p:cNvPr>
            <p:cNvGrpSpPr/>
            <p:nvPr/>
          </p:nvGrpSpPr>
          <p:grpSpPr>
            <a:xfrm>
              <a:off x="2740562" y="3965963"/>
              <a:ext cx="12801600" cy="3781940"/>
              <a:chOff x="2438400" y="3523384"/>
              <a:chExt cx="12801600" cy="378194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5A6AD6-C128-B1A7-ED50-93DE3D122A7E}"/>
                  </a:ext>
                </a:extLst>
              </p:cNvPr>
              <p:cNvSpPr txBox="1"/>
              <p:nvPr/>
            </p:nvSpPr>
            <p:spPr>
              <a:xfrm>
                <a:off x="2438400" y="3523384"/>
                <a:ext cx="1065005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Vui đến trường lòng rộn ràng như hoa nở</a:t>
                </a:r>
                <a:endParaRPr lang="en-US" sz="36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62BD720-6D2B-921E-CB40-4DD172FC2B41}"/>
                  </a:ext>
                </a:extLst>
              </p:cNvPr>
              <p:cNvGrpSpPr/>
              <p:nvPr/>
            </p:nvGrpSpPr>
            <p:grpSpPr>
              <a:xfrm>
                <a:off x="5029200" y="4422380"/>
                <a:ext cx="7848600" cy="731520"/>
                <a:chOff x="3756419" y="6911242"/>
                <a:chExt cx="7848600" cy="731520"/>
              </a:xfrm>
            </p:grpSpPr>
            <p:pic>
              <p:nvPicPr>
                <p:cNvPr id="40" name="Picture 24">
                  <a:extLst>
                    <a:ext uri="{FF2B5EF4-FFF2-40B4-BE49-F238E27FC236}">
                      <a16:creationId xmlns:a16="http://schemas.microsoft.com/office/drawing/2014/main" id="{384C0DCF-B58F-2BD3-62F8-BB517BDE77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756419" y="6911242"/>
                  <a:ext cx="764988" cy="731520"/>
                </a:xfrm>
                <a:prstGeom prst="rect">
                  <a:avLst/>
                </a:prstGeom>
              </p:spPr>
            </p:pic>
            <p:pic>
              <p:nvPicPr>
                <p:cNvPr id="41" name="Picture 24">
                  <a:extLst>
                    <a:ext uri="{FF2B5EF4-FFF2-40B4-BE49-F238E27FC236}">
                      <a16:creationId xmlns:a16="http://schemas.microsoft.com/office/drawing/2014/main" id="{578EC854-57F7-AA19-3739-8E99625846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840031" y="6911242"/>
                  <a:ext cx="764988" cy="731520"/>
                </a:xfrm>
                <a:prstGeom prst="rect">
                  <a:avLst/>
                </a:prstGeom>
              </p:spPr>
            </p:pic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4E129C-41DC-A6CE-46B3-59E84164C694}"/>
                  </a:ext>
                </a:extLst>
              </p:cNvPr>
              <p:cNvSpPr txBox="1"/>
              <p:nvPr/>
            </p:nvSpPr>
            <p:spPr>
              <a:xfrm>
                <a:off x="2438400" y="5676900"/>
                <a:ext cx="128016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Hương thơm ngọt ngào từng góc phố thân quen…</a:t>
                </a:r>
                <a:endParaRPr lang="en-US" sz="36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3869232-695F-50F5-5B01-07FF95562913}"/>
                  </a:ext>
                </a:extLst>
              </p:cNvPr>
              <p:cNvGrpSpPr/>
              <p:nvPr/>
            </p:nvGrpSpPr>
            <p:grpSpPr>
              <a:xfrm>
                <a:off x="7391400" y="6573804"/>
                <a:ext cx="6937188" cy="731520"/>
                <a:chOff x="3756419" y="6911242"/>
                <a:chExt cx="6937188" cy="731520"/>
              </a:xfrm>
            </p:grpSpPr>
            <p:pic>
              <p:nvPicPr>
                <p:cNvPr id="36" name="Picture 24">
                  <a:extLst>
                    <a:ext uri="{FF2B5EF4-FFF2-40B4-BE49-F238E27FC236}">
                      <a16:creationId xmlns:a16="http://schemas.microsoft.com/office/drawing/2014/main" id="{749A6E64-8CF9-444D-6715-29933A697E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756419" y="6911242"/>
                  <a:ext cx="764988" cy="731520"/>
                </a:xfrm>
                <a:prstGeom prst="rect">
                  <a:avLst/>
                </a:prstGeom>
              </p:spPr>
            </p:pic>
            <p:pic>
              <p:nvPicPr>
                <p:cNvPr id="37" name="Picture 24">
                  <a:extLst>
                    <a:ext uri="{FF2B5EF4-FFF2-40B4-BE49-F238E27FC236}">
                      <a16:creationId xmlns:a16="http://schemas.microsoft.com/office/drawing/2014/main" id="{943E2F78-3ED2-0426-9639-898C5C0C8D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928619" y="6911242"/>
                  <a:ext cx="764988" cy="73152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2" name="Picture 16">
              <a:extLst>
                <a:ext uri="{FF2B5EF4-FFF2-40B4-BE49-F238E27FC236}">
                  <a16:creationId xmlns:a16="http://schemas.microsoft.com/office/drawing/2014/main" id="{DCC6320C-D0CE-4FCF-3ED8-2AE45DEA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63705" y="4777740"/>
              <a:ext cx="764988" cy="731520"/>
            </a:xfrm>
            <a:prstGeom prst="rect">
              <a:avLst/>
            </a:prstGeom>
          </p:spPr>
        </p:pic>
        <p:pic>
          <p:nvPicPr>
            <p:cNvPr id="44" name="Picture 16">
              <a:extLst>
                <a:ext uri="{FF2B5EF4-FFF2-40B4-BE49-F238E27FC236}">
                  <a16:creationId xmlns:a16="http://schemas.microsoft.com/office/drawing/2014/main" id="{FE2A4111-A830-51B9-CF3E-41A79AC6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103474" y="4823223"/>
              <a:ext cx="764988" cy="731520"/>
            </a:xfrm>
            <a:prstGeom prst="rect">
              <a:avLst/>
            </a:prstGeom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CA3B0514-6CA8-4DA5-F1BE-1465C07CC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246199" y="6932979"/>
              <a:ext cx="764988" cy="731520"/>
            </a:xfrm>
            <a:prstGeom prst="rect">
              <a:avLst/>
            </a:prstGeom>
          </p:spPr>
        </p:pic>
        <p:pic>
          <p:nvPicPr>
            <p:cNvPr id="48" name="Picture 16">
              <a:extLst>
                <a:ext uri="{FF2B5EF4-FFF2-40B4-BE49-F238E27FC236}">
                  <a16:creationId xmlns:a16="http://schemas.microsoft.com/office/drawing/2014/main" id="{2DCB9149-CA1E-B24B-2069-C68803BC7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274612" y="6978462"/>
              <a:ext cx="764988" cy="731520"/>
            </a:xfrm>
            <a:prstGeom prst="rect">
              <a:avLst/>
            </a:prstGeom>
          </p:spPr>
        </p:pic>
      </p:grpSp>
      <p:pic>
        <p:nvPicPr>
          <p:cNvPr id="50" name="Picture 14">
            <a:extLst>
              <a:ext uri="{FF2B5EF4-FFF2-40B4-BE49-F238E27FC236}">
                <a16:creationId xmlns:a16="http://schemas.microsoft.com/office/drawing/2014/main" id="{27328FA8-9404-B2A7-8B83-60864EBEE8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92894" y="6888920"/>
            <a:ext cx="1899059" cy="3476538"/>
          </a:xfrm>
          <a:prstGeom prst="rect">
            <a:avLst/>
          </a:prstGeom>
        </p:spPr>
      </p:pic>
      <p:pic>
        <p:nvPicPr>
          <p:cNvPr id="53" name="KARAOKE VUI ĐẾN TRƯỜNG  LỚP 3  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74C9E9D-24B1-0DBD-9F8B-99EE14C3B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72" y="9318722"/>
            <a:ext cx="958611" cy="958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3971AD-99BD-F39D-0302-E95AFAABCB26}"/>
              </a:ext>
            </a:extLst>
          </p:cNvPr>
          <p:cNvGrpSpPr/>
          <p:nvPr/>
        </p:nvGrpSpPr>
        <p:grpSpPr>
          <a:xfrm>
            <a:off x="3124200" y="8831655"/>
            <a:ext cx="3981791" cy="901593"/>
            <a:chOff x="3712915" y="8552463"/>
            <a:chExt cx="3981791" cy="901593"/>
          </a:xfrm>
        </p:grpSpPr>
        <p:pic>
          <p:nvPicPr>
            <p:cNvPr id="3" name="Picture 24">
              <a:extLst>
                <a:ext uri="{FF2B5EF4-FFF2-40B4-BE49-F238E27FC236}">
                  <a16:creationId xmlns:a16="http://schemas.microsoft.com/office/drawing/2014/main" id="{191E9113-1CC0-1982-D6A1-FBEC72594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712915" y="8637499"/>
              <a:ext cx="764988" cy="7315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5EABB2-08B5-0517-CF85-69F66123154F}"/>
                </a:ext>
              </a:extLst>
            </p:cNvPr>
            <p:cNvSpPr txBox="1"/>
            <p:nvPr/>
          </p:nvSpPr>
          <p:spPr>
            <a:xfrm>
              <a:off x="4477903" y="8552463"/>
              <a:ext cx="32168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Phách mạnh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48C92D-AA52-D414-A30F-3908B49D273A}"/>
              </a:ext>
            </a:extLst>
          </p:cNvPr>
          <p:cNvGrpSpPr/>
          <p:nvPr/>
        </p:nvGrpSpPr>
        <p:grpSpPr>
          <a:xfrm>
            <a:off x="11138617" y="8746618"/>
            <a:ext cx="4113836" cy="901593"/>
            <a:chOff x="11727332" y="8467426"/>
            <a:chExt cx="4113836" cy="901593"/>
          </a:xfrm>
        </p:grpSpPr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6A7AB381-562C-DD52-0E09-7841AB4C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727332" y="8637499"/>
              <a:ext cx="764988" cy="731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83CECA-3190-F096-3160-3B8545C7A103}"/>
                </a:ext>
              </a:extLst>
            </p:cNvPr>
            <p:cNvSpPr txBox="1"/>
            <p:nvPr/>
          </p:nvSpPr>
          <p:spPr>
            <a:xfrm>
              <a:off x="12624365" y="8467426"/>
              <a:ext cx="32168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Phách nhẹ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206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252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1801" y="7666567"/>
            <a:ext cx="1403425" cy="23636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41709" y="-145827"/>
            <a:ext cx="2267064" cy="2051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1028700" y="2804880"/>
            <a:ext cx="388483" cy="3924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393193" y="8000269"/>
            <a:ext cx="152400" cy="1524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277643" y="7399505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813166" y="8575983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16870817" y="8455966"/>
            <a:ext cx="388483" cy="39243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9835857" y="1147461"/>
            <a:ext cx="152400" cy="1524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613144">
            <a:off x="-151804" y="7128206"/>
            <a:ext cx="732169" cy="150188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03049" y="2301270"/>
            <a:ext cx="1164934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 lớp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hợp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48" y="3619500"/>
            <a:ext cx="14471307" cy="6425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354C20-F029-842A-5380-B24DC174865B}"/>
              </a:ext>
            </a:extLst>
          </p:cNvPr>
          <p:cNvSpPr txBox="1"/>
          <p:nvPr/>
        </p:nvSpPr>
        <p:spPr>
          <a:xfrm>
            <a:off x="2522605" y="969568"/>
            <a:ext cx="13242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Hát kết hợp vận động theo nhịp điệu</a:t>
            </a:r>
            <a:endParaRPr lang="en-US" sz="48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ARAOKE VUI ĐẾN TRƯỜNG  LỚP 3  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71B4532-AF19-3905-6360-56857DDD3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375241" y="9304576"/>
            <a:ext cx="958611" cy="9586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047524">
            <a:off x="17512262" y="1307280"/>
            <a:ext cx="732169" cy="15018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17756" y="380202"/>
            <a:ext cx="2267064" cy="2051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1028700" y="2804880"/>
            <a:ext cx="388483" cy="3924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393193" y="8000269"/>
            <a:ext cx="152400" cy="1524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54947">
            <a:off x="-161397" y="433191"/>
            <a:ext cx="3891432" cy="19457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26425" y="5182784"/>
            <a:ext cx="1277265" cy="12038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7643" y="756038"/>
            <a:ext cx="756424" cy="78284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277643" y="7399505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813166" y="8575983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5371" r="75486"/>
          <a:stretch>
            <a:fillRect/>
          </a:stretch>
        </p:blipFill>
        <p:spPr>
          <a:xfrm>
            <a:off x="10067710" y="7274134"/>
            <a:ext cx="388483" cy="39243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9835857" y="1147461"/>
            <a:ext cx="152400" cy="1524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613144">
            <a:off x="-151804" y="7128206"/>
            <a:ext cx="732169" cy="15018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93548" y="1172170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D96836-6CAE-BD49-99D8-AB7EE527A88C}"/>
              </a:ext>
            </a:extLst>
          </p:cNvPr>
          <p:cNvGrpSpPr/>
          <p:nvPr/>
        </p:nvGrpSpPr>
        <p:grpSpPr>
          <a:xfrm>
            <a:off x="320915" y="2997918"/>
            <a:ext cx="5680597" cy="5625036"/>
            <a:chOff x="320915" y="2852046"/>
            <a:chExt cx="5680597" cy="56250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8835A9-9F14-BDE6-9903-1EFD8D3C8997}"/>
                </a:ext>
              </a:extLst>
            </p:cNvPr>
            <p:cNvGrpSpPr/>
            <p:nvPr/>
          </p:nvGrpSpPr>
          <p:grpSpPr>
            <a:xfrm>
              <a:off x="1676400" y="2852046"/>
              <a:ext cx="3066896" cy="3800113"/>
              <a:chOff x="1676400" y="2852046"/>
              <a:chExt cx="3066896" cy="3800113"/>
            </a:xfrm>
          </p:grpSpPr>
          <p:pic>
            <p:nvPicPr>
              <p:cNvPr id="2" name="Picture 3">
                <a:extLst>
                  <a:ext uri="{FF2B5EF4-FFF2-40B4-BE49-F238E27FC236}">
                    <a16:creationId xmlns:a16="http://schemas.microsoft.com/office/drawing/2014/main" id="{506CCB6E-CAAD-0DC6-1AFA-FF75E630A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1676400" y="2852046"/>
                <a:ext cx="3066896" cy="380011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221128-5733-7948-998C-6B0B85665825}"/>
                  </a:ext>
                </a:extLst>
              </p:cNvPr>
              <p:cNvSpPr txBox="1"/>
              <p:nvPr/>
            </p:nvSpPr>
            <p:spPr>
              <a:xfrm rot="205183">
                <a:off x="2853178" y="4482743"/>
                <a:ext cx="9364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4B7CE6-CB8C-40D0-2FFE-D42C76867A5E}"/>
                </a:ext>
              </a:extLst>
            </p:cNvPr>
            <p:cNvSpPr txBox="1"/>
            <p:nvPr/>
          </p:nvSpPr>
          <p:spPr>
            <a:xfrm>
              <a:off x="320915" y="6652159"/>
              <a:ext cx="568059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vỗ tay theo nhịp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08621E-7BA0-8359-1CE1-74434F202B18}"/>
              </a:ext>
            </a:extLst>
          </p:cNvPr>
          <p:cNvGrpSpPr/>
          <p:nvPr/>
        </p:nvGrpSpPr>
        <p:grpSpPr>
          <a:xfrm>
            <a:off x="5715000" y="3018239"/>
            <a:ext cx="6117469" cy="5706661"/>
            <a:chOff x="5715000" y="2872367"/>
            <a:chExt cx="6117469" cy="570666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95E15FB-6C76-99F2-11D2-7689F641FA3E}"/>
                </a:ext>
              </a:extLst>
            </p:cNvPr>
            <p:cNvGrpSpPr/>
            <p:nvPr/>
          </p:nvGrpSpPr>
          <p:grpSpPr>
            <a:xfrm>
              <a:off x="6745175" y="2872367"/>
              <a:ext cx="3422192" cy="3779792"/>
              <a:chOff x="6745175" y="2872367"/>
              <a:chExt cx="3422192" cy="3779792"/>
            </a:xfrm>
          </p:grpSpPr>
          <p:pic>
            <p:nvPicPr>
              <p:cNvPr id="3" name="Picture 5">
                <a:extLst>
                  <a:ext uri="{FF2B5EF4-FFF2-40B4-BE49-F238E27FC236}">
                    <a16:creationId xmlns:a16="http://schemas.microsoft.com/office/drawing/2014/main" id="{E21EDE14-4F64-15AA-F9FE-CD80F242A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>
              <a:xfrm>
                <a:off x="6745175" y="2872367"/>
                <a:ext cx="3422192" cy="377979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8CDE3D-11F3-D2BB-0B7E-99F3E274D053}"/>
                  </a:ext>
                </a:extLst>
              </p:cNvPr>
              <p:cNvSpPr txBox="1"/>
              <p:nvPr/>
            </p:nvSpPr>
            <p:spPr>
              <a:xfrm rot="19637189">
                <a:off x="7146464" y="4031901"/>
                <a:ext cx="9060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Rê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185694-8A42-FD19-1D69-1A2093E85C85}"/>
                </a:ext>
              </a:extLst>
            </p:cNvPr>
            <p:cNvSpPr txBox="1"/>
            <p:nvPr/>
          </p:nvSpPr>
          <p:spPr>
            <a:xfrm>
              <a:off x="5715000" y="6754105"/>
              <a:ext cx="611746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vỗ tay hoặc gõ đệm theo phách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9795277-9903-CF0E-B8C9-C0A80324C5DA}"/>
              </a:ext>
            </a:extLst>
          </p:cNvPr>
          <p:cNvGrpSpPr/>
          <p:nvPr/>
        </p:nvGrpSpPr>
        <p:grpSpPr>
          <a:xfrm>
            <a:off x="11832469" y="2917918"/>
            <a:ext cx="6117469" cy="5803937"/>
            <a:chOff x="11832469" y="2772046"/>
            <a:chExt cx="6117469" cy="580393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082653-030D-D47B-3F42-431F0156B1CE}"/>
                </a:ext>
              </a:extLst>
            </p:cNvPr>
            <p:cNvGrpSpPr/>
            <p:nvPr/>
          </p:nvGrpSpPr>
          <p:grpSpPr>
            <a:xfrm>
              <a:off x="12507816" y="2772046"/>
              <a:ext cx="3629783" cy="3880113"/>
              <a:chOff x="12507816" y="2772046"/>
              <a:chExt cx="3629783" cy="388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82A0C8F-7126-9787-2239-0E2376AC6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>
              <a:xfrm>
                <a:off x="12507816" y="2772046"/>
                <a:ext cx="3629783" cy="3880113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D6D89A-7D7C-9210-6D45-1E18146077DE}"/>
                  </a:ext>
                </a:extLst>
              </p:cNvPr>
              <p:cNvSpPr txBox="1"/>
              <p:nvPr/>
            </p:nvSpPr>
            <p:spPr>
              <a:xfrm rot="660791">
                <a:off x="12867623" y="4327381"/>
                <a:ext cx="81144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Mi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1DBE2D-EB76-F2F1-E472-29169E6BD639}"/>
                </a:ext>
              </a:extLst>
            </p:cNvPr>
            <p:cNvSpPr txBox="1"/>
            <p:nvPr/>
          </p:nvSpPr>
          <p:spPr>
            <a:xfrm>
              <a:off x="11832469" y="6751060"/>
              <a:ext cx="611746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nhún chân theo nhịp điệu.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KARAOKE VUI ĐẾN TRƯỜNG  LỚP 3  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22E4240A-9C8F-8975-D098-0EF51FE0B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375241" y="9304576"/>
            <a:ext cx="958611" cy="9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40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02249">
            <a:off x="16333986" y="4235797"/>
            <a:ext cx="732169" cy="15018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203620" y="6718603"/>
            <a:ext cx="420097" cy="4672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75371" r="75486"/>
          <a:stretch>
            <a:fillRect/>
          </a:stretch>
        </p:blipFill>
        <p:spPr>
          <a:xfrm>
            <a:off x="13886668" y="3608195"/>
            <a:ext cx="388483" cy="392433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4198822" y="2706406"/>
            <a:ext cx="152400" cy="15240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277448" y="6169467"/>
            <a:ext cx="152400" cy="15240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4E9D5-AB5B-4C66-94C9-6BDA95A19593}"/>
              </a:ext>
            </a:extLst>
          </p:cNvPr>
          <p:cNvGrpSpPr/>
          <p:nvPr/>
        </p:nvGrpSpPr>
        <p:grpSpPr>
          <a:xfrm>
            <a:off x="9926521" y="2915592"/>
            <a:ext cx="5996799" cy="5637494"/>
            <a:chOff x="2918601" y="2858806"/>
            <a:chExt cx="5996799" cy="5637494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F41E691A-9F23-579F-1469-2CCD1C85F277}"/>
                </a:ext>
              </a:extLst>
            </p:cNvPr>
            <p:cNvSpPr/>
            <p:nvPr/>
          </p:nvSpPr>
          <p:spPr>
            <a:xfrm>
              <a:off x="2918601" y="2858806"/>
              <a:ext cx="5996799" cy="563749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5A3392-51DD-9625-31AA-9D9FF31BABF1}"/>
                </a:ext>
              </a:extLst>
            </p:cNvPr>
            <p:cNvSpPr/>
            <p:nvPr/>
          </p:nvSpPr>
          <p:spPr>
            <a:xfrm>
              <a:off x="3115513" y="3606016"/>
              <a:ext cx="5602974" cy="4029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và tìm hiểu trước </a:t>
              </a:r>
              <a:r>
                <a:rPr lang="vi-VN" sz="44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nhạc bài số 2 – Ôn </a:t>
              </a:r>
              <a:r>
                <a:rPr lang="en-US" sz="44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vi-VN" sz="44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hát Vui đến trường</a:t>
              </a:r>
              <a:endParaRPr lang="vi-VN" sz="4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381">
            <a:off x="932999" y="7101393"/>
            <a:ext cx="1977206" cy="317623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53573" y="329708"/>
            <a:ext cx="2039858" cy="152479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54947">
            <a:off x="14473456" y="7104843"/>
            <a:ext cx="3880442" cy="194022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38691">
            <a:off x="901060" y="4824586"/>
            <a:ext cx="1436651" cy="997820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23779" y="277514"/>
            <a:ext cx="1277265" cy="1203822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4807012" y="1229830"/>
            <a:ext cx="8728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400" b="1" dirty="0">
                <a:solidFill>
                  <a:srgbClr val="FF0000"/>
                </a:solidFill>
              </a:rPr>
              <a:t>HƯỚNG DẪN VỀ NHÀ</a:t>
            </a:r>
            <a:endParaRPr lang="en-US" sz="6400" b="1" dirty="0">
              <a:solidFill>
                <a:srgbClr val="FF0000"/>
              </a:solidFill>
            </a:endParaRPr>
          </a:p>
        </p:txBody>
      </p:sp>
      <p:pic>
        <p:nvPicPr>
          <p:cNvPr id="7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t="75371" r="75486"/>
          <a:stretch>
            <a:fillRect/>
          </a:stretch>
        </p:blipFill>
        <p:spPr>
          <a:xfrm>
            <a:off x="3969552" y="1508920"/>
            <a:ext cx="388483" cy="3924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928DA5-B008-69A0-1416-86EF5B900B3A}"/>
              </a:ext>
            </a:extLst>
          </p:cNvPr>
          <p:cNvGrpSpPr/>
          <p:nvPr/>
        </p:nvGrpSpPr>
        <p:grpSpPr>
          <a:xfrm>
            <a:off x="2918601" y="2858806"/>
            <a:ext cx="5996799" cy="5637494"/>
            <a:chOff x="2918601" y="2858806"/>
            <a:chExt cx="5996799" cy="5637494"/>
          </a:xfrm>
        </p:grpSpPr>
        <p:sp>
          <p:nvSpPr>
            <p:cNvPr id="10" name="AutoShape 10"/>
            <p:cNvSpPr/>
            <p:nvPr/>
          </p:nvSpPr>
          <p:spPr>
            <a:xfrm>
              <a:off x="2918601" y="2858806"/>
              <a:ext cx="5996799" cy="563749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" name="Rectangle 1"/>
            <p:cNvSpPr/>
            <p:nvPr/>
          </p:nvSpPr>
          <p:spPr>
            <a:xfrm>
              <a:off x="3598935" y="3966268"/>
              <a:ext cx="4709425" cy="3013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hát nhuần nhuyễn bài hát: </a:t>
              </a:r>
              <a:r>
                <a:rPr lang="en-US" sz="44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 đến trường</a:t>
              </a:r>
              <a:endParaRPr lang="vi-VN" sz="4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4065103" y="1975689"/>
            <a:ext cx="420097" cy="467251"/>
          </a:xfrm>
          <a:prstGeom prst="rect">
            <a:avLst/>
          </a:prstGeom>
        </p:spPr>
      </p:pic>
      <p:pic>
        <p:nvPicPr>
          <p:cNvPr id="81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26945" flipH="1">
            <a:off x="471831" y="2199974"/>
            <a:ext cx="1428361" cy="1317663"/>
          </a:xfrm>
          <a:prstGeom prst="rect">
            <a:avLst/>
          </a:prstGeom>
        </p:spPr>
      </p:pic>
      <p:pic>
        <p:nvPicPr>
          <p:cNvPr id="84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4275">
            <a:off x="15540743" y="1832281"/>
            <a:ext cx="3787469" cy="136822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060BEB7E-DCB8-18C5-66EF-5C4D3BD301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917000" y="7746910"/>
            <a:ext cx="7315200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3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443094" y="2867788"/>
            <a:ext cx="13624011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26945" flipH="1">
            <a:off x="1581101" y="3006202"/>
            <a:ext cx="1187833" cy="10957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3782">
            <a:off x="16550071" y="2921165"/>
            <a:ext cx="1632547" cy="35490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35350" y="1375374"/>
            <a:ext cx="1239501" cy="11682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06161" y="5382962"/>
            <a:ext cx="1107725" cy="10606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669234" y="876300"/>
            <a:ext cx="152400" cy="1524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3478743" y="1058495"/>
            <a:ext cx="420097" cy="4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73374" y="409784"/>
            <a:ext cx="1951395" cy="196614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97380" y="841405"/>
            <a:ext cx="863749" cy="81408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83202" y="6402450"/>
            <a:ext cx="10124464" cy="41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9870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02249">
            <a:off x="16323237" y="3928946"/>
            <a:ext cx="732169" cy="15018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203620" y="6718603"/>
            <a:ext cx="420097" cy="4672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75371" r="75486"/>
          <a:stretch>
            <a:fillRect/>
          </a:stretch>
        </p:blipFill>
        <p:spPr>
          <a:xfrm>
            <a:off x="13886668" y="3608195"/>
            <a:ext cx="388483" cy="392433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4198822" y="2706406"/>
            <a:ext cx="152400" cy="15240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277448" y="6169467"/>
            <a:ext cx="152400" cy="15240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72381">
            <a:off x="129243" y="7766452"/>
            <a:ext cx="1609138" cy="258496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6225" y="495300"/>
            <a:ext cx="2039858" cy="152479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54947">
            <a:off x="13998026" y="123147"/>
            <a:ext cx="3891432" cy="1945716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75035" y="2782606"/>
            <a:ext cx="1277265" cy="1203822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7010400" y="784411"/>
            <a:ext cx="4687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KHỞI ĐỘNG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580774" y="2035898"/>
            <a:ext cx="13126451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 nhạc và hát lại bài hát </a:t>
            </a: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“Học sinh lớp </a:t>
            </a:r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chăm ngoan”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em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được học.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71888">
            <a:off x="15141997" y="8545905"/>
            <a:ext cx="3094647" cy="1117941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F126AC2A-6B5C-EA27-6BBB-607CD684FC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296543" y="3804411"/>
            <a:ext cx="11887200" cy="6508242"/>
          </a:xfrm>
          <a:prstGeom prst="rect">
            <a:avLst/>
          </a:prstGeom>
        </p:spPr>
      </p:pic>
      <p:pic>
        <p:nvPicPr>
          <p:cNvPr id="3" name="HỌC SINH LỚP HAI CHĂM NGOAN - KARAOKE - CĐ3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95B8E10-1D10-ACD4-8EAC-44C7745D8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025739" y="9058932"/>
            <a:ext cx="1235075" cy="1235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203620" y="6718603"/>
            <a:ext cx="420097" cy="4672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5371" r="75486"/>
          <a:stretch>
            <a:fillRect/>
          </a:stretch>
        </p:blipFill>
        <p:spPr>
          <a:xfrm>
            <a:off x="16663920" y="3397638"/>
            <a:ext cx="388483" cy="392433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4198822" y="2706406"/>
            <a:ext cx="152400" cy="15240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277448" y="6169467"/>
            <a:ext cx="152400" cy="15240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72381">
            <a:off x="129243" y="7766452"/>
            <a:ext cx="1609138" cy="258496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725" y="301731"/>
            <a:ext cx="2039858" cy="152479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4947">
            <a:off x="15946108" y="98387"/>
            <a:ext cx="3372496" cy="168624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866900" y="2255962"/>
            <a:ext cx="14554200" cy="906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</a:t>
            </a: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 </a:t>
            </a: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tiết tấu dưới đây và thực hiện động tác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18DF0E3-CE16-ED5E-C84C-7E434D3855E7}"/>
              </a:ext>
            </a:extLst>
          </p:cNvPr>
          <p:cNvGrpSpPr/>
          <p:nvPr/>
        </p:nvGrpSpPr>
        <p:grpSpPr>
          <a:xfrm>
            <a:off x="756604" y="4173805"/>
            <a:ext cx="16616996" cy="3488620"/>
            <a:chOff x="756604" y="4173805"/>
            <a:chExt cx="16616996" cy="34886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C40C427-DC65-A5DE-793E-F29A46975880}"/>
                </a:ext>
              </a:extLst>
            </p:cNvPr>
            <p:cNvGrpSpPr/>
            <p:nvPr/>
          </p:nvGrpSpPr>
          <p:grpSpPr>
            <a:xfrm>
              <a:off x="756604" y="4173805"/>
              <a:ext cx="16540796" cy="1995662"/>
              <a:chOff x="756604" y="4173805"/>
              <a:chExt cx="16540796" cy="199566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9B4B42F-F87B-05D5-4FCF-AE39DAF7034D}"/>
                  </a:ext>
                </a:extLst>
              </p:cNvPr>
              <p:cNvGrpSpPr/>
              <p:nvPr/>
            </p:nvGrpSpPr>
            <p:grpSpPr>
              <a:xfrm>
                <a:off x="756604" y="4323161"/>
                <a:ext cx="680909" cy="1798464"/>
                <a:chOff x="1889034" y="2447428"/>
                <a:chExt cx="549366" cy="1374039"/>
              </a:xfrm>
            </p:grpSpPr>
            <p:pic>
              <p:nvPicPr>
                <p:cNvPr id="18" name="Picture 11">
                  <a:extLst>
                    <a:ext uri="{FF2B5EF4-FFF2-40B4-BE49-F238E27FC236}">
                      <a16:creationId xmlns:a16="http://schemas.microsoft.com/office/drawing/2014/main" id="{259C38F2-936E-C162-1790-333B4664CA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94491" y="3113261"/>
                  <a:ext cx="543909" cy="708206"/>
                </a:xfrm>
                <a:prstGeom prst="rect">
                  <a:avLst/>
                </a:prstGeom>
              </p:spPr>
            </p:pic>
            <p:pic>
              <p:nvPicPr>
                <p:cNvPr id="19" name="Picture 11">
                  <a:extLst>
                    <a:ext uri="{FF2B5EF4-FFF2-40B4-BE49-F238E27FC236}">
                      <a16:creationId xmlns:a16="http://schemas.microsoft.com/office/drawing/2014/main" id="{18B51FFE-F6B5-AE96-A02F-E92D19028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89034" y="2447428"/>
                  <a:ext cx="543909" cy="708206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7">
                <a:extLst>
                  <a:ext uri="{FF2B5EF4-FFF2-40B4-BE49-F238E27FC236}">
                    <a16:creationId xmlns:a16="http://schemas.microsoft.com/office/drawing/2014/main" id="{DE4D7E29-AB4D-ECB6-A99C-0324D133E4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 t="12021"/>
              <a:stretch/>
            </p:blipFill>
            <p:spPr>
              <a:xfrm>
                <a:off x="1905000" y="4173805"/>
                <a:ext cx="532086" cy="1853949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DB8C6C4-7F41-BB9D-090F-19AAB5718F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70516" y="4323161"/>
                <a:ext cx="0" cy="1414625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FF7E3158-691F-3BC1-2A79-E2D420430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235126" y="4429901"/>
                <a:ext cx="528874" cy="1341755"/>
              </a:xfrm>
              <a:prstGeom prst="rect">
                <a:avLst/>
              </a:prstGeom>
            </p:spPr>
          </p:pic>
          <p:pic>
            <p:nvPicPr>
              <p:cNvPr id="15" name="Picture 17">
                <a:extLst>
                  <a:ext uri="{FF2B5EF4-FFF2-40B4-BE49-F238E27FC236}">
                    <a16:creationId xmlns:a16="http://schemas.microsoft.com/office/drawing/2014/main" id="{91EF6055-EDFD-87E3-5A2A-4803C2AC3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 l="-2970" t="12062" r="-1"/>
              <a:stretch/>
            </p:blipFill>
            <p:spPr>
              <a:xfrm>
                <a:off x="15190127" y="4251337"/>
                <a:ext cx="547889" cy="1853098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22AF962-6012-9EE0-2C85-95D350C61482}"/>
                  </a:ext>
                </a:extLst>
              </p:cNvPr>
              <p:cNvGrpSpPr/>
              <p:nvPr/>
            </p:nvGrpSpPr>
            <p:grpSpPr>
              <a:xfrm>
                <a:off x="3048000" y="4209976"/>
                <a:ext cx="2230297" cy="1867047"/>
                <a:chOff x="5923671" y="4111778"/>
                <a:chExt cx="2230297" cy="1867047"/>
              </a:xfrm>
            </p:grpSpPr>
            <p:pic>
              <p:nvPicPr>
                <p:cNvPr id="7" name="Picture 17">
                  <a:extLst>
                    <a:ext uri="{FF2B5EF4-FFF2-40B4-BE49-F238E27FC236}">
                      <a16:creationId xmlns:a16="http://schemas.microsoft.com/office/drawing/2014/main" id="{2DEA4EAD-E021-E172-7A7D-5939FAA613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 t="12021"/>
                <a:stretch/>
              </p:blipFill>
              <p:spPr>
                <a:xfrm>
                  <a:off x="7621882" y="4124876"/>
                  <a:ext cx="532086" cy="1853949"/>
                </a:xfrm>
                <a:prstGeom prst="rect">
                  <a:avLst/>
                </a:prstGeom>
              </p:spPr>
            </p:pic>
            <p:pic>
              <p:nvPicPr>
                <p:cNvPr id="10" name="Picture 17">
                  <a:extLst>
                    <a:ext uri="{FF2B5EF4-FFF2-40B4-BE49-F238E27FC236}">
                      <a16:creationId xmlns:a16="http://schemas.microsoft.com/office/drawing/2014/main" id="{41D60C46-C0D1-CC97-4B05-3664038AF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 t="12021"/>
                <a:stretch/>
              </p:blipFill>
              <p:spPr>
                <a:xfrm>
                  <a:off x="5923671" y="4111778"/>
                  <a:ext cx="532086" cy="1853949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D2331676-5D1F-3017-5448-E8D8082EF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3433" y="4131255"/>
                  <a:ext cx="1780535" cy="0"/>
                </a:xfrm>
                <a:prstGeom prst="line">
                  <a:avLst/>
                </a:prstGeom>
                <a:ln w="165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id="{4CE434DC-18E6-6DBC-D82C-044C53646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 t="12021"/>
              <a:stretch/>
            </p:blipFill>
            <p:spPr>
              <a:xfrm>
                <a:off x="6478314" y="4223074"/>
                <a:ext cx="532086" cy="1853949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F575407-B487-50FE-23BF-8F73DA89D282}"/>
                  </a:ext>
                </a:extLst>
              </p:cNvPr>
              <p:cNvGrpSpPr/>
              <p:nvPr/>
            </p:nvGrpSpPr>
            <p:grpSpPr>
              <a:xfrm>
                <a:off x="7579758" y="4302420"/>
                <a:ext cx="2230297" cy="1867047"/>
                <a:chOff x="6076084" y="4111778"/>
                <a:chExt cx="2230297" cy="1867047"/>
              </a:xfrm>
            </p:grpSpPr>
            <p:pic>
              <p:nvPicPr>
                <p:cNvPr id="47" name="Picture 17">
                  <a:extLst>
                    <a:ext uri="{FF2B5EF4-FFF2-40B4-BE49-F238E27FC236}">
                      <a16:creationId xmlns:a16="http://schemas.microsoft.com/office/drawing/2014/main" id="{B1146DC0-4618-94CA-81FA-1BA8693568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 t="12021"/>
                <a:stretch/>
              </p:blipFill>
              <p:spPr>
                <a:xfrm>
                  <a:off x="7774295" y="4124876"/>
                  <a:ext cx="532086" cy="1853949"/>
                </a:xfrm>
                <a:prstGeom prst="rect">
                  <a:avLst/>
                </a:prstGeom>
              </p:spPr>
            </p:pic>
            <p:pic>
              <p:nvPicPr>
                <p:cNvPr id="48" name="Picture 17">
                  <a:extLst>
                    <a:ext uri="{FF2B5EF4-FFF2-40B4-BE49-F238E27FC236}">
                      <a16:creationId xmlns:a16="http://schemas.microsoft.com/office/drawing/2014/main" id="{E58D6416-9B82-D238-08E4-59291461D2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 t="12021"/>
                <a:stretch/>
              </p:blipFill>
              <p:spPr>
                <a:xfrm>
                  <a:off x="6076084" y="4111778"/>
                  <a:ext cx="532086" cy="1853949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B15B524-1B49-DC41-6BDB-9B8F73452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25846" y="4131255"/>
                  <a:ext cx="1780535" cy="0"/>
                </a:xfrm>
                <a:prstGeom prst="line">
                  <a:avLst/>
                </a:prstGeom>
                <a:ln w="165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" name="Picture 17">
                <a:extLst>
                  <a:ext uri="{FF2B5EF4-FFF2-40B4-BE49-F238E27FC236}">
                    <a16:creationId xmlns:a16="http://schemas.microsoft.com/office/drawing/2014/main" id="{963F2B88-6DEB-3EF2-E775-C476DF6801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 t="12021"/>
              <a:stretch/>
            </p:blipFill>
            <p:spPr>
              <a:xfrm>
                <a:off x="11050314" y="4203951"/>
                <a:ext cx="532086" cy="1853949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4CF3C67-2619-F051-BF65-C51B5213046C}"/>
                  </a:ext>
                </a:extLst>
              </p:cNvPr>
              <p:cNvGrpSpPr/>
              <p:nvPr/>
            </p:nvGrpSpPr>
            <p:grpSpPr>
              <a:xfrm>
                <a:off x="12341594" y="4253151"/>
                <a:ext cx="2230297" cy="1867047"/>
                <a:chOff x="6076084" y="4111778"/>
                <a:chExt cx="2230297" cy="1867047"/>
              </a:xfrm>
            </p:grpSpPr>
            <p:pic>
              <p:nvPicPr>
                <p:cNvPr id="52" name="Picture 17">
                  <a:extLst>
                    <a:ext uri="{FF2B5EF4-FFF2-40B4-BE49-F238E27FC236}">
                      <a16:creationId xmlns:a16="http://schemas.microsoft.com/office/drawing/2014/main" id="{7440FDCC-D969-C017-E449-087E20A1C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 t="12021"/>
                <a:stretch/>
              </p:blipFill>
              <p:spPr>
                <a:xfrm>
                  <a:off x="7774295" y="4124876"/>
                  <a:ext cx="532086" cy="1853949"/>
                </a:xfrm>
                <a:prstGeom prst="rect">
                  <a:avLst/>
                </a:prstGeom>
              </p:spPr>
            </p:pic>
            <p:pic>
              <p:nvPicPr>
                <p:cNvPr id="53" name="Picture 17">
                  <a:extLst>
                    <a:ext uri="{FF2B5EF4-FFF2-40B4-BE49-F238E27FC236}">
                      <a16:creationId xmlns:a16="http://schemas.microsoft.com/office/drawing/2014/main" id="{C7A9F7FB-D3FE-A456-ECF7-B793A4C235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rcRect t="12021"/>
                <a:stretch/>
              </p:blipFill>
              <p:spPr>
                <a:xfrm>
                  <a:off x="6076084" y="4111778"/>
                  <a:ext cx="532086" cy="1853949"/>
                </a:xfrm>
                <a:prstGeom prst="rect">
                  <a:avLst/>
                </a:prstGeom>
              </p:spPr>
            </p:pic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5E772A7-4A60-FE5F-F17F-BFC91FB01D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25846" y="4131255"/>
                  <a:ext cx="1780535" cy="0"/>
                </a:xfrm>
                <a:prstGeom prst="line">
                  <a:avLst/>
                </a:prstGeom>
                <a:ln w="165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2DD0CC4-ADFF-083F-3105-F21CCAAF5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97400" y="4357031"/>
                <a:ext cx="0" cy="1414625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9255033-1E48-8A0E-EA8E-0A6451F70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35"/>
            <a:stretch/>
          </p:blipFill>
          <p:spPr>
            <a:xfrm>
              <a:off x="1642362" y="6369920"/>
              <a:ext cx="3767838" cy="128865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99BD073-E71C-8F8F-394B-A6D126619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35"/>
            <a:stretch/>
          </p:blipFill>
          <p:spPr>
            <a:xfrm>
              <a:off x="5938537" y="6373768"/>
              <a:ext cx="3767838" cy="128865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FDE92E1-2B64-A9AF-5389-29B5914B2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38" t="-576" r="1069" b="576"/>
            <a:stretch/>
          </p:blipFill>
          <p:spPr>
            <a:xfrm>
              <a:off x="10706965" y="6369919"/>
              <a:ext cx="6666635" cy="128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5791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076510" y="2159794"/>
            <a:ext cx="146593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1: </a:t>
            </a:r>
            <a:r>
              <a:rPr lang="vi-VN" sz="8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8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8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8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4184">
            <a:off x="-617434" y="-20359"/>
            <a:ext cx="3891432" cy="19457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12428" y="-361472"/>
            <a:ext cx="2643550" cy="23924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5655">
            <a:off x="1308674" y="7441276"/>
            <a:ext cx="1706637" cy="2874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61277" y="102852"/>
            <a:ext cx="1104199" cy="11427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9805" y="6124376"/>
            <a:ext cx="1277265" cy="1203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02249">
            <a:off x="962665" y="4633163"/>
            <a:ext cx="732169" cy="15018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75371" r="75486"/>
          <a:stretch>
            <a:fillRect/>
          </a:stretch>
        </p:blipFill>
        <p:spPr>
          <a:xfrm>
            <a:off x="6168023" y="1188198"/>
            <a:ext cx="388483" cy="3924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4320153" y="7387235"/>
            <a:ext cx="420097" cy="46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75371" r="75486"/>
          <a:stretch>
            <a:fillRect/>
          </a:stretch>
        </p:blipFill>
        <p:spPr>
          <a:xfrm>
            <a:off x="12305518" y="7836456"/>
            <a:ext cx="388483" cy="392433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487569" y="4548322"/>
            <a:ext cx="152400" cy="1524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4804970" y="8488222"/>
            <a:ext cx="152400" cy="15240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906874" y="4472122"/>
            <a:ext cx="152400" cy="15240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8991600" y="952500"/>
            <a:ext cx="152400" cy="15240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1775043" y="1179235"/>
            <a:ext cx="420097" cy="46725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655198" y="8686821"/>
            <a:ext cx="765444" cy="7654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15932" y="4017169"/>
            <a:ext cx="8535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</a:rPr>
              <a:t>Tiết </a:t>
            </a:r>
            <a:r>
              <a:rPr lang="en-US" sz="7200" b="1" smtClean="0">
                <a:solidFill>
                  <a:srgbClr val="FF0000"/>
                </a:solidFill>
              </a:rPr>
              <a:t>9</a:t>
            </a:r>
            <a:r>
              <a:rPr lang="vi-VN" sz="7200" b="1" smtClean="0">
                <a:solidFill>
                  <a:srgbClr val="FF0000"/>
                </a:solidFill>
              </a:rPr>
              <a:t> </a:t>
            </a:r>
            <a:r>
              <a:rPr lang="vi-VN" sz="7200" b="1" dirty="0">
                <a:solidFill>
                  <a:srgbClr val="FF0000"/>
                </a:solidFill>
              </a:rPr>
              <a:t>– Học bài hát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1202" y="5569684"/>
            <a:ext cx="115355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/>
              <a:t>VUI ĐẾN TRƯỜNG</a:t>
            </a:r>
            <a:endParaRPr lang="en-US" sz="10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35392" y="3009900"/>
            <a:ext cx="152400" cy="1524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4275">
            <a:off x="16244852" y="554668"/>
            <a:ext cx="3787469" cy="136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63861">
            <a:off x="17074494" y="8770836"/>
            <a:ext cx="821953" cy="765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0034" y="419100"/>
            <a:ext cx="1260152" cy="11168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2675" y="8345609"/>
            <a:ext cx="1096995" cy="1033918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7549048" y="5450792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58050" y="4788140"/>
            <a:ext cx="152400" cy="1524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12339" y="9258300"/>
            <a:ext cx="152400" cy="1524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849330" y="1094595"/>
            <a:ext cx="152400" cy="1524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sp>
        <p:nvSpPr>
          <p:cNvPr id="28" name="TextBox 27"/>
          <p:cNvSpPr txBox="1"/>
          <p:nvPr/>
        </p:nvSpPr>
        <p:spPr>
          <a:xfrm>
            <a:off x="4425592" y="769817"/>
            <a:ext cx="9436815" cy="72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Học bài hát “Vui đến trường”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15027" y="1653527"/>
            <a:ext cx="1626515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fr-FR" sz="4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5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47524">
            <a:off x="17003762" y="5450360"/>
            <a:ext cx="732169" cy="1501885"/>
          </a:xfrm>
          <a:prstGeom prst="rect">
            <a:avLst/>
          </a:prstGeom>
        </p:spPr>
      </p:pic>
      <p:pic>
        <p:nvPicPr>
          <p:cNvPr id="3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613144">
            <a:off x="162604" y="5226770"/>
            <a:ext cx="732169" cy="15018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B8C9C7-ADBF-33E5-3615-58E4404AA7FF}"/>
              </a:ext>
            </a:extLst>
          </p:cNvPr>
          <p:cNvGrpSpPr/>
          <p:nvPr/>
        </p:nvGrpSpPr>
        <p:grpSpPr>
          <a:xfrm>
            <a:off x="8974913" y="2560986"/>
            <a:ext cx="7343539" cy="7089820"/>
            <a:chOff x="807347" y="1282590"/>
            <a:chExt cx="7343539" cy="7089820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618E6A95-BF5F-3F98-2E8F-DFAF141AF4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7" y="1282590"/>
              <a:ext cx="7343539" cy="7089820"/>
              <a:chOff x="-304823" y="-294662"/>
              <a:chExt cx="6291380" cy="6074014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89689E99-3065-A17D-E961-D15D63BD78C7}"/>
                  </a:ext>
                </a:extLst>
              </p:cNvPr>
              <p:cNvSpPr/>
              <p:nvPr/>
            </p:nvSpPr>
            <p:spPr>
              <a:xfrm>
                <a:off x="-304823" y="-294662"/>
                <a:ext cx="6291380" cy="6074014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CE6D">
                  <a:alpha val="29000"/>
                </a:srgbClr>
              </a:solidFill>
            </p:spPr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C5F288-4C3D-F03F-672E-7E9A43635E72}"/>
                </a:ext>
              </a:extLst>
            </p:cNvPr>
            <p:cNvSpPr txBox="1"/>
            <p:nvPr/>
          </p:nvSpPr>
          <p:spPr>
            <a:xfrm>
              <a:off x="1322119" y="2760165"/>
              <a:ext cx="6313994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hãy nghe bài hát “Vui đến trường” và cho biết: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hát có giai điệu như thế nào? Nhịp điệu của bài hát nhanh hay chậm?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4FDE892-1DE3-DA70-6898-4EAB5DB14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849" y="2601357"/>
            <a:ext cx="6297116" cy="7136006"/>
          </a:xfrm>
          <a:prstGeom prst="rect">
            <a:avLst/>
          </a:prstGeom>
        </p:spPr>
      </p:pic>
      <p:pic>
        <p:nvPicPr>
          <p:cNvPr id="12" name="HÁT MẪU VUI ĐẾN TRƯỜNG - ÂM NHẠC 3 KNTT - NXBGDVN">
            <a:hlinkClick r:id="" action="ppaction://media"/>
            <a:extLst>
              <a:ext uri="{FF2B5EF4-FFF2-40B4-BE49-F238E27FC236}">
                <a16:creationId xmlns:a16="http://schemas.microsoft.com/office/drawing/2014/main" id="{E8DF5085-FD94-A2B1-5FB8-4668D8F39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05087" y="9325433"/>
            <a:ext cx="930275" cy="930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35392" y="3009900"/>
            <a:ext cx="152400" cy="1524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4275">
            <a:off x="16244852" y="554668"/>
            <a:ext cx="3787469" cy="13682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0034" y="419100"/>
            <a:ext cx="1260152" cy="1116809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7549048" y="5450792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57200" y="5374592"/>
            <a:ext cx="152400" cy="1524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12339" y="9258300"/>
            <a:ext cx="152400" cy="1524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849330" y="1094595"/>
            <a:ext cx="152400" cy="1524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32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77223" y="8818275"/>
            <a:ext cx="1277265" cy="1203822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02977">
            <a:off x="356542" y="8207783"/>
            <a:ext cx="1420824" cy="2101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AD3719-3BD9-EC47-2B29-9FA879559B7E}"/>
              </a:ext>
            </a:extLst>
          </p:cNvPr>
          <p:cNvSpPr txBox="1"/>
          <p:nvPr/>
        </p:nvSpPr>
        <p:spPr>
          <a:xfrm>
            <a:off x="981208" y="2642093"/>
            <a:ext cx="8991600" cy="5062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66000"/>
              </a:lnSpc>
              <a:buFontTx/>
              <a:buChar char="-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sĩ: Lê Quốc Thắng.</a:t>
            </a:r>
          </a:p>
          <a:p>
            <a:pPr marL="457200" indent="-457200" algn="just">
              <a:lnSpc>
                <a:spcPct val="166000"/>
              </a:lnSpc>
              <a:buFontTx/>
              <a:buChar char="-"/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bài hát: rộn ràng, vui tươi</a:t>
            </a:r>
            <a:endParaRPr lang="fr-FR" sz="40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66000"/>
              </a:lnSpc>
              <a:buFontTx/>
              <a:buChar char="-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và ý nghĩa của bài hát: thể hiện niềm hân hoan của các em học sinh khi tới trường. 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81CCF-E746-5808-19A8-319E54ACF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6181" y="1715404"/>
            <a:ext cx="6958946" cy="7886004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06B29EF-6E75-9B2E-C041-51680DEA1DD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93566" y="8267700"/>
            <a:ext cx="3676497" cy="2615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72BE6-9EE9-FE05-5EF9-D46CB2F2BDD2}"/>
              </a:ext>
            </a:extLst>
          </p:cNvPr>
          <p:cNvSpPr txBox="1"/>
          <p:nvPr/>
        </p:nvSpPr>
        <p:spPr>
          <a:xfrm>
            <a:off x="4425592" y="769817"/>
            <a:ext cx="9436815" cy="72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Học bài hát “Vui đến trường”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99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35392" y="3009900"/>
            <a:ext cx="152400" cy="1524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4275">
            <a:off x="16244852" y="554668"/>
            <a:ext cx="3787469" cy="136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63861">
            <a:off x="17074494" y="8770836"/>
            <a:ext cx="821953" cy="765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034" y="419100"/>
            <a:ext cx="1260152" cy="11168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5752" y="8741341"/>
            <a:ext cx="1096995" cy="1033918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7549048" y="5450792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58050" y="4788140"/>
            <a:ext cx="152400" cy="1524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12339" y="9258300"/>
            <a:ext cx="152400" cy="1524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849330" y="1094595"/>
            <a:ext cx="152400" cy="1524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A2194C4C-ECA7-E1D0-2191-2896A7F56EBB}"/>
              </a:ext>
            </a:extLst>
          </p:cNvPr>
          <p:cNvSpPr txBox="1"/>
          <p:nvPr/>
        </p:nvSpPr>
        <p:spPr>
          <a:xfrm>
            <a:off x="4737858" y="711322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Tập hát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005170-1F61-3F2F-5790-813B18E9994E}"/>
              </a:ext>
            </a:extLst>
          </p:cNvPr>
          <p:cNvSpPr/>
          <p:nvPr/>
        </p:nvSpPr>
        <p:spPr>
          <a:xfrm>
            <a:off x="914400" y="2723681"/>
            <a:ext cx="5029200" cy="2971800"/>
          </a:xfrm>
          <a:prstGeom prst="rect">
            <a:avLst/>
          </a:prstGeom>
          <a:solidFill>
            <a:srgbClr val="FED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Vui đến trường lòng rộn ràng như</a:t>
            </a:r>
            <a:r>
              <a:rPr lang="en-US" sz="32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hoa nở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783AB0-B724-C782-05F6-D29800D01EDA}"/>
              </a:ext>
            </a:extLst>
          </p:cNvPr>
          <p:cNvSpPr/>
          <p:nvPr/>
        </p:nvSpPr>
        <p:spPr>
          <a:xfrm>
            <a:off x="914400" y="5905500"/>
            <a:ext cx="5029200" cy="2971800"/>
          </a:xfrm>
          <a:prstGeom prst="rect">
            <a:avLst/>
          </a:prstGeom>
          <a:solidFill>
            <a:srgbClr val="B0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Như lời thầy cho em những ước mơ.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8E153D-B852-A24D-4D86-2FDDE2489DD8}"/>
              </a:ext>
            </a:extLst>
          </p:cNvPr>
          <p:cNvSpPr/>
          <p:nvPr/>
        </p:nvSpPr>
        <p:spPr>
          <a:xfrm>
            <a:off x="6629400" y="2723681"/>
            <a:ext cx="5029200" cy="2971800"/>
          </a:xfrm>
          <a:prstGeom prst="rect">
            <a:avLst/>
          </a:prstGeom>
          <a:solidFill>
            <a:srgbClr val="B0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Hương thơm ngọt ngào từng góc phố </a:t>
            </a:r>
            <a:r>
              <a:rPr lang="en-US" sz="3200">
                <a:solidFill>
                  <a:schemeClr val="tx1"/>
                </a:solidFill>
                <a:cs typeface="Arial" panose="020B0604020202020204" pitchFamily="34" charset="0"/>
              </a:rPr>
              <a:t>      </a:t>
            </a: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thân quen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502257-7D46-982F-7F05-CC23FA26C2DD}"/>
              </a:ext>
            </a:extLst>
          </p:cNvPr>
          <p:cNvSpPr/>
          <p:nvPr/>
        </p:nvSpPr>
        <p:spPr>
          <a:xfrm>
            <a:off x="6629400" y="5905500"/>
            <a:ext cx="5029200" cy="2971800"/>
          </a:xfrm>
          <a:prstGeom prst="rect">
            <a:avLst/>
          </a:prstGeom>
          <a:solidFill>
            <a:srgbClr val="FED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Cây xanh xanh trong nắng ấm ban mai</a:t>
            </a:r>
          </a:p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Bước chân nhẹ em vui đi đến trường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C2DE25-F6EB-9AE9-62F7-29EDBF1CC00F}"/>
              </a:ext>
            </a:extLst>
          </p:cNvPr>
          <p:cNvSpPr/>
          <p:nvPr/>
        </p:nvSpPr>
        <p:spPr>
          <a:xfrm>
            <a:off x="12344400" y="2723681"/>
            <a:ext cx="5029200" cy="2971800"/>
          </a:xfrm>
          <a:prstGeom prst="rect">
            <a:avLst/>
          </a:prstGeom>
          <a:solidFill>
            <a:srgbClr val="FED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 hoa xinh xinh trong từng chiếc  lá nhỏ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16EEBF-CCA3-9453-3CC5-4E60393E3460}"/>
              </a:ext>
            </a:extLst>
          </p:cNvPr>
          <p:cNvSpPr/>
          <p:nvPr/>
        </p:nvSpPr>
        <p:spPr>
          <a:xfrm>
            <a:off x="12344400" y="5905500"/>
            <a:ext cx="5029200" cy="2971800"/>
          </a:xfrm>
          <a:prstGeom prst="rect">
            <a:avLst/>
          </a:prstGeom>
          <a:solidFill>
            <a:srgbClr val="B0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6: </a:t>
            </a: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Chim reo vang bao khúc hát líu lo</a:t>
            </a:r>
          </a:p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cs typeface="Arial" panose="020B0604020202020204" pitchFamily="34" charset="0"/>
              </a:rPr>
              <a:t>Dưới mái trường là khoảng trời thân thương.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BD1A91C8-B287-217C-5D6A-E6898173FEE9}"/>
              </a:ext>
            </a:extLst>
          </p:cNvPr>
          <p:cNvSpPr txBox="1"/>
          <p:nvPr/>
        </p:nvSpPr>
        <p:spPr>
          <a:xfrm>
            <a:off x="4737857" y="1638300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Đọc lời ca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2AF839-BBC8-04F4-0660-CBAB3803D002}"/>
              </a:ext>
            </a:extLst>
          </p:cNvPr>
          <p:cNvSpPr/>
          <p:nvPr/>
        </p:nvSpPr>
        <p:spPr>
          <a:xfrm>
            <a:off x="3771898" y="9087319"/>
            <a:ext cx="10744200" cy="914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kết: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la la……………………… </a:t>
            </a:r>
          </a:p>
        </p:txBody>
      </p:sp>
    </p:spTree>
    <p:extLst>
      <p:ext uri="{BB962C8B-B14F-4D97-AF65-F5344CB8AC3E}">
        <p14:creationId xmlns:p14="http://schemas.microsoft.com/office/powerpoint/2010/main" val="2410166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1801" y="7666567"/>
            <a:ext cx="1403425" cy="23636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7524">
            <a:off x="17921915" y="1278254"/>
            <a:ext cx="732169" cy="15018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0030" y="-455593"/>
            <a:ext cx="2267064" cy="2051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1028700" y="2804880"/>
            <a:ext cx="388483" cy="3924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393193" y="8000269"/>
            <a:ext cx="152400" cy="1524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54947">
            <a:off x="-1115511" y="-402604"/>
            <a:ext cx="3891432" cy="19457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6000" y="8658695"/>
            <a:ext cx="1277265" cy="12038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20052" y="983935"/>
            <a:ext cx="756424" cy="78284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277643" y="7399505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813166" y="8575983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10067710" y="7274134"/>
            <a:ext cx="388483" cy="39243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9835857" y="1147461"/>
            <a:ext cx="152400" cy="1524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13144">
            <a:off x="-151804" y="7128206"/>
            <a:ext cx="732169" cy="1501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9E070-27BD-42AA-7E89-F9E843445C20}"/>
              </a:ext>
            </a:extLst>
          </p:cNvPr>
          <p:cNvSpPr txBox="1"/>
          <p:nvPr/>
        </p:nvSpPr>
        <p:spPr>
          <a:xfrm>
            <a:off x="7544844" y="1180601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02221-5729-DDB8-A043-563AD6F445DC}"/>
              </a:ext>
            </a:extLst>
          </p:cNvPr>
          <p:cNvSpPr txBox="1"/>
          <p:nvPr/>
        </p:nvSpPr>
        <p:spPr>
          <a:xfrm>
            <a:off x="723761" y="3771310"/>
            <a:ext cx="63910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Vui đến trường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lòng rộn ràng như hoa nở.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Hương thơm ngọt ngào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từng góc phố thân quen.</a:t>
            </a:r>
          </a:p>
        </p:txBody>
      </p:sp>
      <p:pic>
        <p:nvPicPr>
          <p:cNvPr id="5" name="1. Câu 1,2 - Vui đến trường">
            <a:hlinkClick r:id="" action="ppaction://media"/>
            <a:extLst>
              <a:ext uri="{FF2B5EF4-FFF2-40B4-BE49-F238E27FC236}">
                <a16:creationId xmlns:a16="http://schemas.microsoft.com/office/drawing/2014/main" id="{7E0DDEB3-CBE4-D8EE-130E-5F501964DC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63134" y="2551969"/>
            <a:ext cx="10856402" cy="610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2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1801" y="7666567"/>
            <a:ext cx="1403425" cy="23636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7524">
            <a:off x="17921915" y="1278254"/>
            <a:ext cx="732169" cy="15018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0030" y="-455593"/>
            <a:ext cx="2267064" cy="2051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1028700" y="2804880"/>
            <a:ext cx="388483" cy="3924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393193" y="8000269"/>
            <a:ext cx="152400" cy="1524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54947">
            <a:off x="-1115511" y="-402604"/>
            <a:ext cx="3891432" cy="19457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6000" y="8658695"/>
            <a:ext cx="1277265" cy="12038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20052" y="983935"/>
            <a:ext cx="756424" cy="78284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277643" y="7399505"/>
            <a:ext cx="152400" cy="1524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813166" y="8575983"/>
            <a:ext cx="152400" cy="1524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5371" r="75486"/>
          <a:stretch>
            <a:fillRect/>
          </a:stretch>
        </p:blipFill>
        <p:spPr>
          <a:xfrm>
            <a:off x="10067710" y="7274134"/>
            <a:ext cx="388483" cy="39243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9835857" y="1147461"/>
            <a:ext cx="152400" cy="1524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13144">
            <a:off x="-151804" y="7128206"/>
            <a:ext cx="732169" cy="1501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02221-5729-DDB8-A043-563AD6F445DC}"/>
              </a:ext>
            </a:extLst>
          </p:cNvPr>
          <p:cNvSpPr txBox="1"/>
          <p:nvPr/>
        </p:nvSpPr>
        <p:spPr>
          <a:xfrm>
            <a:off x="891882" y="3570752"/>
            <a:ext cx="5908497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Nụ hoa xinh tươi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trong từng chiếc lá nhỏ.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Như lời thầy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cho em bao ước mơ.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53400-0EA8-A68B-281F-B5CC2085EF46}"/>
              </a:ext>
            </a:extLst>
          </p:cNvPr>
          <p:cNvSpPr txBox="1"/>
          <p:nvPr/>
        </p:nvSpPr>
        <p:spPr>
          <a:xfrm>
            <a:off x="7544844" y="1180601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2. Câu 3,4 - Vui đến trường">
            <a:hlinkClick r:id="" action="ppaction://media"/>
            <a:extLst>
              <a:ext uri="{FF2B5EF4-FFF2-40B4-BE49-F238E27FC236}">
                <a16:creationId xmlns:a16="http://schemas.microsoft.com/office/drawing/2014/main" id="{3A95515F-8E2F-3185-4353-C890C9C07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59543" y="2652977"/>
            <a:ext cx="11067234" cy="622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23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CĐ1 - Tiết 1 - Hát bài hát Vui đến trường</Template>
  <TotalTime>106</TotalTime>
  <Words>608</Words>
  <Application>Microsoft Office PowerPoint</Application>
  <PresentationFormat>Custom</PresentationFormat>
  <Paragraphs>77</Paragraphs>
  <Slides>19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4</cp:revision>
  <dcterms:created xsi:type="dcterms:W3CDTF">2022-10-25T01:25:20Z</dcterms:created>
  <dcterms:modified xsi:type="dcterms:W3CDTF">2024-12-28T14:27:44Z</dcterms:modified>
  <dc:identifier>DAEswOIwa4E</dc:identifier>
</cp:coreProperties>
</file>