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8" r:id="rId3"/>
    <p:sldMasterId id="2147483714" r:id="rId4"/>
    <p:sldMasterId id="2147483728" r:id="rId5"/>
    <p:sldMasterId id="2147483742" r:id="rId6"/>
    <p:sldMasterId id="2147483756" r:id="rId7"/>
    <p:sldMasterId id="2147483770" r:id="rId8"/>
  </p:sldMasterIdLst>
  <p:notesMasterIdLst>
    <p:notesMasterId r:id="rId24"/>
  </p:notesMasterIdLst>
  <p:sldIdLst>
    <p:sldId id="256" r:id="rId9"/>
    <p:sldId id="291" r:id="rId10"/>
    <p:sldId id="313" r:id="rId11"/>
    <p:sldId id="292" r:id="rId12"/>
    <p:sldId id="300" r:id="rId13"/>
    <p:sldId id="294" r:id="rId14"/>
    <p:sldId id="301" r:id="rId15"/>
    <p:sldId id="296" r:id="rId16"/>
    <p:sldId id="298" r:id="rId17"/>
    <p:sldId id="285" r:id="rId18"/>
    <p:sldId id="288" r:id="rId19"/>
    <p:sldId id="310" r:id="rId20"/>
    <p:sldId id="312" r:id="rId21"/>
    <p:sldId id="280"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73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F2961-AF50-4BFC-8B65-68B52E416506}" type="datetimeFigureOut">
              <a:rPr lang="en-US" smtClean="0"/>
              <a:t>28/12/2024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D10C96-3282-4143-A70F-71D205B7ED46}" type="slidenum">
              <a:rPr lang="en-US" smtClean="0"/>
              <a:t>‹#›</a:t>
            </a:fld>
            <a:endParaRPr lang="en-US"/>
          </a:p>
        </p:txBody>
      </p:sp>
    </p:spTree>
    <p:extLst>
      <p:ext uri="{BB962C8B-B14F-4D97-AF65-F5344CB8AC3E}">
        <p14:creationId xmlns:p14="http://schemas.microsoft.com/office/powerpoint/2010/main" val="71208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143000" y="685800"/>
            <a:ext cx="4572000" cy="3429000"/>
          </a:xfrm>
          <a:ln/>
        </p:spPr>
      </p:sp>
      <p:sp>
        <p:nvSpPr>
          <p:cNvPr id="225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ndParaRPr>
          </a:p>
        </p:txBody>
      </p:sp>
      <p:sp>
        <p:nvSpPr>
          <p:cNvPr id="225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fld id="{8D5D3D2D-08FF-4996-8FB8-B3D018AA5037}" type="slidenum">
              <a:rPr lang="en-US">
                <a:solidFill>
                  <a:prstClr val="black"/>
                </a:solidFill>
                <a:latin typeface="Arial" charset="0"/>
              </a:rPr>
              <a:pPr/>
              <a:t>9</a:t>
            </a:fld>
            <a:endParaRPr lang="en-US">
              <a:solidFill>
                <a:prstClr val="black"/>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48CA66-6A9B-44FF-89A5-E02B1F735DA9}"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418009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8CA66-6A9B-44FF-89A5-E02B1F735DA9}"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37214881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C4F0E07-A514-4269-9B31-73A7053FE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47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8CA66-6A9B-44FF-89A5-E02B1F735DA9}"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217154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450"/>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124"/>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2C7C0A-F498-4778-8B06-8A56FD952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670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EDF1D7-01C7-49F5-B9EA-BE69216F04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831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826"/>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1315DE-F0B3-4F12-A50C-3163BE71D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729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E1BD20-FF7C-422B-895F-0DB8BF89A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2960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4CD0E7F-521E-471E-95BC-EC3E584970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321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0BF3C5-69F8-48A0-BE3E-AB3757C3A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988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ACAF550-B1E8-460F-BEE7-13498C5611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345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D627A2-ADFB-484E-A648-3D75958DF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133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48CA66-6A9B-44FF-89A5-E02B1F735DA9}"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1252778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32177F-75B5-47B2-9046-93BA6DFE3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2653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88536-3458-44B3-9C73-48D772CAB6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544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01F5E6-29EE-4A9F-B2D6-A6652160E1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4648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9788DFC-9B6C-43A7-B9A7-3001D0C2C7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708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7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9B4732D-1C1E-4B4E-B190-E656C3ACF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786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922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969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681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8954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64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48CA66-6A9B-44FF-89A5-E02B1F735DA9}" type="datetimeFigureOut">
              <a:rPr lang="en-US" smtClean="0"/>
              <a:t>28/12/2024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2449712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916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103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127"/>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45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79"/>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2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70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285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1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777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98"/>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72"/>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0A13A5-4A46-44F1-A6ED-9B7BB429F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186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0BFE2-F9C5-401C-9ACC-156A5B50B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2341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74"/>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9B338-B272-46BF-A71B-12230AF50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012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F2E9CF-B6AC-4DDA-9E40-545DA9DEB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3085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48CA66-6A9B-44FF-89A5-E02B1F735DA9}" type="datetimeFigureOut">
              <a:rPr lang="en-US" smtClean="0"/>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36434216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130BDF-66C8-4DDF-AB3A-9C21244F7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345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6ADBC9-C074-4C56-882F-CD1E223BD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1268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AED1A4-7FD2-4EB3-9D64-DE0B4B558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334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A44E24-C7FA-495A-B93C-64FAC6571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806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0758C-36C3-4B35-9F2A-C35D14EB14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1289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1D7AEF-70CC-4E48-9ABE-5ABB1F85F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682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ADC01-116B-4A82-B0DE-A95306DFFE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900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E3B828-71D8-42FF-A011-EC2CB328DC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858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3"/>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6803968-D655-4C59-8B71-8D588C49F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058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90"/>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64"/>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3909D-2B9E-43EC-AB61-0C6711105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88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48CA66-6A9B-44FF-89A5-E02B1F735DA9}" type="datetimeFigureOut">
              <a:rPr lang="en-US" smtClean="0"/>
              <a:t>28/12/2024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261178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9134EE-D48C-4925-9908-B9AEF568E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357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66"/>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42980-6978-431E-841C-E694CA597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281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5CBD27-314C-442F-BD5A-1F5C6B14D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882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12FC63-EB87-4557-9CD6-260E9AD7C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5656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4A1B5E-4F2D-46A9-9214-5DBAFB8FC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9440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33AA35-7693-4095-AC81-2E113FCEE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199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E824AE-F522-4F2B-8C3C-8186C5940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296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FD3731-858C-4A0B-BA06-98160DC29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0636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2716EB-5C5C-47D0-98AF-EBFFD5225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2736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98770D-0525-4082-8AE4-3E337CCD9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3684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48CA66-6A9B-44FF-89A5-E02B1F735DA9}" type="datetimeFigureOut">
              <a:rPr lang="en-US" smtClean="0"/>
              <a:t>28/12/2024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25447475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E93FBC-F12A-4D1A-8108-357E40F2D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4068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C4F0E07-A514-4269-9B31-73A7053FE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555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84"/>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58"/>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3909D-2B9E-43EC-AB61-0C6711105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4838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9134EE-D48C-4925-9908-B9AEF568E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387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60"/>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42980-6978-431E-841C-E694CA597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873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5CBD27-314C-442F-BD5A-1F5C6B14D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402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12FC63-EB87-4557-9CD6-260E9AD7C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746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4A1B5E-4F2D-46A9-9214-5DBAFB8FC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8118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33AA35-7693-4095-AC81-2E113FCEE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4937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E824AE-F522-4F2B-8C3C-8186C5940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79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8CA66-6A9B-44FF-89A5-E02B1F735DA9}" type="datetimeFigureOut">
              <a:rPr lang="en-US" smtClean="0"/>
              <a:t>28/12/2024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8345086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FD3731-858C-4A0B-BA06-98160DC29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556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2716EB-5C5C-47D0-98AF-EBFFD5225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1755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98770D-0525-4082-8AE4-3E337CCD9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198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E93FBC-F12A-4D1A-8108-357E40F2D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18783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C4F0E07-A514-4269-9B31-73A7053FE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94439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74"/>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48"/>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3909D-2B9E-43EC-AB61-0C6711105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5511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9134EE-D48C-4925-9908-B9AEF568E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682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50"/>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42980-6978-431E-841C-E694CA597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9071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5CBD27-314C-442F-BD5A-1F5C6B14D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6111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12FC63-EB87-4557-9CD6-260E9AD7C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81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8CA66-6A9B-44FF-89A5-E02B1F735DA9}" type="datetimeFigureOut">
              <a:rPr lang="en-US" smtClean="0"/>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9331890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4A1B5E-4F2D-46A9-9214-5DBAFB8FC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56656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33AA35-7693-4095-AC81-2E113FCEE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8389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E824AE-F522-4F2B-8C3C-8186C5940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132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4"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44"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FD3731-858C-4A0B-BA06-98160DC29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2286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2716EB-5C5C-47D0-98AF-EBFFD5225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2744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98770D-0525-4082-8AE4-3E337CCD9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43671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E93FBC-F12A-4D1A-8108-357E40F2D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6385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C4F0E07-A514-4269-9B31-73A7053FE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528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412"/>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86"/>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63909D-2B9E-43EC-AB61-0C6711105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05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9134EE-D48C-4925-9908-B9AEF568E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02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48CA66-6A9B-44FF-89A5-E02B1F735DA9}" type="datetimeFigureOut">
              <a:rPr lang="en-US" smtClean="0"/>
              <a:t>28/12/2024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91274-67FC-449F-891F-15683ACCCA2B}" type="slidenum">
              <a:rPr lang="en-US" smtClean="0"/>
              <a:t>‹#›</a:t>
            </a:fld>
            <a:endParaRPr lang="en-US"/>
          </a:p>
        </p:txBody>
      </p:sp>
    </p:spTree>
    <p:extLst>
      <p:ext uri="{BB962C8B-B14F-4D97-AF65-F5344CB8AC3E}">
        <p14:creationId xmlns:p14="http://schemas.microsoft.com/office/powerpoint/2010/main" val="39159457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88"/>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42980-6978-431E-841C-E694CA597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54727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5CBD27-314C-442F-BD5A-1F5C6B14D3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43213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12FC63-EB87-4557-9CD6-260E9AD7C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001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4A1B5E-4F2D-46A9-9214-5DBAFB8FCD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59306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33AA35-7693-4095-AC81-2E113FCEE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239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8"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58"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E824AE-F522-4F2B-8C3C-8186C5940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6362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58"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58"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FD3731-858C-4A0B-BA06-98160DC29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9208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2716EB-5C5C-47D0-98AF-EBFFD5225B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0133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98770D-0525-4082-8AE4-3E337CCD9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7771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FE93FBC-F12A-4D1A-8108-357E40F2D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26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8CA66-6A9B-44FF-89A5-E02B1F735DA9}" type="datetimeFigureOut">
              <a:rPr lang="en-US" smtClean="0"/>
              <a:t>28/12/2024</a:t>
            </a:fld>
            <a:endParaRPr lang="en-US"/>
          </a:p>
        </p:txBody>
      </p:sp>
      <p:sp>
        <p:nvSpPr>
          <p:cNvPr id="5" name="Footer Placeholder 4"/>
          <p:cNvSpPr>
            <a:spLocks noGrp="1"/>
          </p:cNvSpPr>
          <p:nvPr>
            <p:ph type="ftr" sz="quarter" idx="3"/>
          </p:nvPr>
        </p:nvSpPr>
        <p:spPr>
          <a:xfrm>
            <a:off x="3124200" y="635639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91274-67FC-449F-891F-15683ACCCA2B}" type="slidenum">
              <a:rPr lang="en-US" smtClean="0"/>
              <a:t>‹#›</a:t>
            </a:fld>
            <a:endParaRPr lang="en-US"/>
          </a:p>
        </p:txBody>
      </p:sp>
    </p:spTree>
    <p:extLst>
      <p:ext uri="{BB962C8B-B14F-4D97-AF65-F5344CB8AC3E}">
        <p14:creationId xmlns:p14="http://schemas.microsoft.com/office/powerpoint/2010/main" val="2457881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31"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0002D1C5-0D45-4C0D-97FB-E7A65DC8377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370320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a:solidFill>
                  <a:prstClr val="black">
                    <a:tint val="75000"/>
                  </a:prstClr>
                </a:solidFill>
              </a:rPr>
              <a:pPr/>
              <a:t>28/12/2024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66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31"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22358B40-62D0-4C03-9892-C684D4425C1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6745837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31"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06267311-790A-45F6-9D6B-1113FA2D30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1028147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31"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06267311-790A-45F6-9D6B-1113FA2D30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0291430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31"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06267311-790A-45F6-9D6B-1113FA2D30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8353019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31"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31"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06267311-790A-45F6-9D6B-1113FA2D30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2273277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0.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17079"/>
            <a:ext cx="9144000" cy="31200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2" y="1"/>
            <a:ext cx="9187942" cy="1628800"/>
          </a:xfrm>
          <a:prstGeom prst="rect">
            <a:avLst/>
          </a:prstGeom>
        </p:spPr>
      </p:pic>
      <p:sp>
        <p:nvSpPr>
          <p:cNvPr id="8" name="TextBox 7"/>
          <p:cNvSpPr txBox="1"/>
          <p:nvPr/>
        </p:nvSpPr>
        <p:spPr>
          <a:xfrm>
            <a:off x="1" y="1374913"/>
            <a:ext cx="7632848" cy="1874452"/>
          </a:xfrm>
          <a:prstGeom prst="rect">
            <a:avLst/>
          </a:prstGeom>
          <a:noFill/>
        </p:spPr>
        <p:txBody>
          <a:bodyPr wrap="square" rtlCol="0">
            <a:prstTxWarp prst="textCurveDown">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smtClean="0">
                <a:ln>
                  <a:noFill/>
                </a:ln>
                <a:solidFill>
                  <a:srgbClr val="002060"/>
                </a:solidFill>
                <a:effectLst/>
                <a:uLnTx/>
                <a:uFillTx/>
              </a:rPr>
              <a:t>Chào mừng quý thầy cô và các bạn học sinh đến với tiết âm nhạc</a:t>
            </a:r>
            <a:endParaRPr kumimoji="0" lang="en-US" sz="3600" b="1" i="0" u="none" strike="noStrike" kern="0" cap="none" spc="0" normalizeH="0" baseline="0" noProof="0">
              <a:ln>
                <a:noFill/>
              </a:ln>
              <a:solidFill>
                <a:srgbClr val="002060"/>
              </a:solidFill>
              <a:effectLst/>
              <a:uLnTx/>
              <a:uFillTx/>
            </a:endParaRPr>
          </a:p>
        </p:txBody>
      </p:sp>
      <p:pic>
        <p:nvPicPr>
          <p:cNvPr id="1027" name="Picture 3" descr="C:\Users\Administrator\Desktop\pngtree-flying-white-crane-png-image_199616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44257" y="4772256"/>
            <a:ext cx="1230752" cy="1009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istrator\Desktop\pngtree-flying-white-crane-png-image_199616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310630" y="1249515"/>
            <a:ext cx="924891" cy="7586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istrator\Desktop\1780.png_86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436590" y="4869160"/>
            <a:ext cx="1240326" cy="12403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64089" y="2564952"/>
            <a:ext cx="2146563" cy="68446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2069" y="4365152"/>
            <a:ext cx="240417" cy="192745"/>
          </a:xfrm>
          <a:prstGeom prst="rect">
            <a:avLst/>
          </a:prstGeom>
        </p:spPr>
      </p:pic>
      <p:pic>
        <p:nvPicPr>
          <p:cNvPr id="3"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249365"/>
            <a:ext cx="609600" cy="609600"/>
          </a:xfrm>
          <a:prstGeom prst="rect">
            <a:avLst/>
          </a:prstGeom>
        </p:spPr>
      </p:pic>
    </p:spTree>
    <p:extLst>
      <p:ext uri="{BB962C8B-B14F-4D97-AF65-F5344CB8AC3E}">
        <p14:creationId xmlns:p14="http://schemas.microsoft.com/office/powerpoint/2010/main" val="4144275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9" name="Text Box 9"/>
          <p:cNvSpPr txBox="1">
            <a:spLocks noChangeArrowheads="1"/>
          </p:cNvSpPr>
          <p:nvPr/>
        </p:nvSpPr>
        <p:spPr bwMode="auto">
          <a:xfrm>
            <a:off x="-576575" y="-31027"/>
            <a:ext cx="4824542" cy="7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fontAlgn="base">
              <a:spcBef>
                <a:spcPct val="50000"/>
              </a:spcBef>
              <a:spcAft>
                <a:spcPct val="0"/>
              </a:spcAft>
            </a:pPr>
            <a:r>
              <a:rPr lang="en-US" sz="4000" b="1" smtClean="0">
                <a:solidFill>
                  <a:srgbClr val="1713CB"/>
                </a:solidFill>
                <a:cs typeface="Times New Roman" pitchFamily="18" charset="0"/>
              </a:rPr>
              <a:t>2</a:t>
            </a:r>
            <a:r>
              <a:rPr lang="en-US" sz="2400" b="1" smtClean="0">
                <a:solidFill>
                  <a:srgbClr val="1713CB"/>
                </a:solidFill>
                <a:cs typeface="Times New Roman" pitchFamily="18" charset="0"/>
              </a:rPr>
              <a:t>. Ôn Nhạc cụ: Trống con</a:t>
            </a:r>
          </a:p>
        </p:txBody>
      </p:sp>
      <p:pic>
        <p:nvPicPr>
          <p:cNvPr id="2" name="MP4 GIO THIEU NHAC CU TROG NH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5696" y="908720"/>
            <a:ext cx="6912768" cy="3528392"/>
          </a:xfrm>
          <a:prstGeom prst="rect">
            <a:avLst/>
          </a:prstGeom>
        </p:spPr>
      </p:pic>
      <p:sp>
        <p:nvSpPr>
          <p:cNvPr id="3" name="TextBox 2"/>
          <p:cNvSpPr txBox="1"/>
          <p:nvPr/>
        </p:nvSpPr>
        <p:spPr>
          <a:xfrm>
            <a:off x="3923934" y="371289"/>
            <a:ext cx="4968552" cy="369332"/>
          </a:xfrm>
          <a:prstGeom prst="rect">
            <a:avLst/>
          </a:prstGeom>
          <a:noFill/>
        </p:spPr>
        <p:txBody>
          <a:bodyPr wrap="square" rtlCol="0">
            <a:spAutoFit/>
          </a:bodyPr>
          <a:lstStyle/>
          <a:p>
            <a:r>
              <a:rPr lang="en-US" smtClean="0"/>
              <a:t>Xem video giới thiệu lại, cách dùng trống con</a:t>
            </a:r>
            <a:endParaRPr lang="en-US"/>
          </a:p>
        </p:txBody>
      </p:sp>
      <p:pic>
        <p:nvPicPr>
          <p:cNvPr id="13" name="Picture 2" descr="D:\GIÁO ÁN 1 2020-2021\HÌNH SOẠN GIÁO ÁN\Nhạc cụ\cách gõ trống.jpg"/>
          <p:cNvPicPr>
            <a:picLocks noChangeAspect="1" noChangeArrowheads="1"/>
          </p:cNvPicPr>
          <p:nvPr/>
        </p:nvPicPr>
        <p:blipFill>
          <a:blip r:embed="rId6">
            <a:lum contrast="20000"/>
            <a:extLst>
              <a:ext uri="{28A0092B-C50C-407E-A947-70E740481C1C}">
                <a14:useLocalDpi xmlns:a14="http://schemas.microsoft.com/office/drawing/2010/main" val="0"/>
              </a:ext>
            </a:extLst>
          </a:blip>
          <a:srcRect l="13380" t="5981" r="64069" b="78865"/>
          <a:stretch>
            <a:fillRect/>
          </a:stretch>
        </p:blipFill>
        <p:spPr bwMode="auto">
          <a:xfrm>
            <a:off x="1581159" y="4869194"/>
            <a:ext cx="2342773" cy="198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D:\GIÁO ÁN 1 2020-2021\HÌNH SOẠN GIÁO ÁN\Nhạc cụ\cách gõ trống.jpg"/>
          <p:cNvPicPr>
            <a:picLocks noChangeAspect="1" noChangeArrowheads="1"/>
          </p:cNvPicPr>
          <p:nvPr/>
        </p:nvPicPr>
        <p:blipFill>
          <a:blip r:embed="rId6">
            <a:lum contrast="20000"/>
            <a:extLst>
              <a:ext uri="{28A0092B-C50C-407E-A947-70E740481C1C}">
                <a14:useLocalDpi xmlns:a14="http://schemas.microsoft.com/office/drawing/2010/main" val="0"/>
              </a:ext>
            </a:extLst>
          </a:blip>
          <a:srcRect l="39439" t="5981" r="38512" b="78865"/>
          <a:stretch>
            <a:fillRect/>
          </a:stretch>
        </p:blipFill>
        <p:spPr bwMode="auto">
          <a:xfrm>
            <a:off x="3923944" y="4869161"/>
            <a:ext cx="2620519" cy="198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D:\GIÁO ÁN 1 2020-2021\HÌNH SOẠN GIÁO ÁN\Nhạc cụ\cách gõ trống.jpg"/>
          <p:cNvPicPr>
            <a:picLocks noChangeAspect="1" noChangeArrowheads="1"/>
          </p:cNvPicPr>
          <p:nvPr/>
        </p:nvPicPr>
        <p:blipFill>
          <a:blip r:embed="rId6">
            <a:lum contrast="20000"/>
            <a:extLst>
              <a:ext uri="{28A0092B-C50C-407E-A947-70E740481C1C}">
                <a14:useLocalDpi xmlns:a14="http://schemas.microsoft.com/office/drawing/2010/main" val="0"/>
              </a:ext>
            </a:extLst>
          </a:blip>
          <a:srcRect l="67001" t="5981" r="18468" b="78865"/>
          <a:stretch>
            <a:fillRect/>
          </a:stretch>
        </p:blipFill>
        <p:spPr bwMode="auto">
          <a:xfrm>
            <a:off x="6544446" y="4869195"/>
            <a:ext cx="2599554" cy="199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5949314"/>
            <a:ext cx="240417" cy="192745"/>
          </a:xfrm>
          <a:prstGeom prst="rect">
            <a:avLst/>
          </a:prstGeom>
        </p:spPr>
      </p:pic>
    </p:spTree>
    <p:extLst>
      <p:ext uri="{BB962C8B-B14F-4D97-AF65-F5344CB8AC3E}">
        <p14:creationId xmlns:p14="http://schemas.microsoft.com/office/powerpoint/2010/main" val="40424645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
                                        </p:tgtEl>
                                      </p:cBhvr>
                                    </p:cmd>
                                  </p:childTnLst>
                                </p:cTn>
                              </p:par>
                            </p:childTnLst>
                          </p:cTn>
                        </p:par>
                      </p:childTnLst>
                    </p:cTn>
                  </p:par>
                </p:childTnLst>
              </p:cTn>
              <p:nextCondLst>
                <p:cond evt="onClick" delay="0">
                  <p:tgtEl>
                    <p:spTgt spid="2"/>
                  </p:tgtEl>
                </p:cond>
              </p:nextCondLst>
            </p:seq>
            <p:video>
              <p:cMediaNode vol="80000">
                <p:cTn id="32" fill="hold" display="0">
                  <p:stCondLst>
                    <p:cond delay="indefinite"/>
                  </p:stCondLst>
                </p:cTn>
                <p:tgtEl>
                  <p:spTgt spid="2"/>
                </p:tgtEl>
              </p:cMediaNode>
            </p:vide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7410" name="Picture 12" descr="D:\GIÁO ÁN 1 2020-2021\HÌNH SOẠN GIÁO ÁN\Nhạc cụ\Trống con.jpg"/>
          <p:cNvPicPr>
            <a:picLocks noChangeAspect="1" noChangeArrowheads="1"/>
          </p:cNvPicPr>
          <p:nvPr/>
        </p:nvPicPr>
        <p:blipFill>
          <a:blip r:embed="rId5">
            <a:lum contrast="30000"/>
            <a:extLst>
              <a:ext uri="{28A0092B-C50C-407E-A947-70E740481C1C}">
                <a14:useLocalDpi xmlns:a14="http://schemas.microsoft.com/office/drawing/2010/main" val="0"/>
              </a:ext>
            </a:extLst>
          </a:blip>
          <a:srcRect l="13287" t="42708" r="14757" b="26042"/>
          <a:stretch>
            <a:fillRect/>
          </a:stretch>
        </p:blipFill>
        <p:spPr bwMode="auto">
          <a:xfrm>
            <a:off x="1835697" y="1196752"/>
            <a:ext cx="7308304" cy="566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 y="12003"/>
            <a:ext cx="8604446" cy="461665"/>
          </a:xfrm>
          <a:prstGeom prst="rect">
            <a:avLst/>
          </a:prstGeom>
        </p:spPr>
        <p:txBody>
          <a:bodyPr wrap="square">
            <a:spAutoFit/>
          </a:bodyPr>
          <a:lstStyle/>
          <a:p>
            <a:r>
              <a:rPr lang="en-US" sz="2400" smtClean="0">
                <a:solidFill>
                  <a:srgbClr val="000000"/>
                </a:solidFill>
              </a:rPr>
              <a:t>Ôn Gõ </a:t>
            </a:r>
            <a:r>
              <a:rPr lang="en-US" sz="2400">
                <a:solidFill>
                  <a:srgbClr val="000000"/>
                </a:solidFill>
              </a:rPr>
              <a:t>trống con ứng dụng tiết tấu </a:t>
            </a:r>
            <a:r>
              <a:rPr lang="en-US" sz="2400" smtClean="0">
                <a:solidFill>
                  <a:srgbClr val="000000"/>
                </a:solidFill>
              </a:rPr>
              <a:t> </a:t>
            </a:r>
            <a:r>
              <a:rPr lang="en-US" sz="2400">
                <a:solidFill>
                  <a:srgbClr val="000000"/>
                </a:solidFill>
              </a:rPr>
              <a:t>vào </a:t>
            </a:r>
            <a:r>
              <a:rPr lang="en-US" sz="2400" smtClean="0">
                <a:solidFill>
                  <a:srgbClr val="000000"/>
                </a:solidFill>
              </a:rPr>
              <a:t>bài với các hình thức</a:t>
            </a:r>
            <a:endParaRPr lang="en-US" sz="2400"/>
          </a:p>
        </p:txBody>
      </p:sp>
      <p:pic>
        <p:nvPicPr>
          <p:cNvPr id="9" name="TO Q TA BEA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3345" y="172253"/>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5949314"/>
            <a:ext cx="240417" cy="192745"/>
          </a:xfrm>
          <a:prstGeom prst="rect">
            <a:avLst/>
          </a:prstGeom>
        </p:spPr>
      </p:pic>
    </p:spTree>
    <p:extLst>
      <p:ext uri="{BB962C8B-B14F-4D97-AF65-F5344CB8AC3E}">
        <p14:creationId xmlns:p14="http://schemas.microsoft.com/office/powerpoint/2010/main" val="4154515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7"/>
          <p:cNvSpPr>
            <a:spLocks noChangeArrowheads="1"/>
          </p:cNvSpPr>
          <p:nvPr/>
        </p:nvSpPr>
        <p:spPr bwMode="auto">
          <a:xfrm>
            <a:off x="1800589" y="10"/>
            <a:ext cx="5721422" cy="60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algn="ctr" eaLnBrk="0" fontAlgn="base" hangingPunct="0">
              <a:spcBef>
                <a:spcPct val="0"/>
              </a:spcBef>
              <a:spcAft>
                <a:spcPct val="0"/>
              </a:spcAft>
            </a:pPr>
            <a:r>
              <a:rPr lang="en-US" sz="3200" b="1" smtClean="0">
                <a:latin typeface="Times New Roman" pitchFamily="18" charset="0"/>
                <a:cs typeface="Times New Roman" pitchFamily="18" charset="0"/>
              </a:rPr>
              <a:t>HD Hát gõ đệm theo nhịp</a:t>
            </a:r>
          </a:p>
        </p:txBody>
      </p:sp>
      <p:pic>
        <p:nvPicPr>
          <p:cNvPr id="17415" name="Picture 2" descr="D:\GIÁO ÁN 1 2020-2021\HÌNH SOẠN GIÁO ÁN\Nhạc cụ\Trống con - Copy.jpg"/>
          <p:cNvPicPr>
            <a:picLocks noChangeAspect="1" noChangeArrowheads="1"/>
          </p:cNvPicPr>
          <p:nvPr/>
        </p:nvPicPr>
        <p:blipFill>
          <a:blip r:embed="rId4">
            <a:lum contrast="20000"/>
            <a:extLst>
              <a:ext uri="{28A0092B-C50C-407E-A947-70E740481C1C}">
                <a14:useLocalDpi xmlns:a14="http://schemas.microsoft.com/office/drawing/2010/main" val="0"/>
              </a:ext>
            </a:extLst>
          </a:blip>
          <a:srcRect b="3999"/>
          <a:stretch>
            <a:fillRect/>
          </a:stretch>
        </p:blipFill>
        <p:spPr bwMode="auto">
          <a:xfrm>
            <a:off x="523878" y="1143000"/>
            <a:ext cx="8274844"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O Q TA BEA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3345" y="172253"/>
            <a:ext cx="609600" cy="609600"/>
          </a:xfrm>
          <a:prstGeom prst="rect">
            <a:avLst/>
          </a:prstGeom>
        </p:spPr>
      </p:pic>
    </p:spTree>
    <p:extLst>
      <p:ext uri="{BB962C8B-B14F-4D97-AF65-F5344CB8AC3E}">
        <p14:creationId xmlns:p14="http://schemas.microsoft.com/office/powerpoint/2010/main" val="134669219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2" descr="D:\GIÁO ÁN 1 2020-2021\HÌNH SOẠN GIÁO ÁN\Nhạc cụ\Trống con - Copy.jpg"/>
          <p:cNvPicPr>
            <a:picLocks noChangeAspect="1" noChangeArrowheads="1"/>
          </p:cNvPicPr>
          <p:nvPr/>
        </p:nvPicPr>
        <p:blipFill>
          <a:blip r:embed="rId4">
            <a:lum contrast="20000"/>
            <a:extLst>
              <a:ext uri="{28A0092B-C50C-407E-A947-70E740481C1C}">
                <a14:useLocalDpi xmlns:a14="http://schemas.microsoft.com/office/drawing/2010/main" val="0"/>
              </a:ext>
            </a:extLst>
          </a:blip>
          <a:srcRect b="3999"/>
          <a:stretch>
            <a:fillRect/>
          </a:stretch>
        </p:blipFill>
        <p:spPr bwMode="auto">
          <a:xfrm>
            <a:off x="1000127" y="1143000"/>
            <a:ext cx="7441407"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ình ảnh Loa Vector Biểu Tượng Nền Trắng, Lớn, Giọng Nói, Diễn Giả Vector  và PNG với nền trong suốt để tải xuống miễn phí"/>
          <p:cNvPicPr>
            <a:picLocks noChangeAspect="1" noChangeArrowheads="1"/>
          </p:cNvPicPr>
          <p:nvPr/>
        </p:nvPicPr>
        <p:blipFill>
          <a:blip r:embed="rId5" cstate="print">
            <a:lum contrast="30000"/>
            <a:extLst>
              <a:ext uri="{28A0092B-C50C-407E-A947-70E740481C1C}">
                <a14:useLocalDpi xmlns:a14="http://schemas.microsoft.com/office/drawing/2010/main" val="0"/>
              </a:ext>
            </a:extLst>
          </a:blip>
          <a:srcRect l="10547" t="11719" r="10938" b="10938"/>
          <a:stretch>
            <a:fillRect/>
          </a:stretch>
        </p:blipFill>
        <p:spPr bwMode="auto">
          <a:xfrm>
            <a:off x="193148" y="2246326"/>
            <a:ext cx="57282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ình ảnh Loa Vector Biểu Tượng Nền Trắng, Lớn, Giọng Nói, Diễn Giả Vector  và PNG với nền trong suốt để tải xuống miễn phí"/>
          <p:cNvPicPr>
            <a:picLocks noChangeAspect="1" noChangeArrowheads="1"/>
          </p:cNvPicPr>
          <p:nvPr/>
        </p:nvPicPr>
        <p:blipFill>
          <a:blip r:embed="rId6" cstate="print">
            <a:lum contrast="30000"/>
            <a:extLst>
              <a:ext uri="{28A0092B-C50C-407E-A947-70E740481C1C}">
                <a14:useLocalDpi xmlns:a14="http://schemas.microsoft.com/office/drawing/2010/main" val="0"/>
              </a:ext>
            </a:extLst>
          </a:blip>
          <a:srcRect l="10547" t="11719" r="10938" b="10938"/>
          <a:stretch>
            <a:fillRect/>
          </a:stretch>
        </p:blipFill>
        <p:spPr bwMode="auto">
          <a:xfrm>
            <a:off x="252684" y="1214438"/>
            <a:ext cx="50932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ình ảnh Loa Vector Biểu Tượng Nền Trắng, Lớn, Giọng Nói, Diễn Giả Vector  và PNG với nền trong suốt để tải xuống miễn phí"/>
          <p:cNvPicPr>
            <a:picLocks noChangeAspect="1" noChangeArrowheads="1"/>
          </p:cNvPicPr>
          <p:nvPr/>
        </p:nvPicPr>
        <p:blipFill>
          <a:blip r:embed="rId5" cstate="print">
            <a:lum contrast="30000"/>
            <a:extLst>
              <a:ext uri="{28A0092B-C50C-407E-A947-70E740481C1C}">
                <a14:useLocalDpi xmlns:a14="http://schemas.microsoft.com/office/drawing/2010/main" val="0"/>
              </a:ext>
            </a:extLst>
          </a:blip>
          <a:srcRect l="10547" t="11719" r="10938" b="10938"/>
          <a:stretch>
            <a:fillRect/>
          </a:stretch>
        </p:blipFill>
        <p:spPr bwMode="auto">
          <a:xfrm>
            <a:off x="193148" y="5032388"/>
            <a:ext cx="57282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ình ảnh Loa Vector Biểu Tượng Nền Trắng, Lớn, Giọng Nói, Diễn Giả Vector  và PNG với nền trong suốt để tải xuống miễn phí"/>
          <p:cNvPicPr>
            <a:picLocks noChangeAspect="1" noChangeArrowheads="1"/>
          </p:cNvPicPr>
          <p:nvPr/>
        </p:nvPicPr>
        <p:blipFill>
          <a:blip r:embed="rId6" cstate="print">
            <a:lum contrast="30000"/>
            <a:extLst>
              <a:ext uri="{28A0092B-C50C-407E-A947-70E740481C1C}">
                <a14:useLocalDpi xmlns:a14="http://schemas.microsoft.com/office/drawing/2010/main" val="0"/>
              </a:ext>
            </a:extLst>
          </a:blip>
          <a:srcRect l="10547" t="11719" r="10938" b="10938"/>
          <a:stretch>
            <a:fillRect/>
          </a:stretch>
        </p:blipFill>
        <p:spPr bwMode="auto">
          <a:xfrm>
            <a:off x="252684" y="3929063"/>
            <a:ext cx="509323"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16642"/>
            <a:ext cx="8604448" cy="461665"/>
          </a:xfrm>
          <a:prstGeom prst="rect">
            <a:avLst/>
          </a:prstGeom>
        </p:spPr>
        <p:txBody>
          <a:bodyPr wrap="square">
            <a:spAutoFit/>
          </a:bodyPr>
          <a:lstStyle/>
          <a:p>
            <a:pPr lvl="0" algn="ctr" fontAlgn="base">
              <a:spcBef>
                <a:spcPct val="0"/>
              </a:spcBef>
              <a:spcAft>
                <a:spcPct val="0"/>
              </a:spcAft>
            </a:pPr>
            <a:r>
              <a:rPr lang="en-US" sz="2400" b="1" smtClean="0">
                <a:latin typeface="Times New Roman" pitchFamily="18" charset="0"/>
                <a:cs typeface="Times New Roman" pitchFamily="18" charset="0"/>
              </a:rPr>
              <a:t>HD Hát và gõ đệm theo nhịp sắc thái To-Nhỏ (Nhìn hình loa )</a:t>
            </a:r>
            <a:endParaRPr lang="en-US" sz="2400" b="1">
              <a:latin typeface="Times New Roman" pitchFamily="18" charset="0"/>
              <a:cs typeface="Times New Roman" pitchFamily="18" charset="0"/>
            </a:endParaRPr>
          </a:p>
        </p:txBody>
      </p:sp>
      <p:pic>
        <p:nvPicPr>
          <p:cNvPr id="13" name="TO Q TA BEA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3345" y="172253"/>
            <a:ext cx="609600" cy="609600"/>
          </a:xfrm>
          <a:prstGeom prst="rect">
            <a:avLst/>
          </a:prstGeom>
        </p:spPr>
      </p:pic>
    </p:spTree>
    <p:extLst>
      <p:ext uri="{BB962C8B-B14F-4D97-AF65-F5344CB8AC3E}">
        <p14:creationId xmlns:p14="http://schemas.microsoft.com/office/powerpoint/2010/main" val="3127031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7366" fill="hold"/>
                                        <p:tgtEl>
                                          <p:spTgt spid="13"/>
                                        </p:tgtEl>
                                      </p:cBhvr>
                                    </p:cmd>
                                  </p:childTnLst>
                                </p:cTn>
                              </p:par>
                            </p:childTnLst>
                          </p:cTn>
                        </p:par>
                      </p:childTnLst>
                    </p:cTn>
                  </p:par>
                </p:childTnLst>
              </p:cTn>
              <p:nextCondLst>
                <p:cond evt="onClick" delay="0">
                  <p:tgtEl>
                    <p:spTgt spid="13"/>
                  </p:tgtEl>
                </p:cond>
              </p:nextCondLst>
            </p:seq>
            <p:audio>
              <p:cMediaNode vol="80000">
                <p:cTn id="32"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51" y="908720"/>
            <a:ext cx="301199" cy="241474"/>
          </a:xfrm>
          <a:prstGeom prst="rect">
            <a:avLst/>
          </a:prstGeom>
        </p:spPr>
      </p:pic>
    </p:spTree>
    <p:extLst>
      <p:ext uri="{BB962C8B-B14F-4D97-AF65-F5344CB8AC3E}">
        <p14:creationId xmlns:p14="http://schemas.microsoft.com/office/powerpoint/2010/main" val="857553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987" y="2781014"/>
            <a:ext cx="240417" cy="19274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25" y="-99392"/>
            <a:ext cx="594780" cy="594780"/>
          </a:xfrm>
          <a:prstGeom prst="rect">
            <a:avLst/>
          </a:prstGeom>
        </p:spPr>
      </p:pic>
      <p:pic>
        <p:nvPicPr>
          <p:cNvPr id="5" name="TO Q TA BEA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7987" y="5733256"/>
            <a:ext cx="609600" cy="609600"/>
          </a:xfrm>
          <a:prstGeom prst="rect">
            <a:avLst/>
          </a:prstGeom>
        </p:spPr>
      </p:pic>
    </p:spTree>
    <p:extLst>
      <p:ext uri="{BB962C8B-B14F-4D97-AF65-F5344CB8AC3E}">
        <p14:creationId xmlns:p14="http://schemas.microsoft.com/office/powerpoint/2010/main" val="1834053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6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9" name="AutoShape 151" descr="Kết quả hình ảnh cho rong rắn lên mấy"/>
          <p:cNvSpPr>
            <a:spLocks noChangeAspect="1" noChangeArrowheads="1"/>
          </p:cNvSpPr>
          <p:nvPr/>
        </p:nvSpPr>
        <p:spPr bwMode="auto">
          <a:xfrm>
            <a:off x="4541579" y="-144463"/>
            <a:ext cx="30559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lang="en-US" smtClean="0">
              <a:solidFill>
                <a:srgbClr val="000000"/>
              </a:solidFill>
              <a:latin typeface="Times New Roman" pitchFamily="18" charset="0"/>
            </a:endParaRPr>
          </a:p>
        </p:txBody>
      </p:sp>
      <p:pic>
        <p:nvPicPr>
          <p:cNvPr id="4120" name="Picture 148" descr="D:\GIÁO ÁN 1 2020-2021\HÌNH SOẠN GIÁO ÁN\Nghe nhạc\Nghe nhạc Quốc ca - Copy.jpg"/>
          <p:cNvPicPr>
            <a:picLocks noChangeAspect="1" noChangeArrowheads="1"/>
          </p:cNvPicPr>
          <p:nvPr/>
        </p:nvPicPr>
        <p:blipFill>
          <a:blip r:embed="rId2">
            <a:lum contrast="30000"/>
            <a:extLst>
              <a:ext uri="{28A0092B-C50C-407E-A947-70E740481C1C}">
                <a14:useLocalDpi xmlns:a14="http://schemas.microsoft.com/office/drawing/2010/main" val="0"/>
              </a:ext>
            </a:extLst>
          </a:blip>
          <a:srcRect b="3532"/>
          <a:stretch>
            <a:fillRect/>
          </a:stretch>
        </p:blipFill>
        <p:spPr bwMode="auto">
          <a:xfrm>
            <a:off x="13" y="39473"/>
            <a:ext cx="9143999" cy="681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23928" y="160338"/>
            <a:ext cx="4572000" cy="1077218"/>
          </a:xfrm>
          <a:prstGeom prst="rect">
            <a:avLst/>
          </a:prstGeom>
        </p:spPr>
        <p:txBody>
          <a:bodyPr wrap="square">
            <a:spAutoFit/>
          </a:bodyPr>
          <a:lstStyle/>
          <a:p>
            <a:pPr lvl="0" algn="ctr" eaLnBrk="0" fontAlgn="base" hangingPunct="0">
              <a:spcBef>
                <a:spcPct val="0"/>
              </a:spcBef>
              <a:spcAft>
                <a:spcPct val="0"/>
              </a:spcAft>
            </a:pPr>
            <a:r>
              <a:rPr lang="en-US" sz="3200">
                <a:solidFill>
                  <a:srgbClr val="0000FF"/>
                </a:solidFill>
                <a:latin typeface="Times New Roman" pitchFamily="18" charset="0"/>
                <a:cs typeface="Times New Roman" pitchFamily="18" charset="0"/>
              </a:rPr>
              <a:t>Bài hát được hát trong giờ chào cờ mỗi sáng thứ 2?</a:t>
            </a:r>
          </a:p>
        </p:txBody>
      </p:sp>
    </p:spTree>
    <p:extLst>
      <p:ext uri="{BB962C8B-B14F-4D97-AF65-F5344CB8AC3E}">
        <p14:creationId xmlns:p14="http://schemas.microsoft.com/office/powerpoint/2010/main" val="9570322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4120"/>
                                        </p:tgtEl>
                                        <p:attrNameLst>
                                          <p:attrName>style.visibility</p:attrName>
                                        </p:attrNameLst>
                                      </p:cBhvr>
                                      <p:to>
                                        <p:strVal val="visible"/>
                                      </p:to>
                                    </p:set>
                                    <p:anim calcmode="lin" valueType="num">
                                      <p:cBhvr>
                                        <p:cTn id="7" dur="500" fill="hold"/>
                                        <p:tgtEl>
                                          <p:spTgt spid="4120"/>
                                        </p:tgtEl>
                                        <p:attrNameLst>
                                          <p:attrName>ppt_w</p:attrName>
                                        </p:attrNameLst>
                                      </p:cBhvr>
                                      <p:tavLst>
                                        <p:tav tm="0">
                                          <p:val>
                                            <p:fltVal val="0"/>
                                          </p:val>
                                        </p:tav>
                                        <p:tav tm="100000">
                                          <p:val>
                                            <p:strVal val="#ppt_w"/>
                                          </p:val>
                                        </p:tav>
                                      </p:tavLst>
                                    </p:anim>
                                    <p:anim calcmode="lin" valueType="num">
                                      <p:cBhvr>
                                        <p:cTn id="8" dur="500" fill="hold"/>
                                        <p:tgtEl>
                                          <p:spTgt spid="41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311" name="AutoShape 151" descr="Kết quả hình ảnh cho rong rắn lên mấy"/>
          <p:cNvSpPr>
            <a:spLocks noChangeAspect="1" noChangeArrowheads="1"/>
          </p:cNvSpPr>
          <p:nvPr/>
        </p:nvSpPr>
        <p:spPr bwMode="auto">
          <a:xfrm>
            <a:off x="4541595" y="-144463"/>
            <a:ext cx="30559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lang="en-US" smtClean="0">
              <a:solidFill>
                <a:srgbClr val="000000"/>
              </a:solidFill>
              <a:latin typeface="Times New Roman" pitchFamily="18" charset="0"/>
            </a:endParaRPr>
          </a:p>
        </p:txBody>
      </p:sp>
      <p:pic>
        <p:nvPicPr>
          <p:cNvPr id="106" name="Picture 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96" y="6665297"/>
            <a:ext cx="240417" cy="192745"/>
          </a:xfrm>
          <a:prstGeom prst="rect">
            <a:avLst/>
          </a:prstGeom>
        </p:spPr>
      </p:pic>
      <p:sp>
        <p:nvSpPr>
          <p:cNvPr id="5" name="TextBox 4"/>
          <p:cNvSpPr txBox="1"/>
          <p:nvPr/>
        </p:nvSpPr>
        <p:spPr>
          <a:xfrm>
            <a:off x="355241" y="7937"/>
            <a:ext cx="8678300" cy="2270148"/>
          </a:xfrm>
          <a:prstGeom prst="rect">
            <a:avLst/>
          </a:prstGeom>
          <a:noFill/>
        </p:spPr>
        <p:txBody>
          <a:bodyPr wrap="square" rtlCol="0">
            <a:prstTxWarp prst="textArchUpPour">
              <a:avLst/>
            </a:prstTxWarp>
            <a:spAutoFit/>
          </a:bodyPr>
          <a:lstStyle/>
          <a:p>
            <a:r>
              <a:rPr lang="en-US" sz="5400" b="1" smtClean="0">
                <a:solidFill>
                  <a:srgbClr val="002060"/>
                </a:solidFill>
                <a:latin typeface="Times New Roman" pitchFamily="18" charset="0"/>
                <a:cs typeface="Times New Roman" pitchFamily="18" charset="0"/>
              </a:rPr>
              <a:t>ÂM NHẠC 1</a:t>
            </a:r>
            <a:endParaRPr lang="en-US" sz="5400" b="1">
              <a:solidFill>
                <a:srgbClr val="002060"/>
              </a:solidFill>
              <a:latin typeface="Times New Roman" pitchFamily="18" charset="0"/>
              <a:cs typeface="Times New Roman" pitchFamily="18" charset="0"/>
            </a:endParaRPr>
          </a:p>
        </p:txBody>
      </p:sp>
      <p:sp>
        <p:nvSpPr>
          <p:cNvPr id="6" name="Rectangle 5"/>
          <p:cNvSpPr/>
          <p:nvPr/>
        </p:nvSpPr>
        <p:spPr>
          <a:xfrm>
            <a:off x="3881668" y="985404"/>
            <a:ext cx="1625446" cy="729430"/>
          </a:xfrm>
          <a:prstGeom prst="rect">
            <a:avLst/>
          </a:prstGeom>
        </p:spPr>
        <p:txBody>
          <a:bodyPr wrap="none">
            <a:spAutoFit/>
          </a:bodyPr>
          <a:lstStyle/>
          <a:p>
            <a:pPr lvl="0" algn="ctr">
              <a:lnSpc>
                <a:spcPct val="115000"/>
              </a:lnSpc>
            </a:pPr>
            <a:r>
              <a:rPr lang="en-US" sz="3600" b="1" smtClean="0">
                <a:solidFill>
                  <a:srgbClr val="002060"/>
                </a:solidFill>
                <a:latin typeface="Times New Roman"/>
                <a:ea typeface="Calibri"/>
                <a:cs typeface="Times New Roman"/>
              </a:rPr>
              <a:t>TIẾT 7</a:t>
            </a:r>
            <a:endParaRPr lang="en-US" sz="3600">
              <a:solidFill>
                <a:srgbClr val="002060"/>
              </a:solidFill>
              <a:ea typeface="Calibri"/>
              <a:cs typeface="Times New Roman"/>
            </a:endParaRPr>
          </a:p>
        </p:txBody>
      </p:sp>
      <p:sp>
        <p:nvSpPr>
          <p:cNvPr id="7" name="Rectangle 6"/>
          <p:cNvSpPr/>
          <p:nvPr/>
        </p:nvSpPr>
        <p:spPr>
          <a:xfrm>
            <a:off x="2991831" y="1764535"/>
            <a:ext cx="3710714" cy="517065"/>
          </a:xfrm>
          <a:prstGeom prst="rect">
            <a:avLst/>
          </a:prstGeom>
        </p:spPr>
        <p:txBody>
          <a:bodyPr wrap="square">
            <a:spAutoFit/>
          </a:bodyPr>
          <a:lstStyle/>
          <a:p>
            <a:pPr lvl="0">
              <a:lnSpc>
                <a:spcPct val="115000"/>
              </a:lnSpc>
            </a:pPr>
            <a:r>
              <a:rPr lang="en-US" sz="2400" smtClean="0">
                <a:solidFill>
                  <a:srgbClr val="FF0000"/>
                </a:solidFill>
                <a:latin typeface="Times New Roman"/>
                <a:ea typeface="Calibri"/>
                <a:cs typeface="Times New Roman"/>
              </a:rPr>
              <a:t>NGHE NHẠC: QUỐC CA</a:t>
            </a:r>
            <a:endParaRPr lang="en-US" sz="2400">
              <a:solidFill>
                <a:srgbClr val="FF0000"/>
              </a:solidFill>
              <a:ea typeface="Calibri"/>
              <a:cs typeface="Times New Roman"/>
            </a:endParaRPr>
          </a:p>
        </p:txBody>
      </p:sp>
      <p:sp>
        <p:nvSpPr>
          <p:cNvPr id="8" name="Rectangle 7"/>
          <p:cNvSpPr/>
          <p:nvPr/>
        </p:nvSpPr>
        <p:spPr>
          <a:xfrm>
            <a:off x="2991831" y="2420887"/>
            <a:ext cx="4320480" cy="517065"/>
          </a:xfrm>
          <a:prstGeom prst="rect">
            <a:avLst/>
          </a:prstGeom>
        </p:spPr>
        <p:txBody>
          <a:bodyPr wrap="square">
            <a:spAutoFit/>
          </a:bodyPr>
          <a:lstStyle/>
          <a:p>
            <a:pPr>
              <a:lnSpc>
                <a:spcPct val="115000"/>
              </a:lnSpc>
              <a:spcAft>
                <a:spcPts val="0"/>
              </a:spcAft>
            </a:pPr>
            <a:r>
              <a:rPr lang="en-US" sz="2400" smtClean="0">
                <a:solidFill>
                  <a:srgbClr val="FF0000"/>
                </a:solidFill>
                <a:latin typeface="Times New Roman"/>
                <a:ea typeface="Calibri"/>
                <a:cs typeface="Times New Roman"/>
              </a:rPr>
              <a:t>ÔN NHẠC CỤ: TRỐNG CON</a:t>
            </a:r>
            <a:endParaRPr lang="en-US" sz="2400">
              <a:ea typeface="Calibri"/>
              <a:cs typeface="Times New Roman"/>
            </a:endParaRPr>
          </a:p>
        </p:txBody>
      </p:sp>
    </p:spTree>
    <p:extLst>
      <p:ext uri="{BB962C8B-B14F-4D97-AF65-F5344CB8AC3E}">
        <p14:creationId xmlns:p14="http://schemas.microsoft.com/office/powerpoint/2010/main" val="28693874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Văn Cao – bậc tài danh sống mãi trong hồn dân tộc | Tạp chí Quê Hương  Online | Ủy ban Nhà nước về người Việt Nam ở nước ngoài"/>
          <p:cNvPicPr>
            <a:picLocks noChangeAspect="1" noChangeArrowheads="1"/>
          </p:cNvPicPr>
          <p:nvPr/>
        </p:nvPicPr>
        <p:blipFill>
          <a:blip r:embed="rId2"/>
          <a:srcRect/>
          <a:stretch>
            <a:fillRect/>
          </a:stretch>
        </p:blipFill>
        <p:spPr bwMode="auto">
          <a:xfrm>
            <a:off x="3563889" y="764704"/>
            <a:ext cx="5580112" cy="6093296"/>
          </a:xfrm>
          <a:prstGeom prst="rect">
            <a:avLst/>
          </a:prstGeom>
          <a:ln>
            <a:noFill/>
          </a:ln>
          <a:effectLst>
            <a:softEdge rad="112500"/>
          </a:effectLst>
        </p:spPr>
      </p:pic>
      <p:sp>
        <p:nvSpPr>
          <p:cNvPr id="2" name="TextBox 1"/>
          <p:cNvSpPr txBox="1"/>
          <p:nvPr/>
        </p:nvSpPr>
        <p:spPr>
          <a:xfrm>
            <a:off x="4427985" y="57444"/>
            <a:ext cx="5328592" cy="523220"/>
          </a:xfrm>
          <a:prstGeom prst="rect">
            <a:avLst/>
          </a:prstGeom>
          <a:noFill/>
        </p:spPr>
        <p:txBody>
          <a:bodyPr wrap="square" rtlCol="0">
            <a:spAutoFit/>
          </a:bodyPr>
          <a:lstStyle/>
          <a:p>
            <a:r>
              <a:rPr lang="en-US" sz="2800" smtClean="0"/>
              <a:t>Giới thiệu tác giả-tác phẩm</a:t>
            </a:r>
            <a:endParaRPr lang="en-US" sz="2800"/>
          </a:p>
        </p:txBody>
      </p:sp>
      <p:sp>
        <p:nvSpPr>
          <p:cNvPr id="3" name="Rectangle 2"/>
          <p:cNvSpPr/>
          <p:nvPr/>
        </p:nvSpPr>
        <p:spPr>
          <a:xfrm>
            <a:off x="-12252" y="764724"/>
            <a:ext cx="3864172" cy="1200329"/>
          </a:xfrm>
          <a:prstGeom prst="rect">
            <a:avLst/>
          </a:prstGeom>
        </p:spPr>
        <p:txBody>
          <a:bodyPr wrap="square">
            <a:spAutoFit/>
          </a:bodyPr>
          <a:lstStyle/>
          <a:p>
            <a:r>
              <a:rPr lang="vi-VN" sz="2400" b="1">
                <a:solidFill>
                  <a:srgbClr val="5F6368"/>
                </a:solidFill>
                <a:latin typeface="arial"/>
              </a:rPr>
              <a:t>Văn Cao</a:t>
            </a:r>
            <a:r>
              <a:rPr lang="vi-VN" sz="2400">
                <a:solidFill>
                  <a:srgbClr val="4D5156"/>
                </a:solidFill>
                <a:latin typeface="arial"/>
              </a:rPr>
              <a:t> </a:t>
            </a:r>
            <a:r>
              <a:rPr lang="vi-VN" sz="2400" smtClean="0">
                <a:solidFill>
                  <a:srgbClr val="4D5156"/>
                </a:solidFill>
                <a:latin typeface="arial"/>
              </a:rPr>
              <a:t>sinh </a:t>
            </a:r>
            <a:r>
              <a:rPr lang="vi-VN" sz="2400">
                <a:solidFill>
                  <a:srgbClr val="4D5156"/>
                </a:solidFill>
                <a:latin typeface="arial"/>
              </a:rPr>
              <a:t>ngày 15 tháng 11 năm 1923 – mất ngày 10 tháng 7 năm </a:t>
            </a:r>
            <a:r>
              <a:rPr lang="vi-VN" sz="2400" smtClean="0">
                <a:solidFill>
                  <a:srgbClr val="4D5156"/>
                </a:solidFill>
                <a:latin typeface="arial"/>
              </a:rPr>
              <a:t>1995</a:t>
            </a:r>
            <a:endParaRPr lang="en-US" sz="2400"/>
          </a:p>
        </p:txBody>
      </p:sp>
      <p:sp>
        <p:nvSpPr>
          <p:cNvPr id="4" name="Rectangle 3"/>
          <p:cNvSpPr/>
          <p:nvPr/>
        </p:nvSpPr>
        <p:spPr>
          <a:xfrm>
            <a:off x="49471" y="2276882"/>
            <a:ext cx="3658434" cy="4401205"/>
          </a:xfrm>
          <a:prstGeom prst="rect">
            <a:avLst/>
          </a:prstGeom>
        </p:spPr>
        <p:txBody>
          <a:bodyPr wrap="square">
            <a:spAutoFit/>
          </a:bodyPr>
          <a:lstStyle/>
          <a:p>
            <a:r>
              <a:rPr lang="en-US" sz="2800" smtClean="0">
                <a:solidFill>
                  <a:srgbClr val="202124"/>
                </a:solidFill>
                <a:latin typeface="arial"/>
              </a:rPr>
              <a:t>Quốc ca trước có tên gọi </a:t>
            </a:r>
            <a:r>
              <a:rPr lang="vi-VN" sz="2800" smtClean="0">
                <a:solidFill>
                  <a:srgbClr val="202124"/>
                </a:solidFill>
                <a:latin typeface="arial"/>
              </a:rPr>
              <a:t>"Tiến </a:t>
            </a:r>
            <a:r>
              <a:rPr lang="vi-VN" sz="2800">
                <a:solidFill>
                  <a:srgbClr val="202124"/>
                </a:solidFill>
                <a:latin typeface="arial"/>
              </a:rPr>
              <a:t>quân ca" là một bài hát do nhạc sĩ Văn Cao (1923–1995) sáng tác vào năm 1944 và được sử dụng làm quốc ca của nước Cộng hòa xã hội chủ nghĩa Việt Nam kể từ năm 1976.</a:t>
            </a:r>
            <a:endParaRPr lang="en-US" sz="2800"/>
          </a:p>
        </p:txBody>
      </p:sp>
      <p:sp>
        <p:nvSpPr>
          <p:cNvPr id="5" name="Rectangle 4"/>
          <p:cNvSpPr/>
          <p:nvPr/>
        </p:nvSpPr>
        <p:spPr>
          <a:xfrm>
            <a:off x="112819" y="87397"/>
            <a:ext cx="3930884" cy="517065"/>
          </a:xfrm>
          <a:prstGeom prst="rect">
            <a:avLst/>
          </a:prstGeom>
        </p:spPr>
        <p:txBody>
          <a:bodyPr wrap="none">
            <a:spAutoFit/>
          </a:bodyPr>
          <a:lstStyle/>
          <a:p>
            <a:pPr lvl="0">
              <a:lnSpc>
                <a:spcPct val="115000"/>
              </a:lnSpc>
            </a:pPr>
            <a:r>
              <a:rPr lang="en-US" sz="2400" b="1" smtClean="0">
                <a:solidFill>
                  <a:srgbClr val="FF0000"/>
                </a:solidFill>
                <a:latin typeface="Times New Roman"/>
                <a:ea typeface="Calibri"/>
                <a:cs typeface="Times New Roman"/>
              </a:rPr>
              <a:t>1.NGHE </a:t>
            </a:r>
            <a:r>
              <a:rPr lang="en-US" sz="2400" b="1">
                <a:solidFill>
                  <a:srgbClr val="FF0000"/>
                </a:solidFill>
                <a:latin typeface="Times New Roman"/>
                <a:ea typeface="Calibri"/>
                <a:cs typeface="Times New Roman"/>
              </a:rPr>
              <a:t>NHẠC: QUỐC CA</a:t>
            </a:r>
            <a:endParaRPr lang="en-US" sz="2400" b="1">
              <a:solidFill>
                <a:srgbClr val="FF0000"/>
              </a:solidFill>
              <a:latin typeface="Calibri"/>
              <a:ea typeface="Calibri"/>
              <a:cs typeface="Times New Roman"/>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840" y="6485347"/>
            <a:ext cx="240417" cy="192745"/>
          </a:xfrm>
          <a:prstGeom prst="rect">
            <a:avLst/>
          </a:prstGeom>
        </p:spPr>
      </p:pic>
    </p:spTree>
    <p:extLst>
      <p:ext uri="{BB962C8B-B14F-4D97-AF65-F5344CB8AC3E}">
        <p14:creationId xmlns:p14="http://schemas.microsoft.com/office/powerpoint/2010/main" val="329863842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5" name="AutoShape 151" descr="Kết quả hình ảnh cho rong rắn lên mấy"/>
          <p:cNvSpPr>
            <a:spLocks noChangeAspect="1" noChangeArrowheads="1"/>
          </p:cNvSpPr>
          <p:nvPr/>
        </p:nvSpPr>
        <p:spPr bwMode="auto">
          <a:xfrm>
            <a:off x="4541579" y="-144463"/>
            <a:ext cx="30559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lang="en-US" smtClean="0">
              <a:solidFill>
                <a:srgbClr val="000000"/>
              </a:solidFill>
              <a:latin typeface="Times New Roman" pitchFamily="18" charset="0"/>
            </a:endParaRPr>
          </a:p>
        </p:txBody>
      </p:sp>
      <p:pic>
        <p:nvPicPr>
          <p:cNvPr id="7192" name="Picture 148" descr="D:\GIÁO ÁN 1 2020-2021\HÌNH SOẠN GIÁO ÁN\Nghe nhạc\Nghe nhạc Quốc ca - Copy.jpg"/>
          <p:cNvPicPr>
            <a:picLocks noChangeAspect="1" noChangeArrowheads="1"/>
          </p:cNvPicPr>
          <p:nvPr/>
        </p:nvPicPr>
        <p:blipFill>
          <a:blip r:embed="rId2">
            <a:lum contrast="30000"/>
            <a:extLst>
              <a:ext uri="{28A0092B-C50C-407E-A947-70E740481C1C}">
                <a14:useLocalDpi xmlns:a14="http://schemas.microsoft.com/office/drawing/2010/main" val="0"/>
              </a:ext>
            </a:extLst>
          </a:blip>
          <a:srcRect b="3532"/>
          <a:stretch>
            <a:fillRect/>
          </a:stretch>
        </p:blipFill>
        <p:spPr bwMode="auto">
          <a:xfrm>
            <a:off x="0" y="39464"/>
            <a:ext cx="9144000" cy="681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 Box 26"/>
          <p:cNvSpPr txBox="1">
            <a:spLocks noChangeArrowheads="1"/>
          </p:cNvSpPr>
          <p:nvPr/>
        </p:nvSpPr>
        <p:spPr bwMode="gray">
          <a:xfrm>
            <a:off x="2123731" y="39484"/>
            <a:ext cx="66967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eaLnBrk="0" fontAlgn="base" hangingPunct="0">
              <a:spcBef>
                <a:spcPct val="0"/>
              </a:spcBef>
              <a:spcAft>
                <a:spcPct val="0"/>
              </a:spcAft>
            </a:pPr>
            <a:r>
              <a:rPr lang="en-US" sz="3600" smtClean="0">
                <a:solidFill>
                  <a:srgbClr val="0000FF"/>
                </a:solidFill>
                <a:cs typeface="Times New Roman" pitchFamily="18" charset="0"/>
              </a:rPr>
              <a:t>Tư thế đứng trong lễ chào cờ có hát Quốc ca</a:t>
            </a:r>
          </a:p>
        </p:txBody>
      </p:sp>
      <p:sp>
        <p:nvSpPr>
          <p:cNvPr id="106" name="Text Box 10"/>
          <p:cNvSpPr txBox="1">
            <a:spLocks noChangeArrowheads="1"/>
          </p:cNvSpPr>
          <p:nvPr/>
        </p:nvSpPr>
        <p:spPr bwMode="gray">
          <a:xfrm>
            <a:off x="4139956" y="1556792"/>
            <a:ext cx="4460756" cy="83042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a:noFill/>
          </a:ln>
          <a:extLst/>
        </p:spPr>
        <p:txBody>
          <a:bodyPr wrap="square">
            <a:spAutoFit/>
          </a:bodyPr>
          <a:lstStyle>
            <a:lvl1pPr eaLnBrk="0" hangingPunct="0">
              <a:defRPr sz="4400">
                <a:solidFill>
                  <a:srgbClr val="0000FF"/>
                </a:solidFill>
                <a:latin typeface="Vni-Nguyenbinhkhiem" pitchFamily="2" charset="0"/>
                <a:cs typeface="Arial" charset="0"/>
              </a:defRPr>
            </a:lvl1pPr>
            <a:lvl2pPr marL="742950" indent="-285750" eaLnBrk="0" hangingPunct="0">
              <a:defRPr sz="4400">
                <a:solidFill>
                  <a:srgbClr val="0000FF"/>
                </a:solidFill>
                <a:latin typeface="Vni-Nguyenbinhkhiem" pitchFamily="2" charset="0"/>
                <a:cs typeface="Arial" charset="0"/>
              </a:defRPr>
            </a:lvl2pPr>
            <a:lvl3pPr marL="1143000" indent="-228600" eaLnBrk="0" hangingPunct="0">
              <a:defRPr sz="4400">
                <a:solidFill>
                  <a:srgbClr val="0000FF"/>
                </a:solidFill>
                <a:latin typeface="Vni-Nguyenbinhkhiem" pitchFamily="2" charset="0"/>
                <a:cs typeface="Arial" charset="0"/>
              </a:defRPr>
            </a:lvl3pPr>
            <a:lvl4pPr marL="1600200" indent="-228600" eaLnBrk="0" hangingPunct="0">
              <a:defRPr sz="4400">
                <a:solidFill>
                  <a:srgbClr val="0000FF"/>
                </a:solidFill>
                <a:latin typeface="Vni-Nguyenbinhkhiem" pitchFamily="2" charset="0"/>
                <a:cs typeface="Arial" charset="0"/>
              </a:defRPr>
            </a:lvl4pPr>
            <a:lvl5pPr marL="2057400" indent="-228600" eaLnBrk="0" hangingPunct="0">
              <a:defRPr sz="4400">
                <a:solidFill>
                  <a:srgbClr val="0000FF"/>
                </a:solidFill>
                <a:latin typeface="Vni-Nguyenbinhkhiem" pitchFamily="2" charset="0"/>
                <a:cs typeface="Arial" charset="0"/>
              </a:defRPr>
            </a:lvl5pPr>
            <a:lvl6pPr marL="2514600" indent="-228600" eaLnBrk="0" fontAlgn="base" hangingPunct="0">
              <a:spcBef>
                <a:spcPct val="0"/>
              </a:spcBef>
              <a:spcAft>
                <a:spcPct val="0"/>
              </a:spcAft>
              <a:defRPr sz="4400">
                <a:solidFill>
                  <a:srgbClr val="0000FF"/>
                </a:solidFill>
                <a:latin typeface="Vni-Nguyenbinhkhiem" pitchFamily="2" charset="0"/>
                <a:cs typeface="Arial" charset="0"/>
              </a:defRPr>
            </a:lvl6pPr>
            <a:lvl7pPr marL="2971800" indent="-228600" eaLnBrk="0" fontAlgn="base" hangingPunct="0">
              <a:spcBef>
                <a:spcPct val="0"/>
              </a:spcBef>
              <a:spcAft>
                <a:spcPct val="0"/>
              </a:spcAft>
              <a:defRPr sz="4400">
                <a:solidFill>
                  <a:srgbClr val="0000FF"/>
                </a:solidFill>
                <a:latin typeface="Vni-Nguyenbinhkhiem" pitchFamily="2" charset="0"/>
                <a:cs typeface="Arial" charset="0"/>
              </a:defRPr>
            </a:lvl7pPr>
            <a:lvl8pPr marL="3429000" indent="-228600" eaLnBrk="0" fontAlgn="base" hangingPunct="0">
              <a:spcBef>
                <a:spcPct val="0"/>
              </a:spcBef>
              <a:spcAft>
                <a:spcPct val="0"/>
              </a:spcAft>
              <a:defRPr sz="4400">
                <a:solidFill>
                  <a:srgbClr val="0000FF"/>
                </a:solidFill>
                <a:latin typeface="Vni-Nguyenbinhkhiem" pitchFamily="2" charset="0"/>
                <a:cs typeface="Arial" charset="0"/>
              </a:defRPr>
            </a:lvl8pPr>
            <a:lvl9pPr marL="3886200" indent="-228600" eaLnBrk="0" fontAlgn="base" hangingPunct="0">
              <a:spcBef>
                <a:spcPct val="0"/>
              </a:spcBef>
              <a:spcAft>
                <a:spcPct val="0"/>
              </a:spcAft>
              <a:defRPr sz="4400">
                <a:solidFill>
                  <a:srgbClr val="0000FF"/>
                </a:solidFill>
                <a:latin typeface="Vni-Nguyenbinhkhiem" pitchFamily="2" charset="0"/>
                <a:cs typeface="Arial" charset="0"/>
              </a:defRPr>
            </a:lvl9pPr>
          </a:lstStyle>
          <a:p>
            <a:pPr algn="ctr" fontAlgn="base">
              <a:spcBef>
                <a:spcPct val="0"/>
              </a:spcBef>
              <a:spcAft>
                <a:spcPct val="0"/>
              </a:spcAft>
              <a:defRPr/>
            </a:pPr>
            <a:r>
              <a:rPr lang="en-US" sz="2400" b="1" dirty="0" err="1" smtClean="0">
                <a:solidFill>
                  <a:srgbClr val="FF0000"/>
                </a:solidFill>
                <a:latin typeface="Times New Roman" pitchFamily="18" charset="0"/>
                <a:cs typeface="Times New Roman" pitchFamily="18" charset="0"/>
              </a:rPr>
              <a:t>Đứng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thẳng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nghiêm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hướng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về</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Quốc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kì</a:t>
            </a:r>
            <a:r>
              <a:rPr lang="en-US" sz="2400" b="1" dirty="0" smtClean="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503" y="6430067"/>
            <a:ext cx="240417" cy="192745"/>
          </a:xfrm>
          <a:prstGeom prst="rect">
            <a:avLst/>
          </a:prstGeom>
        </p:spPr>
      </p:pic>
    </p:spTree>
    <p:extLst>
      <p:ext uri="{BB962C8B-B14F-4D97-AF65-F5344CB8AC3E}">
        <p14:creationId xmlns:p14="http://schemas.microsoft.com/office/powerpoint/2010/main" val="34679573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7192"/>
                                        </p:tgtEl>
                                        <p:attrNameLst>
                                          <p:attrName>style.visibility</p:attrName>
                                        </p:attrNameLst>
                                      </p:cBhvr>
                                      <p:to>
                                        <p:strVal val="visible"/>
                                      </p:to>
                                    </p:set>
                                    <p:anim calcmode="lin" valueType="num">
                                      <p:cBhvr>
                                        <p:cTn id="7" dur="500" fill="hold"/>
                                        <p:tgtEl>
                                          <p:spTgt spid="7192"/>
                                        </p:tgtEl>
                                        <p:attrNameLst>
                                          <p:attrName>ppt_w</p:attrName>
                                        </p:attrNameLst>
                                      </p:cBhvr>
                                      <p:tavLst>
                                        <p:tav tm="0">
                                          <p:val>
                                            <p:fltVal val="0"/>
                                          </p:val>
                                        </p:tav>
                                        <p:tav tm="100000">
                                          <p:val>
                                            <p:strVal val="#ppt_w"/>
                                          </p:val>
                                        </p:tav>
                                      </p:tavLst>
                                    </p:anim>
                                    <p:anim calcmode="lin" valueType="num">
                                      <p:cBhvr>
                                        <p:cTn id="8" dur="500" fill="hold"/>
                                        <p:tgtEl>
                                          <p:spTgt spid="71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05"/>
                                        </p:tgtEl>
                                        <p:attrNameLst>
                                          <p:attrName>style.visibility</p:attrName>
                                        </p:attrNameLst>
                                      </p:cBhvr>
                                      <p:to>
                                        <p:strVal val="visible"/>
                                      </p:to>
                                    </p:set>
                                    <p:anim calcmode="lin" valueType="num">
                                      <p:cBhvr>
                                        <p:cTn id="13" dur="500" fill="hold"/>
                                        <p:tgtEl>
                                          <p:spTgt spid="105"/>
                                        </p:tgtEl>
                                        <p:attrNameLst>
                                          <p:attrName>ppt_w</p:attrName>
                                        </p:attrNameLst>
                                      </p:cBhvr>
                                      <p:tavLst>
                                        <p:tav tm="0">
                                          <p:val>
                                            <p:fltVal val="0"/>
                                          </p:val>
                                        </p:tav>
                                        <p:tav tm="100000">
                                          <p:val>
                                            <p:strVal val="#ppt_w"/>
                                          </p:val>
                                        </p:tav>
                                      </p:tavLst>
                                    </p:anim>
                                    <p:anim calcmode="lin" valueType="num">
                                      <p:cBhvr>
                                        <p:cTn id="14" dur="500" fill="hold"/>
                                        <p:tgtEl>
                                          <p:spTgt spid="1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48" descr="D:\GIÁO ÁN 1 2020-2021\HÌNH SOẠN GIÁO ÁN\Nghe nhạc\Nghe nhạc Quốc ca - Copy.jpg"/>
          <p:cNvPicPr>
            <a:picLocks noChangeAspect="1" noChangeArrowheads="1"/>
          </p:cNvPicPr>
          <p:nvPr/>
        </p:nvPicPr>
        <p:blipFill>
          <a:blip r:embed="rId4">
            <a:lum contrast="30000"/>
            <a:extLst>
              <a:ext uri="{28A0092B-C50C-407E-A947-70E740481C1C}">
                <a14:useLocalDpi xmlns:a14="http://schemas.microsoft.com/office/drawing/2010/main" val="0"/>
              </a:ext>
            </a:extLst>
          </a:blip>
          <a:srcRect l="2017" b="3532"/>
          <a:stretch>
            <a:fillRect/>
          </a:stretch>
        </p:blipFill>
        <p:spPr bwMode="auto">
          <a:xfrm>
            <a:off x="166692" y="428625"/>
            <a:ext cx="6846094"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D:\GIÁO ÁN 1 2020-2021\HÌNH SOẠN GIÁO ÁN\Nghe nhạc\Nghe nhạc Quốc ca - Copy (2).jpg"/>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4562741" y="166692"/>
            <a:ext cx="446484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7"/>
          <p:cNvSpPr>
            <a:spLocks noChangeArrowheads="1"/>
          </p:cNvSpPr>
          <p:nvPr/>
        </p:nvSpPr>
        <p:spPr bwMode="auto">
          <a:xfrm>
            <a:off x="971606" y="-59965"/>
            <a:ext cx="4837359" cy="9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algn="ctr" eaLnBrk="0" fontAlgn="base" hangingPunct="0">
              <a:spcBef>
                <a:spcPct val="0"/>
              </a:spcBef>
              <a:spcAft>
                <a:spcPct val="0"/>
              </a:spcAft>
            </a:pPr>
            <a:r>
              <a:rPr lang="en-US" sz="2800" b="1" smtClean="0">
                <a:solidFill>
                  <a:srgbClr val="FF0000"/>
                </a:solidFill>
                <a:latin typeface="Times New Roman" pitchFamily="18" charset="0"/>
                <a:cs typeface="Times New Roman" pitchFamily="18" charset="0"/>
              </a:rPr>
              <a:t>Tập đứng nghiêm trang và Nghe nhạc lần 1</a:t>
            </a:r>
          </a:p>
        </p:txBody>
      </p:sp>
      <p:pic>
        <p:nvPicPr>
          <p:cNvPr id="2" name="NGHE NHAC BAI QUOC CA V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5173960"/>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52" y="6237322"/>
            <a:ext cx="240417" cy="192745"/>
          </a:xfrm>
          <a:prstGeom prst="rect">
            <a:avLst/>
          </a:prstGeom>
        </p:spPr>
      </p:pic>
    </p:spTree>
    <p:extLst>
      <p:ext uri="{BB962C8B-B14F-4D97-AF65-F5344CB8AC3E}">
        <p14:creationId xmlns:p14="http://schemas.microsoft.com/office/powerpoint/2010/main" val="978244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p:cTn id="7" dur="500" fill="hold"/>
                                        <p:tgtEl>
                                          <p:spTgt spid="8200"/>
                                        </p:tgtEl>
                                        <p:attrNameLst>
                                          <p:attrName>ppt_w</p:attrName>
                                        </p:attrNameLst>
                                      </p:cBhvr>
                                      <p:tavLst>
                                        <p:tav tm="0">
                                          <p:val>
                                            <p:fltVal val="0"/>
                                          </p:val>
                                        </p:tav>
                                        <p:tav tm="100000">
                                          <p:val>
                                            <p:strVal val="#ppt_w"/>
                                          </p:val>
                                        </p:tav>
                                      </p:tavLst>
                                    </p:anim>
                                    <p:anim calcmode="lin" valueType="num">
                                      <p:cBhvr>
                                        <p:cTn id="8" dur="500" fill="hold"/>
                                        <p:tgtEl>
                                          <p:spTgt spid="82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4863"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820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2311" name="AutoShape 151" descr="Kết quả hình ảnh cho rong rắn lên mấy"/>
          <p:cNvSpPr>
            <a:spLocks noChangeAspect="1" noChangeArrowheads="1"/>
          </p:cNvSpPr>
          <p:nvPr/>
        </p:nvSpPr>
        <p:spPr bwMode="auto">
          <a:xfrm>
            <a:off x="4541579" y="-144463"/>
            <a:ext cx="30559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lang="en-US" smtClean="0">
              <a:solidFill>
                <a:srgbClr val="000000"/>
              </a:solidFill>
              <a:latin typeface="Times New Roman" pitchFamily="18" charset="0"/>
            </a:endParaRPr>
          </a:p>
        </p:txBody>
      </p:sp>
      <p:sp>
        <p:nvSpPr>
          <p:cNvPr id="3" name="Rectangle 2"/>
          <p:cNvSpPr/>
          <p:nvPr/>
        </p:nvSpPr>
        <p:spPr>
          <a:xfrm>
            <a:off x="3563889" y="1055885"/>
            <a:ext cx="5364088" cy="1200329"/>
          </a:xfrm>
          <a:prstGeom prst="rect">
            <a:avLst/>
          </a:prstGeom>
        </p:spPr>
        <p:txBody>
          <a:bodyPr wrap="square">
            <a:spAutoFit/>
          </a:bodyPr>
          <a:lstStyle/>
          <a:p>
            <a:pPr lvl="0" algn="ctr" eaLnBrk="0" fontAlgn="base" hangingPunct="0">
              <a:spcBef>
                <a:spcPct val="0"/>
              </a:spcBef>
              <a:spcAft>
                <a:spcPct val="0"/>
              </a:spcAft>
            </a:pPr>
            <a:r>
              <a:rPr lang="en-US" sz="3600">
                <a:solidFill>
                  <a:srgbClr val="0000FF"/>
                </a:solidFill>
                <a:cs typeface="Times New Roman" pitchFamily="18" charset="0"/>
              </a:rPr>
              <a:t>Cảm nhận về giai điệu và nội dung bài hát?</a:t>
            </a:r>
          </a:p>
        </p:txBody>
      </p:sp>
      <p:pic>
        <p:nvPicPr>
          <p:cNvPr id="106" name="Picture 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796" y="6665265"/>
            <a:ext cx="240417" cy="192745"/>
          </a:xfrm>
          <a:prstGeom prst="rect">
            <a:avLst/>
          </a:prstGeom>
        </p:spPr>
      </p:pic>
    </p:spTree>
    <p:extLst>
      <p:ext uri="{BB962C8B-B14F-4D97-AF65-F5344CB8AC3E}">
        <p14:creationId xmlns:p14="http://schemas.microsoft.com/office/powerpoint/2010/main" val="990271002"/>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148" descr="D:\GIÁO ÁN 1 2020-2021\HÌNH SOẠN GIÁO ÁN\Nghe nhạc\Nghe nhạc Quốc ca - Copy.jpg"/>
          <p:cNvPicPr>
            <a:picLocks noChangeAspect="1" noChangeArrowheads="1"/>
          </p:cNvPicPr>
          <p:nvPr/>
        </p:nvPicPr>
        <p:blipFill>
          <a:blip r:embed="rId4">
            <a:lum contrast="30000"/>
            <a:extLst>
              <a:ext uri="{28A0092B-C50C-407E-A947-70E740481C1C}">
                <a14:useLocalDpi xmlns:a14="http://schemas.microsoft.com/office/drawing/2010/main" val="0"/>
              </a:ext>
            </a:extLst>
          </a:blip>
          <a:srcRect l="2017" b="3532"/>
          <a:stretch>
            <a:fillRect/>
          </a:stretch>
        </p:blipFill>
        <p:spPr bwMode="auto">
          <a:xfrm>
            <a:off x="166692" y="428625"/>
            <a:ext cx="6846094"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descr="D:\GIÁO ÁN 1 2020-2021\HÌNH SOẠN GIÁO ÁN\Nghe nhạc\Nghe nhạc Quốc ca - Copy (2).jpg"/>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4562741" y="166692"/>
            <a:ext cx="446484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7"/>
          <p:cNvSpPr>
            <a:spLocks noChangeArrowheads="1"/>
          </p:cNvSpPr>
          <p:nvPr/>
        </p:nvSpPr>
        <p:spPr bwMode="auto">
          <a:xfrm>
            <a:off x="1331641" y="20"/>
            <a:ext cx="4392488" cy="110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p>
            <a:pPr algn="ctr" eaLnBrk="0" fontAlgn="base" hangingPunct="0">
              <a:spcBef>
                <a:spcPct val="0"/>
              </a:spcBef>
              <a:spcAft>
                <a:spcPct val="0"/>
              </a:spcAft>
            </a:pPr>
            <a:r>
              <a:rPr lang="en-US" sz="3200" b="1" smtClean="0">
                <a:solidFill>
                  <a:srgbClr val="FF0000"/>
                </a:solidFill>
                <a:latin typeface="Times New Roman" pitchFamily="18" charset="0"/>
                <a:cs typeface="Times New Roman" pitchFamily="18" charset="0"/>
              </a:rPr>
              <a:t>Đứng nghiêm trang Nghe nhạc lần 2</a:t>
            </a:r>
          </a:p>
        </p:txBody>
      </p:sp>
      <p:pic>
        <p:nvPicPr>
          <p:cNvPr id="9" name="NGHE NHAC BAI QUOC CA V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5173960"/>
            <a:ext cx="609600" cy="6096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52" y="6237322"/>
            <a:ext cx="240417" cy="192745"/>
          </a:xfrm>
          <a:prstGeom prst="rect">
            <a:avLst/>
          </a:prstGeom>
        </p:spPr>
      </p:pic>
    </p:spTree>
    <p:extLst>
      <p:ext uri="{BB962C8B-B14F-4D97-AF65-F5344CB8AC3E}">
        <p14:creationId xmlns:p14="http://schemas.microsoft.com/office/powerpoint/2010/main" val="2544596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200"/>
                                        </p:tgtEl>
                                        <p:attrNameLst>
                                          <p:attrName>style.visibility</p:attrName>
                                        </p:attrNameLst>
                                      </p:cBhvr>
                                      <p:to>
                                        <p:strVal val="visible"/>
                                      </p:to>
                                    </p:set>
                                    <p:anim calcmode="lin" valueType="num">
                                      <p:cBhvr>
                                        <p:cTn id="7" dur="500" fill="hold"/>
                                        <p:tgtEl>
                                          <p:spTgt spid="8200"/>
                                        </p:tgtEl>
                                        <p:attrNameLst>
                                          <p:attrName>ppt_w</p:attrName>
                                        </p:attrNameLst>
                                      </p:cBhvr>
                                      <p:tavLst>
                                        <p:tav tm="0">
                                          <p:val>
                                            <p:fltVal val="0"/>
                                          </p:val>
                                        </p:tav>
                                        <p:tav tm="100000">
                                          <p:val>
                                            <p:strVal val="#ppt_w"/>
                                          </p:val>
                                        </p:tav>
                                      </p:tavLst>
                                    </p:anim>
                                    <p:anim calcmode="lin" valueType="num">
                                      <p:cBhvr>
                                        <p:cTn id="8" dur="500" fill="hold"/>
                                        <p:tgtEl>
                                          <p:spTgt spid="82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14863" fill="hold"/>
                                        <p:tgtEl>
                                          <p:spTgt spid="9"/>
                                        </p:tgtEl>
                                      </p:cBhvr>
                                    </p:cmd>
                                  </p:childTnLst>
                                </p:cTn>
                              </p:par>
                            </p:childTnLst>
                          </p:cTn>
                        </p:par>
                      </p:childTnLst>
                    </p:cTn>
                  </p:par>
                </p:childTnLst>
              </p:cTn>
              <p:nextCondLst>
                <p:cond evt="onClick" delay="0">
                  <p:tgtEl>
                    <p:spTgt spid="9"/>
                  </p:tgtEl>
                </p:cond>
              </p:nextCondLst>
            </p:seq>
            <p:audio>
              <p:cMediaNode vol="80000">
                <p:cTn id="14" fill="hold" display="0">
                  <p:stCondLst>
                    <p:cond delay="indefinite"/>
                  </p:stCondLst>
                  <p:endCondLst>
                    <p:cond evt="onStopAudio" delay="0">
                      <p:tgtEl>
                        <p:sldTgt/>
                      </p:tgtEl>
                    </p:cond>
                  </p:endCondLst>
                </p:cTn>
                <p:tgtEl>
                  <p:spTgt spid="9"/>
                </p:tgtEl>
              </p:cMediaNode>
            </p:audio>
          </p:childTnLst>
        </p:cTn>
      </p:par>
    </p:tnLst>
    <p:bldLst>
      <p:bldP spid="82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 descr="D:\GIÁO ÁN 1 2020-2021\HÌNH SOẠN GIÁO ÁN\Nghe nhạc\Quoc ca - Copy - Copy.PNG"/>
          <p:cNvPicPr>
            <a:picLocks noChangeAspect="1" noChangeArrowheads="1"/>
          </p:cNvPicPr>
          <p:nvPr/>
        </p:nvPicPr>
        <p:blipFill>
          <a:blip r:embed="rId3">
            <a:extLst>
              <a:ext uri="{28A0092B-C50C-407E-A947-70E740481C1C}">
                <a14:useLocalDpi xmlns:a14="http://schemas.microsoft.com/office/drawing/2010/main" val="0"/>
              </a:ext>
            </a:extLst>
          </a:blip>
          <a:srcRect t="3569"/>
          <a:stretch>
            <a:fillRect/>
          </a:stretch>
        </p:blipFill>
        <p:spPr bwMode="auto">
          <a:xfrm>
            <a:off x="657343" y="1124743"/>
            <a:ext cx="8486665" cy="565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ular Callout 10"/>
          <p:cNvSpPr/>
          <p:nvPr/>
        </p:nvSpPr>
        <p:spPr>
          <a:xfrm>
            <a:off x="32257" y="1676833"/>
            <a:ext cx="1250156" cy="571500"/>
          </a:xfrm>
          <a:prstGeom prst="wedgeRoundRectCallout">
            <a:avLst>
              <a:gd name="adj1" fmla="val 128881"/>
              <a:gd name="adj2" fmla="val 62753"/>
              <a:gd name="adj3" fmla="val 1666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lgn="ctr" eaLnBrk="0" fontAlgn="base" hangingPunct="0">
              <a:spcBef>
                <a:spcPct val="0"/>
              </a:spcBef>
              <a:spcAft>
                <a:spcPct val="0"/>
              </a:spcAft>
              <a:defRPr/>
            </a:pPr>
            <a:r>
              <a:rPr lang="en-US" sz="3000" dirty="0" err="1">
                <a:solidFill>
                  <a:srgbClr val="1713CB"/>
                </a:solidFill>
                <a:latin typeface="Times New Roman" pitchFamily="18" charset="0"/>
                <a:cs typeface="Times New Roman" pitchFamily="18" charset="0"/>
              </a:rPr>
              <a:t>Nhịp</a:t>
            </a:r>
            <a:endParaRPr lang="en-US" sz="3000" dirty="0">
              <a:solidFill>
                <a:srgbClr val="1713CB"/>
              </a:solidFill>
              <a:latin typeface="Times New Roman" pitchFamily="18" charset="0"/>
              <a:cs typeface="Times New Roman" pitchFamily="18" charset="0"/>
            </a:endParaRPr>
          </a:p>
        </p:txBody>
      </p:sp>
      <p:sp>
        <p:nvSpPr>
          <p:cNvPr id="2" name="TextBox 1"/>
          <p:cNvSpPr txBox="1"/>
          <p:nvPr/>
        </p:nvSpPr>
        <p:spPr>
          <a:xfrm>
            <a:off x="1282419" y="193783"/>
            <a:ext cx="5953883" cy="646331"/>
          </a:xfrm>
          <a:prstGeom prst="rect">
            <a:avLst/>
          </a:prstGeom>
          <a:noFill/>
        </p:spPr>
        <p:txBody>
          <a:bodyPr wrap="square" rtlCol="0">
            <a:spAutoFit/>
          </a:bodyPr>
          <a:lstStyle/>
          <a:p>
            <a:r>
              <a:rPr lang="en-US" sz="3600" smtClean="0"/>
              <a:t>HD hát vỗ tay theo nhịp</a:t>
            </a:r>
            <a:endParaRPr lang="en-US" sz="3600"/>
          </a:p>
        </p:txBody>
      </p:sp>
    </p:spTree>
    <p:extLst>
      <p:ext uri="{BB962C8B-B14F-4D97-AF65-F5344CB8AC3E}">
        <p14:creationId xmlns:p14="http://schemas.microsoft.com/office/powerpoint/2010/main" val="1019927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TotalTime>
  <Words>218</Words>
  <Application>Microsoft Office PowerPoint</Application>
  <PresentationFormat>On-screen Show (4:3)</PresentationFormat>
  <Paragraphs>24</Paragraphs>
  <Slides>15</Slides>
  <Notes>1</Notes>
  <HiddenSlides>0</HiddenSlides>
  <MMClips>8</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15</vt:i4>
      </vt:variant>
    </vt:vector>
  </HeadingPairs>
  <TitlesOfParts>
    <vt:vector size="27" baseType="lpstr">
      <vt:lpstr>Arial</vt:lpstr>
      <vt:lpstr>Arial</vt:lpstr>
      <vt:lpstr>Calibri</vt:lpstr>
      <vt:lpstr>Times New Roman</vt:lpstr>
      <vt:lpstr>Office Theme</vt:lpstr>
      <vt:lpstr>1_Default Design</vt:lpstr>
      <vt:lpstr>2_Office Theme</vt:lpstr>
      <vt:lpstr>3_Default Design</vt:lpstr>
      <vt:lpstr>4_Default Design</vt:lpstr>
      <vt:lpstr>Default Design</vt:lpstr>
      <vt:lpstr>2_Default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51</cp:revision>
  <dcterms:created xsi:type="dcterms:W3CDTF">2021-06-26T05:30:09Z</dcterms:created>
  <dcterms:modified xsi:type="dcterms:W3CDTF">2024-12-28T13:45:09Z</dcterms:modified>
</cp:coreProperties>
</file>