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7" r:id="rId2"/>
    <p:sldId id="291" r:id="rId3"/>
    <p:sldId id="292" r:id="rId4"/>
    <p:sldId id="281" r:id="rId5"/>
    <p:sldId id="293" r:id="rId6"/>
    <p:sldId id="282" r:id="rId7"/>
    <p:sldId id="294" r:id="rId8"/>
    <p:sldId id="285" r:id="rId9"/>
    <p:sldId id="295" r:id="rId10"/>
    <p:sldId id="296" r:id="rId11"/>
    <p:sldId id="297" r:id="rId12"/>
    <p:sldId id="2007577160" r:id="rId13"/>
    <p:sldId id="2007577162" r:id="rId14"/>
    <p:sldId id="2007577163" r:id="rId15"/>
    <p:sldId id="2007577173" r:id="rId16"/>
    <p:sldId id="2007577174" r:id="rId17"/>
    <p:sldId id="2007577175" r:id="rId18"/>
    <p:sldId id="2007577176" r:id="rId19"/>
    <p:sldId id="28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850" y="43"/>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B43ACD-5DB4-4ABC-9986-4A7735274368}" type="datetimeFigureOut">
              <a:rPr lang="en-US" smtClean="0"/>
              <a:t>12/31/2024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3F747B-184E-40D3-90DA-26850BACF7B8}" type="slidenum">
              <a:rPr lang="en-US" smtClean="0"/>
              <a:t>‹#›</a:t>
            </a:fld>
            <a:endParaRPr lang="en-US"/>
          </a:p>
        </p:txBody>
      </p:sp>
    </p:spTree>
    <p:extLst>
      <p:ext uri="{BB962C8B-B14F-4D97-AF65-F5344CB8AC3E}">
        <p14:creationId xmlns:p14="http://schemas.microsoft.com/office/powerpoint/2010/main" val="3774262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570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8536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bởi</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1718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7809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8925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714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số</a:t>
            </a:r>
            <a:r>
              <a:rPr lang="en-US" altLang="zh-CN" dirty="0"/>
              <a:t> 1,2,3 </a:t>
            </a:r>
            <a:r>
              <a:rPr lang="en-US" altLang="zh-CN" dirty="0" err="1"/>
              <a:t>đến</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cái</a:t>
            </a:r>
            <a:r>
              <a:rPr lang="en-US" altLang="zh-CN" dirty="0"/>
              <a:t> </a:t>
            </a:r>
            <a:r>
              <a:rPr lang="en-US" altLang="zh-CN" dirty="0" err="1"/>
              <a:t>búa</a:t>
            </a:r>
            <a:r>
              <a:rPr lang="en-US" altLang="zh-CN" dirty="0"/>
              <a:t> </a:t>
            </a:r>
            <a:r>
              <a:rPr lang="en-US" altLang="zh-CN" dirty="0" err="1"/>
              <a:t>để</a:t>
            </a:r>
            <a:r>
              <a:rPr lang="en-US" altLang="zh-CN" dirty="0"/>
              <a:t> </a:t>
            </a:r>
            <a:r>
              <a:rPr lang="en-US" altLang="zh-CN" dirty="0" err="1"/>
              <a:t>đập</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3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119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901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0381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2427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3587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8110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7742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9536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28461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129044792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161025150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7877"/>
          <a:stretch/>
        </p:blipFill>
        <p:spPr>
          <a:xfrm flipH="1">
            <a:off x="9683500" y="4685476"/>
            <a:ext cx="2280974" cy="2193471"/>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9047" y="4112071"/>
            <a:ext cx="1501925" cy="1670140"/>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51038371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465234" y="318863"/>
            <a:ext cx="11160709" cy="608193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3096" y="585978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4788317"/>
            <a:ext cx="1552261" cy="2069682"/>
          </a:xfrm>
          <a:prstGeom prst="rect">
            <a:avLst/>
          </a:prstGeom>
        </p:spPr>
      </p:pic>
    </p:spTree>
    <p:extLst>
      <p:ext uri="{BB962C8B-B14F-4D97-AF65-F5344CB8AC3E}">
        <p14:creationId xmlns:p14="http://schemas.microsoft.com/office/powerpoint/2010/main" val="3761345711"/>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464235" y="267286"/>
            <a:ext cx="11366694" cy="602510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205046"/>
            <a:ext cx="1192316" cy="1851127"/>
          </a:xfrm>
          <a:prstGeom prst="rect">
            <a:avLst/>
          </a:prstGeom>
        </p:spPr>
      </p:pic>
    </p:spTree>
    <p:extLst>
      <p:ext uri="{BB962C8B-B14F-4D97-AF65-F5344CB8AC3E}">
        <p14:creationId xmlns:p14="http://schemas.microsoft.com/office/powerpoint/2010/main" val="192925954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grpSp>
        <p:nvGrpSpPr>
          <p:cNvPr id="9" name="组合 8">
            <a:extLst>
              <a:ext uri="{FF2B5EF4-FFF2-40B4-BE49-F238E27FC236}">
                <a16:creationId xmlns:a16="http://schemas.microsoft.com/office/drawing/2014/main" id="{41C3545C-6785-4B5B-A977-6E3CC2CBB104}"/>
              </a:ext>
            </a:extLst>
          </p:cNvPr>
          <p:cNvGrpSpPr/>
          <p:nvPr userDrawn="1"/>
        </p:nvGrpSpPr>
        <p:grpSpPr>
          <a:xfrm>
            <a:off x="2803210" y="881742"/>
            <a:ext cx="6596743" cy="555171"/>
            <a:chOff x="2803210" y="881742"/>
            <a:chExt cx="6596743" cy="555171"/>
          </a:xfrm>
        </p:grpSpPr>
        <p:cxnSp>
          <p:nvCxnSpPr>
            <p:cNvPr id="10" name="直接连接符 9">
              <a:extLst>
                <a:ext uri="{FF2B5EF4-FFF2-40B4-BE49-F238E27FC236}">
                  <a16:creationId xmlns:a16="http://schemas.microsoft.com/office/drawing/2014/main" id="{6FCA33D8-C567-4E92-A356-A87038191059}"/>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矩形: 圆角 10">
              <a:extLst>
                <a:ext uri="{FF2B5EF4-FFF2-40B4-BE49-F238E27FC236}">
                  <a16:creationId xmlns:a16="http://schemas.microsoft.com/office/drawing/2014/main" id="{28803D6F-33C1-429E-B736-A1D0DE2BF034}"/>
                </a:ext>
              </a:extLst>
            </p:cNvPr>
            <p:cNvSpPr/>
            <p:nvPr userDrawn="1"/>
          </p:nvSpPr>
          <p:spPr>
            <a:xfrm>
              <a:off x="4534038" y="881742"/>
              <a:ext cx="3135086" cy="555171"/>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95390002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a:extLst>
              <a:ext uri="{FF2B5EF4-FFF2-40B4-BE49-F238E27FC236}">
                <a16:creationId xmlns:a16="http://schemas.microsoft.com/office/drawing/2014/main" id="{0355D5FB-1E75-4397-A9BF-82ED33BE1BFB}"/>
              </a:ext>
            </a:extLst>
          </p:cNvPr>
          <p:cNvGrpSpPr/>
          <p:nvPr userDrawn="1"/>
        </p:nvGrpSpPr>
        <p:grpSpPr>
          <a:xfrm>
            <a:off x="2803210" y="881742"/>
            <a:ext cx="6596743" cy="555171"/>
            <a:chOff x="2803210" y="881742"/>
            <a:chExt cx="6596743" cy="555171"/>
          </a:xfrm>
        </p:grpSpPr>
        <p:cxnSp>
          <p:nvCxnSpPr>
            <p:cNvPr id="8" name="直接连接符 7">
              <a:extLst>
                <a:ext uri="{FF2B5EF4-FFF2-40B4-BE49-F238E27FC236}">
                  <a16:creationId xmlns:a16="http://schemas.microsoft.com/office/drawing/2014/main" id="{7E59A234-EFC7-4FA5-A190-86DDC03733C2}"/>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 name="矩形: 圆角 8">
              <a:extLst>
                <a:ext uri="{FF2B5EF4-FFF2-40B4-BE49-F238E27FC236}">
                  <a16:creationId xmlns:a16="http://schemas.microsoft.com/office/drawing/2014/main" id="{A7266087-99B2-462B-9D00-7C0AB3DDBFB4}"/>
                </a:ext>
              </a:extLst>
            </p:cNvPr>
            <p:cNvSpPr/>
            <p:nvPr userDrawn="1"/>
          </p:nvSpPr>
          <p:spPr>
            <a:xfrm>
              <a:off x="4534038" y="881742"/>
              <a:ext cx="3135086" cy="555171"/>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9">
            <a:extLst>
              <a:ext uri="{FF2B5EF4-FFF2-40B4-BE49-F238E27FC236}">
                <a16:creationId xmlns:a16="http://schemas.microsoft.com/office/drawing/2014/main"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31254805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368935308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255080636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2725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slide" Target="slide19.xml"/><Relationship Id="rId3" Type="http://schemas.openxmlformats.org/officeDocument/2006/relationships/slideLayout" Target="../slideLayouts/slideLayout7.xml"/><Relationship Id="rId7" Type="http://schemas.openxmlformats.org/officeDocument/2006/relationships/image" Target="../media/image29.jpeg"/><Relationship Id="rId12" Type="http://schemas.openxmlformats.org/officeDocument/2006/relationships/slide" Target="slide1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11" Type="http://schemas.openxmlformats.org/officeDocument/2006/relationships/slide" Target="slide17.xml"/><Relationship Id="rId5" Type="http://schemas.openxmlformats.org/officeDocument/2006/relationships/image" Target="../media/image27.png"/><Relationship Id="rId10" Type="http://schemas.openxmlformats.org/officeDocument/2006/relationships/slide" Target="slide16.xml"/><Relationship Id="rId4" Type="http://schemas.openxmlformats.org/officeDocument/2006/relationships/notesSlide" Target="../notesSlides/notesSlide15.xml"/><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10">
            <a:extLst>
              <a:ext uri="{FF2B5EF4-FFF2-40B4-BE49-F238E27FC236}">
                <a16:creationId xmlns:a16="http://schemas.microsoft.com/office/drawing/2014/main" id="{54FC6897-60B6-4C96-B82F-C55B92C8704D}"/>
              </a:ext>
            </a:extLst>
          </p:cNvPr>
          <p:cNvSpPr/>
          <p:nvPr/>
        </p:nvSpPr>
        <p:spPr>
          <a:xfrm>
            <a:off x="1618442" y="1731215"/>
            <a:ext cx="9645303" cy="4088296"/>
          </a:xfrm>
          <a:prstGeom prst="roundRect">
            <a:avLst>
              <a:gd name="adj" fmla="val 11805"/>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2" name="Picture 1">
            <a:extLst>
              <a:ext uri="{FF2B5EF4-FFF2-40B4-BE49-F238E27FC236}">
                <a16:creationId xmlns:a16="http://schemas.microsoft.com/office/drawing/2014/main" id="{FC6748FC-D018-4E45-9AFD-BDAFB41ACBAC}"/>
              </a:ext>
            </a:extLst>
          </p:cNvPr>
          <p:cNvPicPr>
            <a:picLocks noChangeAspect="1"/>
          </p:cNvPicPr>
          <p:nvPr/>
        </p:nvPicPr>
        <p:blipFill>
          <a:blip r:embed="rId3"/>
          <a:stretch>
            <a:fillRect/>
          </a:stretch>
        </p:blipFill>
        <p:spPr>
          <a:xfrm>
            <a:off x="2053975" y="3120312"/>
            <a:ext cx="8693649" cy="1798476"/>
          </a:xfrm>
          <a:prstGeom prst="rect">
            <a:avLst/>
          </a:prstGeom>
        </p:spPr>
      </p:pic>
      <p:grpSp>
        <p:nvGrpSpPr>
          <p:cNvPr id="6" name="组合 53">
            <a:extLst>
              <a:ext uri="{FF2B5EF4-FFF2-40B4-BE49-F238E27FC236}">
                <a16:creationId xmlns:a16="http://schemas.microsoft.com/office/drawing/2014/main" id="{BF0A5B4B-FBB1-41A2-AC99-E5B506667AEE}"/>
              </a:ext>
            </a:extLst>
          </p:cNvPr>
          <p:cNvGrpSpPr/>
          <p:nvPr/>
        </p:nvGrpSpPr>
        <p:grpSpPr>
          <a:xfrm>
            <a:off x="4334277" y="1144815"/>
            <a:ext cx="3529523" cy="1739137"/>
            <a:chOff x="9564105" y="-41534"/>
            <a:chExt cx="1942865" cy="1411513"/>
          </a:xfrm>
        </p:grpSpPr>
        <p:sp>
          <p:nvSpPr>
            <p:cNvPr id="7" name="圆角矩形 46">
              <a:extLst>
                <a:ext uri="{FF2B5EF4-FFF2-40B4-BE49-F238E27FC236}">
                  <a16:creationId xmlns:a16="http://schemas.microsoft.com/office/drawing/2014/main" id="{FD2160AB-1E02-495E-BDF0-719CD8A1C81C}"/>
                </a:ext>
              </a:extLst>
            </p:cNvPr>
            <p:cNvSpPr/>
            <p:nvPr/>
          </p:nvSpPr>
          <p:spPr>
            <a:xfrm>
              <a:off x="9564105" y="608375"/>
              <a:ext cx="1942865" cy="761604"/>
            </a:xfrm>
            <a:prstGeom prst="roundRect">
              <a:avLst>
                <a:gd name="adj" fmla="val 9069"/>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等线" panose="02010600030101010101" pitchFamily="2" charset="-122"/>
                <a:cs typeface="+mn-cs"/>
              </a:endParaRPr>
            </a:p>
          </p:txBody>
        </p:sp>
        <p:grpSp>
          <p:nvGrpSpPr>
            <p:cNvPr id="8" name="组合 47">
              <a:extLst>
                <a:ext uri="{FF2B5EF4-FFF2-40B4-BE49-F238E27FC236}">
                  <a16:creationId xmlns:a16="http://schemas.microsoft.com/office/drawing/2014/main" id="{5B87A247-B184-46E5-9431-44175551230E}"/>
                </a:ext>
              </a:extLst>
            </p:cNvPr>
            <p:cNvGrpSpPr/>
            <p:nvPr/>
          </p:nvGrpSpPr>
          <p:grpSpPr>
            <a:xfrm>
              <a:off x="9932705" y="-41534"/>
              <a:ext cx="131459" cy="696270"/>
              <a:chOff x="2258684" y="533582"/>
              <a:chExt cx="303045" cy="1605072"/>
            </a:xfrm>
            <a:effectLst/>
          </p:grpSpPr>
          <p:pic>
            <p:nvPicPr>
              <p:cNvPr id="12" name="图片 51">
                <a:extLst>
                  <a:ext uri="{FF2B5EF4-FFF2-40B4-BE49-F238E27FC236}">
                    <a16:creationId xmlns:a16="http://schemas.microsoft.com/office/drawing/2014/main" id="{B6568E88-DD52-4895-AC1F-ADCC710131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13" name="直接连接符 52">
                <a:extLst>
                  <a:ext uri="{FF2B5EF4-FFF2-40B4-BE49-F238E27FC236}">
                    <a16:creationId xmlns:a16="http://schemas.microsoft.com/office/drawing/2014/main" id="{1BC62421-E273-4381-9923-AD998BA1613E}"/>
                  </a:ext>
                </a:extLst>
              </p:cNvPr>
              <p:cNvCxnSpPr>
                <a:cxnSpLocks/>
              </p:cNvCxnSpPr>
              <p:nvPr/>
            </p:nvCxnSpPr>
            <p:spPr>
              <a:xfrm>
                <a:off x="2397629" y="533582"/>
                <a:ext cx="0" cy="1274576"/>
              </a:xfrm>
              <a:prstGeom prst="line">
                <a:avLst/>
              </a:prstGeom>
              <a:noFill/>
              <a:ln w="6350" cap="flat" cmpd="sng" algn="ctr">
                <a:solidFill>
                  <a:srgbClr val="3C3B37"/>
                </a:solidFill>
                <a:prstDash val="solid"/>
                <a:miter lim="800000"/>
              </a:ln>
              <a:effectLst>
                <a:outerShdw blurRad="50800" dir="2700000" algn="tl" rotWithShape="0">
                  <a:prstClr val="black">
                    <a:alpha val="40000"/>
                  </a:prstClr>
                </a:outerShdw>
              </a:effectLst>
            </p:spPr>
          </p:cxnSp>
        </p:grpSp>
        <p:grpSp>
          <p:nvGrpSpPr>
            <p:cNvPr id="9" name="组合 48">
              <a:extLst>
                <a:ext uri="{FF2B5EF4-FFF2-40B4-BE49-F238E27FC236}">
                  <a16:creationId xmlns:a16="http://schemas.microsoft.com/office/drawing/2014/main" id="{24B55E63-49B7-491E-9F52-84BE746B781E}"/>
                </a:ext>
              </a:extLst>
            </p:cNvPr>
            <p:cNvGrpSpPr/>
            <p:nvPr/>
          </p:nvGrpSpPr>
          <p:grpSpPr>
            <a:xfrm>
              <a:off x="11076315" y="-41534"/>
              <a:ext cx="131459" cy="696270"/>
              <a:chOff x="2279650" y="533582"/>
              <a:chExt cx="303045" cy="1605072"/>
            </a:xfrm>
            <a:effectLst/>
          </p:grpSpPr>
          <p:pic>
            <p:nvPicPr>
              <p:cNvPr id="10" name="图片 49">
                <a:extLst>
                  <a:ext uri="{FF2B5EF4-FFF2-40B4-BE49-F238E27FC236}">
                    <a16:creationId xmlns:a16="http://schemas.microsoft.com/office/drawing/2014/main" id="{008CD798-5849-4E9A-8E56-A57ACF2AEB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11" name="直接连接符 50">
                <a:extLst>
                  <a:ext uri="{FF2B5EF4-FFF2-40B4-BE49-F238E27FC236}">
                    <a16:creationId xmlns:a16="http://schemas.microsoft.com/office/drawing/2014/main" id="{712575B5-66B0-40A1-B857-D2AD9A9D2235}"/>
                  </a:ext>
                </a:extLst>
              </p:cNvPr>
              <p:cNvCxnSpPr>
                <a:cxnSpLocks/>
              </p:cNvCxnSpPr>
              <p:nvPr/>
            </p:nvCxnSpPr>
            <p:spPr>
              <a:xfrm flipH="1">
                <a:off x="2416063" y="533582"/>
                <a:ext cx="15109" cy="1274576"/>
              </a:xfrm>
              <a:prstGeom prst="line">
                <a:avLst/>
              </a:prstGeom>
              <a:noFill/>
              <a:ln w="6350" cap="flat" cmpd="sng" algn="ctr">
                <a:solidFill>
                  <a:srgbClr val="3C3B37"/>
                </a:solidFill>
                <a:prstDash val="solid"/>
                <a:miter lim="800000"/>
              </a:ln>
              <a:effectLst>
                <a:outerShdw blurRad="50800" dir="2700000" algn="tl" rotWithShape="0">
                  <a:prstClr val="black">
                    <a:alpha val="40000"/>
                  </a:prstClr>
                </a:outerShdw>
              </a:effectLst>
            </p:spPr>
          </p:cxnSp>
        </p:grpSp>
      </p:grpSp>
      <p:grpSp>
        <p:nvGrpSpPr>
          <p:cNvPr id="15" name="Group 14">
            <a:extLst>
              <a:ext uri="{FF2B5EF4-FFF2-40B4-BE49-F238E27FC236}">
                <a16:creationId xmlns:a16="http://schemas.microsoft.com/office/drawing/2014/main" id="{9A896557-63F3-41D2-B9EF-43B7B71334F3}"/>
              </a:ext>
            </a:extLst>
          </p:cNvPr>
          <p:cNvGrpSpPr/>
          <p:nvPr/>
        </p:nvGrpSpPr>
        <p:grpSpPr>
          <a:xfrm>
            <a:off x="2677068" y="514012"/>
            <a:ext cx="6843940" cy="781183"/>
            <a:chOff x="2873170" y="343910"/>
            <a:chExt cx="4312010" cy="1280575"/>
          </a:xfrm>
        </p:grpSpPr>
        <p:sp>
          <p:nvSpPr>
            <p:cNvPr id="16" name="îṥḷíďê">
              <a:extLst>
                <a:ext uri="{FF2B5EF4-FFF2-40B4-BE49-F238E27FC236}">
                  <a16:creationId xmlns:a16="http://schemas.microsoft.com/office/drawing/2014/main" id="{B56ED98F-6FA4-4CC5-A5D8-213DBF2A7706}"/>
                </a:ext>
              </a:extLst>
            </p:cNvPr>
            <p:cNvSpPr/>
            <p:nvPr/>
          </p:nvSpPr>
          <p:spPr bwMode="auto">
            <a:xfrm>
              <a:off x="2873170" y="343910"/>
              <a:ext cx="4312010" cy="1280575"/>
            </a:xfrm>
            <a:prstGeom prst="roundRect">
              <a:avLst>
                <a:gd name="adj" fmla="val 50000"/>
              </a:avLst>
            </a:prstGeom>
            <a:solidFill>
              <a:sysClr val="window" lastClr="FFFFFF"/>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Arial"/>
                <a:ea typeface="等线" panose="02010600030101010101" pitchFamily="2" charset="-122"/>
                <a:cs typeface="+mn-cs"/>
              </a:endParaRPr>
            </a:p>
          </p:txBody>
        </p:sp>
        <p:sp>
          <p:nvSpPr>
            <p:cNvPr id="17" name="Google Shape;5317;p41">
              <a:extLst>
                <a:ext uri="{FF2B5EF4-FFF2-40B4-BE49-F238E27FC236}">
                  <a16:creationId xmlns:a16="http://schemas.microsoft.com/office/drawing/2014/main" id="{F9B295E5-514F-4A23-BE3A-E71C7AD616F0}"/>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Thứ ... ngày ... tháng ... năm...</a:t>
              </a:r>
              <a:endParaRPr kumimoji="0" lang="en-US" sz="3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endParaRPr>
            </a:p>
          </p:txBody>
        </p:sp>
      </p:grpSp>
      <p:pic>
        <p:nvPicPr>
          <p:cNvPr id="20" name="Picture 19" descr="Logo&#10;&#10;Description automatically generated">
            <a:extLst>
              <a:ext uri="{FF2B5EF4-FFF2-40B4-BE49-F238E27FC236}">
                <a16:creationId xmlns:a16="http://schemas.microsoft.com/office/drawing/2014/main" id="{0505EFC7-D43A-4F10-92A2-1B4DD90DBE03}"/>
              </a:ext>
            </a:extLst>
          </p:cNvPr>
          <p:cNvPicPr>
            <a:picLocks noChangeAspect="1"/>
          </p:cNvPicPr>
          <p:nvPr/>
        </p:nvPicPr>
        <p:blipFill>
          <a:blip r:embed="rId5" cstate="print">
            <a:duotone>
              <a:prstClr val="black"/>
              <a:srgbClr val="5B9BD5">
                <a:tint val="45000"/>
                <a:satMod val="400000"/>
              </a:srgbClr>
            </a:duotone>
            <a:extLst>
              <a:ext uri="{BEBA8EAE-BF5A-486C-A8C5-ECC9F3942E4B}">
                <a14:imgProps xmlns:a14="http://schemas.microsoft.com/office/drawing/2010/main">
                  <a14:imgLayer r:embed="rId6">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474236" y="1826051"/>
            <a:ext cx="3894776" cy="1315616"/>
          </a:xfrm>
          <a:prstGeom prst="rect">
            <a:avLst/>
          </a:prstGeom>
        </p:spPr>
      </p:pic>
    </p:spTree>
    <p:extLst>
      <p:ext uri="{BB962C8B-B14F-4D97-AF65-F5344CB8AC3E}">
        <p14:creationId xmlns:p14="http://schemas.microsoft.com/office/powerpoint/2010/main" val="107674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par>
                                <p:cTn id="19" presetID="53" presetClass="entr" presetSubtype="16" fill="hold" nodeType="withEffect">
                                  <p:stCondLst>
                                    <p:cond delay="25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6">
            <a:extLst>
              <a:ext uri="{FF2B5EF4-FFF2-40B4-BE49-F238E27FC236}">
                <a16:creationId xmlns:a16="http://schemas.microsoft.com/office/drawing/2014/main" id="{0FFFF3C6-877A-46D3-8FA8-8E2C76BD7251}"/>
              </a:ext>
            </a:extLst>
          </p:cNvPr>
          <p:cNvGrpSpPr/>
          <p:nvPr/>
        </p:nvGrpSpPr>
        <p:grpSpPr>
          <a:xfrm>
            <a:off x="1556197" y="512343"/>
            <a:ext cx="9079605" cy="737214"/>
            <a:chOff x="1648496" y="790720"/>
            <a:chExt cx="9079605" cy="737214"/>
          </a:xfrm>
        </p:grpSpPr>
        <p:cxnSp>
          <p:nvCxnSpPr>
            <p:cNvPr id="27" name="直接连接符 15">
              <a:extLst>
                <a:ext uri="{FF2B5EF4-FFF2-40B4-BE49-F238E27FC236}">
                  <a16:creationId xmlns:a16="http://schemas.microsoft.com/office/drawing/2014/main"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矩形: 圆角 13">
              <a:extLst>
                <a:ext uri="{FF2B5EF4-FFF2-40B4-BE49-F238E27FC236}">
                  <a16:creationId xmlns:a16="http://schemas.microsoft.com/office/drawing/2014/main" id="{58291B71-F84B-4749-BCDF-7BDDE8068E1F}"/>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id="{0988A668-71A5-4AB8-AD1D-B00750CEA836}"/>
              </a:ext>
            </a:extLst>
          </p:cNvPr>
          <p:cNvSpPr/>
          <p:nvPr/>
        </p:nvSpPr>
        <p:spPr>
          <a:xfrm>
            <a:off x="4115623" y="505317"/>
            <a:ext cx="396076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câu</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ứng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dụng</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pic>
        <p:nvPicPr>
          <p:cNvPr id="8" name="Ô li">
            <a:extLst>
              <a:ext uri="{FF2B5EF4-FFF2-40B4-BE49-F238E27FC236}">
                <a16:creationId xmlns:a16="http://schemas.microsoft.com/office/drawing/2014/main" id="{8DC7F517-ED76-4A38-BF0B-FC79188334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154" b="17776"/>
          <a:stretch/>
        </p:blipFill>
        <p:spPr>
          <a:xfrm>
            <a:off x="1420088" y="1650136"/>
            <a:ext cx="9476511" cy="3856669"/>
          </a:xfrm>
          <a:prstGeom prst="rect">
            <a:avLst/>
          </a:prstGeom>
        </p:spPr>
      </p:pic>
      <p:sp>
        <p:nvSpPr>
          <p:cNvPr id="11" name="TextBox 10">
            <a:extLst>
              <a:ext uri="{FF2B5EF4-FFF2-40B4-BE49-F238E27FC236}">
                <a16:creationId xmlns:a16="http://schemas.microsoft.com/office/drawing/2014/main" id="{DBD50283-319C-4DCD-AC57-1ECAC1B70DBB}"/>
              </a:ext>
            </a:extLst>
          </p:cNvPr>
          <p:cNvSpPr txBox="1"/>
          <p:nvPr/>
        </p:nvSpPr>
        <p:spPr>
          <a:xfrm>
            <a:off x="3219855" y="2112321"/>
            <a:ext cx="8553450" cy="707886"/>
          </a:xfrm>
          <a:prstGeom prst="rect">
            <a:avLst/>
          </a:prstGeom>
          <a:noFill/>
        </p:spPr>
        <p:txBody>
          <a:bodyPr wrap="square" rtlCol="0">
            <a:spAutoFit/>
          </a:bodyPr>
          <a:lstStyle/>
          <a:p>
            <a:r>
              <a:rPr lang="fr-FR" sz="4000" b="1" dirty="0">
                <a:latin typeface="HP001 4 hàng" panose="020B0603050302020204" pitchFamily="34" charset="0"/>
              </a:rPr>
              <a:t>Cao </a:t>
            </a:r>
            <a:r>
              <a:rPr lang="fr-FR" sz="4000" b="1" dirty="0" err="1">
                <a:latin typeface="HP001 4 hàng" panose="020B0603050302020204" pitchFamily="34" charset="0"/>
              </a:rPr>
              <a:t>nhất</a:t>
            </a:r>
            <a:r>
              <a:rPr lang="fr-FR" sz="4000" b="1" dirty="0">
                <a:latin typeface="HP001 4 hàng" panose="020B0603050302020204" pitchFamily="34" charset="0"/>
              </a:rPr>
              <a:t> là </a:t>
            </a:r>
            <a:r>
              <a:rPr lang="fr-FR" sz="4000" b="1" dirty="0" err="1">
                <a:latin typeface="HP001 4 hàng" panose="020B0603050302020204" pitchFamily="34" charset="0"/>
              </a:rPr>
              <a:t>núi</a:t>
            </a:r>
            <a:r>
              <a:rPr lang="fr-FR" sz="4000" b="1" dirty="0">
                <a:latin typeface="HP001 4 hàng" panose="020B0603050302020204" pitchFamily="34" charset="0"/>
              </a:rPr>
              <a:t> </a:t>
            </a:r>
            <a:r>
              <a:rPr lang="fr-FR" sz="4000" b="1" dirty="0" err="1">
                <a:latin typeface="HP001 4 hàng" panose="020B0603050302020204" pitchFamily="34" charset="0"/>
              </a:rPr>
              <a:t>Lam</a:t>
            </a:r>
            <a:r>
              <a:rPr lang="fr-FR" sz="4000" b="1" dirty="0">
                <a:latin typeface="HP001 4 hàng" panose="020B0603050302020204" pitchFamily="34" charset="0"/>
              </a:rPr>
              <a:t> </a:t>
            </a:r>
            <a:r>
              <a:rPr lang="fr-FR" sz="4000" b="1" dirty="0" err="1">
                <a:latin typeface="HP001 4 hàng" panose="020B0603050302020204" pitchFamily="34" charset="0"/>
              </a:rPr>
              <a:t>Sơn</a:t>
            </a:r>
            <a:endParaRPr lang="en-US" sz="4000" b="1" dirty="0">
              <a:latin typeface="HP001 4 hàng" panose="020B0603050302020204" pitchFamily="34" charset="0"/>
            </a:endParaRPr>
          </a:p>
        </p:txBody>
      </p:sp>
      <p:sp>
        <p:nvSpPr>
          <p:cNvPr id="14" name="TextBox 13">
            <a:extLst>
              <a:ext uri="{FF2B5EF4-FFF2-40B4-BE49-F238E27FC236}">
                <a16:creationId xmlns:a16="http://schemas.microsoft.com/office/drawing/2014/main" id="{D315D51D-104D-4632-85E6-68257EF92A34}"/>
              </a:ext>
            </a:extLst>
          </p:cNvPr>
          <p:cNvSpPr txBox="1"/>
          <p:nvPr/>
        </p:nvSpPr>
        <p:spPr>
          <a:xfrm>
            <a:off x="2104531" y="2971473"/>
            <a:ext cx="9763125" cy="707886"/>
          </a:xfrm>
          <a:prstGeom prst="rect">
            <a:avLst/>
          </a:prstGeom>
          <a:noFill/>
        </p:spPr>
        <p:txBody>
          <a:bodyPr wrap="square" rtlCol="0">
            <a:spAutoFit/>
          </a:bodyPr>
          <a:lstStyle/>
          <a:p>
            <a:r>
              <a:rPr lang="vi-VN" sz="4000" b="1" dirty="0">
                <a:latin typeface="HP001 4 hàng" panose="020B0603050302020204" pitchFamily="34" charset="0"/>
              </a:rPr>
              <a:t>Có ông Lê Lợi chặn đường giặc Minh</a:t>
            </a:r>
            <a:r>
              <a:rPr lang="en-US" sz="4000" b="1" dirty="0">
                <a:latin typeface="HP001 4 hàng" panose="020B0603050302020204" pitchFamily="34" charset="0"/>
              </a:rPr>
              <a:t>.</a:t>
            </a:r>
          </a:p>
        </p:txBody>
      </p:sp>
      <p:sp>
        <p:nvSpPr>
          <p:cNvPr id="15" name="TextBox 14">
            <a:extLst>
              <a:ext uri="{FF2B5EF4-FFF2-40B4-BE49-F238E27FC236}">
                <a16:creationId xmlns:a16="http://schemas.microsoft.com/office/drawing/2014/main" id="{FAB4E684-611C-490F-AC7A-A1C0344F21DC}"/>
              </a:ext>
            </a:extLst>
          </p:cNvPr>
          <p:cNvSpPr txBox="1"/>
          <p:nvPr/>
        </p:nvSpPr>
        <p:spPr>
          <a:xfrm>
            <a:off x="8619261" y="3885196"/>
            <a:ext cx="2152651" cy="707886"/>
          </a:xfrm>
          <a:prstGeom prst="rect">
            <a:avLst/>
          </a:prstGeom>
          <a:noFill/>
        </p:spPr>
        <p:txBody>
          <a:bodyPr wrap="square" rtlCol="0">
            <a:spAutoFit/>
          </a:bodyPr>
          <a:lstStyle/>
          <a:p>
            <a:r>
              <a:rPr lang="en-US" sz="4000" b="1" dirty="0">
                <a:latin typeface="HP001 4 hàng" panose="020B0603050302020204" pitchFamily="34" charset="0"/>
              </a:rPr>
              <a:t>(Ca </a:t>
            </a:r>
            <a:r>
              <a:rPr lang="en-US" sz="4000" b="1" dirty="0" err="1">
                <a:latin typeface="HP001 4 hàng" panose="020B0603050302020204" pitchFamily="34" charset="0"/>
              </a:rPr>
              <a:t>dao</a:t>
            </a:r>
            <a:r>
              <a:rPr lang="en-US" sz="4000" b="1" dirty="0">
                <a:latin typeface="HP001 4 hàng" panose="020B0603050302020204" pitchFamily="34" charset="0"/>
              </a:rPr>
              <a:t>)</a:t>
            </a:r>
          </a:p>
        </p:txBody>
      </p:sp>
      <p:sp>
        <p:nvSpPr>
          <p:cNvPr id="16" name="TextBox 15">
            <a:extLst>
              <a:ext uri="{FF2B5EF4-FFF2-40B4-BE49-F238E27FC236}">
                <a16:creationId xmlns:a16="http://schemas.microsoft.com/office/drawing/2014/main" id="{98465E1E-07BA-4353-89E0-807DC1AA04FB}"/>
              </a:ext>
            </a:extLst>
          </p:cNvPr>
          <p:cNvSpPr txBox="1"/>
          <p:nvPr/>
        </p:nvSpPr>
        <p:spPr>
          <a:xfrm>
            <a:off x="2134489" y="5577924"/>
            <a:ext cx="67024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chú</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ý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đặt</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dấu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thanh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nhé</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nvGrpSpPr>
          <p:cNvPr id="17" name="Group 16">
            <a:extLst>
              <a:ext uri="{FF2B5EF4-FFF2-40B4-BE49-F238E27FC236}">
                <a16:creationId xmlns:a16="http://schemas.microsoft.com/office/drawing/2014/main" id="{11619B3A-E203-409B-AAB7-588466421467}"/>
              </a:ext>
            </a:extLst>
          </p:cNvPr>
          <p:cNvGrpSpPr/>
          <p:nvPr/>
        </p:nvGrpSpPr>
        <p:grpSpPr>
          <a:xfrm>
            <a:off x="0" y="4242562"/>
            <a:ext cx="2104531" cy="2535332"/>
            <a:chOff x="286641" y="2323676"/>
            <a:chExt cx="2309859" cy="2782690"/>
          </a:xfrm>
        </p:grpSpPr>
        <p:pic>
          <p:nvPicPr>
            <p:cNvPr id="18" name="Picture 2" descr="Cute girl cartoon writing on a book Royalty Free Vector">
              <a:extLst>
                <a:ext uri="{FF2B5EF4-FFF2-40B4-BE49-F238E27FC236}">
                  <a16:creationId xmlns:a16="http://schemas.microsoft.com/office/drawing/2014/main" id="{98B721AA-B467-4AF2-89CE-71597E458B3F}"/>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286641" y="3602495"/>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Callout 19">
              <a:extLst>
                <a:ext uri="{FF2B5EF4-FFF2-40B4-BE49-F238E27FC236}">
                  <a16:creationId xmlns:a16="http://schemas.microsoft.com/office/drawing/2014/main" id="{F971FC34-DBB4-4E76-BC3F-52C44A5B7821}"/>
                </a:ext>
              </a:extLst>
            </p:cNvPr>
            <p:cNvSpPr/>
            <p:nvPr/>
          </p:nvSpPr>
          <p:spPr>
            <a:xfrm>
              <a:off x="578121" y="2323676"/>
              <a:ext cx="2018379" cy="1230335"/>
            </a:xfrm>
            <a:prstGeom prst="wedgeEllipseCallout">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Viết</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vào</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Vở</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tập</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viết</a:t>
              </a:r>
              <a:endPar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endParaRPr>
            </a:p>
          </p:txBody>
        </p:sp>
      </p:grpSp>
    </p:spTree>
    <p:extLst>
      <p:ext uri="{BB962C8B-B14F-4D97-AF65-F5344CB8AC3E}">
        <p14:creationId xmlns:p14="http://schemas.microsoft.com/office/powerpoint/2010/main" val="310517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fade">
                                      <p:cBhvr>
                                        <p:cTn id="22" dur="500"/>
                                        <p:tgtEl>
                                          <p:spTgt spid="15">
                                            <p:txEl>
                                              <p:pRg st="0" end="0"/>
                                            </p:txEl>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 calcmode="lin" valueType="num">
                                      <p:cBhvr>
                                        <p:cTn id="27" dur="1000" fill="hold"/>
                                        <p:tgtEl>
                                          <p:spTgt spid="16"/>
                                        </p:tgtEl>
                                        <p:attrNameLst>
                                          <p:attrName>style.rotation</p:attrName>
                                        </p:attrNameLst>
                                      </p:cBhvr>
                                      <p:tavLst>
                                        <p:tav tm="0">
                                          <p:val>
                                            <p:fltVal val="90"/>
                                          </p:val>
                                        </p:tav>
                                        <p:tav tm="100000">
                                          <p:val>
                                            <p:fltVal val="0"/>
                                          </p:val>
                                        </p:tav>
                                      </p:tavLst>
                                    </p:anim>
                                    <p:animEffect transition="in" filter="fade">
                                      <p:cBhvr>
                                        <p:cTn id="28" dur="1000"/>
                                        <p:tgtEl>
                                          <p:spTgt spid="16"/>
                                        </p:tgtEl>
                                      </p:cBhvr>
                                    </p:animEffect>
                                  </p:childTnLst>
                                </p:cTn>
                              </p:par>
                              <p:par>
                                <p:cTn id="29" presetID="14" presetClass="entr" presetSubtype="1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horizontal)">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6">
            <a:extLst>
              <a:ext uri="{FF2B5EF4-FFF2-40B4-BE49-F238E27FC236}">
                <a16:creationId xmlns:a16="http://schemas.microsoft.com/office/drawing/2014/main" id="{0FFFF3C6-877A-46D3-8FA8-8E2C76BD7251}"/>
              </a:ext>
            </a:extLst>
          </p:cNvPr>
          <p:cNvGrpSpPr/>
          <p:nvPr/>
        </p:nvGrpSpPr>
        <p:grpSpPr>
          <a:xfrm>
            <a:off x="1556197" y="512343"/>
            <a:ext cx="9079605" cy="737214"/>
            <a:chOff x="1648496" y="790720"/>
            <a:chExt cx="9079605" cy="737214"/>
          </a:xfrm>
        </p:grpSpPr>
        <p:cxnSp>
          <p:nvCxnSpPr>
            <p:cNvPr id="27" name="直接连接符 15">
              <a:extLst>
                <a:ext uri="{FF2B5EF4-FFF2-40B4-BE49-F238E27FC236}">
                  <a16:creationId xmlns:a16="http://schemas.microsoft.com/office/drawing/2014/main"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矩形: 圆角 13">
              <a:extLst>
                <a:ext uri="{FF2B5EF4-FFF2-40B4-BE49-F238E27FC236}">
                  <a16:creationId xmlns:a16="http://schemas.microsoft.com/office/drawing/2014/main" id="{58291B71-F84B-4749-BCDF-7BDDE8068E1F}"/>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id="{0988A668-71A5-4AB8-AD1D-B00750CEA836}"/>
              </a:ext>
            </a:extLst>
          </p:cNvPr>
          <p:cNvSpPr/>
          <p:nvPr/>
        </p:nvSpPr>
        <p:spPr>
          <a:xfrm>
            <a:off x="3777615" y="505317"/>
            <a:ext cx="4636782"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Ý nghĩa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câu</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ứng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dụng</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6" name="Rectangle 5"/>
          <p:cNvSpPr/>
          <p:nvPr/>
        </p:nvSpPr>
        <p:spPr>
          <a:xfrm>
            <a:off x="1011126" y="1581810"/>
            <a:ext cx="10050164" cy="3170099"/>
          </a:xfrm>
          <a:prstGeom prst="rect">
            <a:avLst/>
          </a:prstGeom>
        </p:spPr>
        <p:txBody>
          <a:bodyPr wrap="square">
            <a:spAutoFit/>
          </a:bodyPr>
          <a:lstStyle/>
          <a:p>
            <a:pPr lvl="0" algn="just"/>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Ý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thơ</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ca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ngợi</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ngọn</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núi</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Lam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Sơn</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ở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tỉnh</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Thanh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Hóa</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Đây</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là</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nơi</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diễn</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ra</a:t>
            </a:r>
            <a:r>
              <a:rPr lang="en-US" sz="4000" dirty="0">
                <a:solidFill>
                  <a:prstClr val="black"/>
                </a:solidFill>
                <a:latin typeface="Calibri" panose="020F0502020204030204" pitchFamily="34" charset="0"/>
                <a:cs typeface="Calibri" panose="020F0502020204030204" pitchFamily="34" charset="0"/>
              </a:rPr>
              <a:t> </a:t>
            </a:r>
            <a:r>
              <a:rPr lang="vi-VN" sz="4000" dirty="0">
                <a:latin typeface="Calibri" panose="020F0502020204030204" pitchFamily="34" charset="0"/>
                <a:cs typeface="Calibri" panose="020F0502020204030204" pitchFamily="34" charset="0"/>
              </a:rPr>
              <a:t>cuộc khởi nghĩa đánh đuổi quân Minh xâm lược do Lê Lợi lãnh đạo và kết thúc bằng việc giành lại độc lập cho nước Đại Việt và thành lập nhà Hậu Lê.</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51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733502-3CC4-458D-9275-DC83119E56DB}"/>
              </a:ext>
            </a:extLst>
          </p:cNvPr>
          <p:cNvSpPr txBox="1"/>
          <p:nvPr/>
        </p:nvSpPr>
        <p:spPr>
          <a:xfrm>
            <a:off x="1505746" y="6858000"/>
            <a:ext cx="1024730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4 </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Luyện</a:t>
            </a:r>
            <a:r>
              <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 </a:t>
            </a:r>
            <a:r>
              <a:rPr kumimoji="0" lang="en-US" sz="6600" b="0" i="0" u="none" strike="noStrike" kern="1200" cap="none" spc="300" normalizeH="0" baseline="0" noProof="0" err="1">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viết</a:t>
            </a: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 thêm</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p:txBody>
      </p:sp>
      <p:pic>
        <p:nvPicPr>
          <p:cNvPr id="2" name="Picture 1">
            <a:extLst>
              <a:ext uri="{FF2B5EF4-FFF2-40B4-BE49-F238E27FC236}">
                <a16:creationId xmlns:a16="http://schemas.microsoft.com/office/drawing/2014/main" id="{20457746-8916-4A57-82D5-44C4F2B538DF}"/>
              </a:ext>
            </a:extLst>
          </p:cNvPr>
          <p:cNvPicPr>
            <a:picLocks noChangeAspect="1"/>
          </p:cNvPicPr>
          <p:nvPr/>
        </p:nvPicPr>
        <p:blipFill>
          <a:blip r:embed="rId3"/>
          <a:stretch>
            <a:fillRect/>
          </a:stretch>
        </p:blipFill>
        <p:spPr>
          <a:xfrm>
            <a:off x="974916" y="2101504"/>
            <a:ext cx="10242168" cy="2121592"/>
          </a:xfrm>
          <a:prstGeom prst="rect">
            <a:avLst/>
          </a:prstGeom>
        </p:spPr>
      </p:pic>
    </p:spTree>
    <p:extLst>
      <p:ext uri="{BB962C8B-B14F-4D97-AF65-F5344CB8AC3E}">
        <p14:creationId xmlns:p14="http://schemas.microsoft.com/office/powerpoint/2010/main" val="83507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6">
            <a:extLst>
              <a:ext uri="{FF2B5EF4-FFF2-40B4-BE49-F238E27FC236}">
                <a16:creationId xmlns:a16="http://schemas.microsoft.com/office/drawing/2014/main" id="{0FFFF3C6-877A-46D3-8FA8-8E2C76BD7251}"/>
              </a:ext>
            </a:extLst>
          </p:cNvPr>
          <p:cNvGrpSpPr/>
          <p:nvPr/>
        </p:nvGrpSpPr>
        <p:grpSpPr>
          <a:xfrm>
            <a:off x="1556197" y="512343"/>
            <a:ext cx="9079605" cy="737214"/>
            <a:chOff x="1648496" y="790720"/>
            <a:chExt cx="9079605" cy="737214"/>
          </a:xfrm>
        </p:grpSpPr>
        <p:cxnSp>
          <p:nvCxnSpPr>
            <p:cNvPr id="27" name="直接连接符 15">
              <a:extLst>
                <a:ext uri="{FF2B5EF4-FFF2-40B4-BE49-F238E27FC236}">
                  <a16:creationId xmlns:a16="http://schemas.microsoft.com/office/drawing/2014/main"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矩形: 圆角 13">
              <a:extLst>
                <a:ext uri="{FF2B5EF4-FFF2-40B4-BE49-F238E27FC236}">
                  <a16:creationId xmlns:a16="http://schemas.microsoft.com/office/drawing/2014/main" id="{58291B71-F84B-4749-BCDF-7BDDE8068E1F}"/>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id="{0988A668-71A5-4AB8-AD1D-B00750CEA836}"/>
              </a:ext>
            </a:extLst>
          </p:cNvPr>
          <p:cNvSpPr/>
          <p:nvPr/>
        </p:nvSpPr>
        <p:spPr>
          <a:xfrm>
            <a:off x="4330652" y="505317"/>
            <a:ext cx="353071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Luyện viết thêm</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pic>
        <p:nvPicPr>
          <p:cNvPr id="8" name="Ô li">
            <a:extLst>
              <a:ext uri="{FF2B5EF4-FFF2-40B4-BE49-F238E27FC236}">
                <a16:creationId xmlns:a16="http://schemas.microsoft.com/office/drawing/2014/main" id="{8DC7F517-ED76-4A38-BF0B-FC79188334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154" b="36589"/>
          <a:stretch/>
        </p:blipFill>
        <p:spPr>
          <a:xfrm>
            <a:off x="809625" y="2342039"/>
            <a:ext cx="10648950" cy="2902814"/>
          </a:xfrm>
          <a:prstGeom prst="rect">
            <a:avLst/>
          </a:prstGeom>
        </p:spPr>
      </p:pic>
      <p:sp>
        <p:nvSpPr>
          <p:cNvPr id="9" name="TextBox 8">
            <a:extLst>
              <a:ext uri="{FF2B5EF4-FFF2-40B4-BE49-F238E27FC236}">
                <a16:creationId xmlns:a16="http://schemas.microsoft.com/office/drawing/2014/main" id="{E987F82C-0B1B-4D69-BC1C-AD554589F0A5}"/>
              </a:ext>
            </a:extLst>
          </p:cNvPr>
          <p:cNvSpPr txBox="1"/>
          <p:nvPr/>
        </p:nvSpPr>
        <p:spPr>
          <a:xfrm>
            <a:off x="2890589" y="2807646"/>
            <a:ext cx="8553450" cy="707886"/>
          </a:xfrm>
          <a:prstGeom prst="rect">
            <a:avLst/>
          </a:prstGeom>
          <a:noFill/>
        </p:spPr>
        <p:txBody>
          <a:bodyPr wrap="square" rtlCol="0">
            <a:spAutoFit/>
          </a:bodyPr>
          <a:lstStyle/>
          <a:p>
            <a:r>
              <a:rPr lang="vi-VN" sz="4000" b="1" dirty="0">
                <a:latin typeface="+mj-lt"/>
              </a:rPr>
              <a:t>Lời nói chẳng mất tiền mua</a:t>
            </a:r>
            <a:endParaRPr lang="en-US" sz="4000" b="1" dirty="0">
              <a:latin typeface="+mj-lt"/>
            </a:endParaRPr>
          </a:p>
        </p:txBody>
      </p:sp>
      <p:sp>
        <p:nvSpPr>
          <p:cNvPr id="10" name="TextBox 9">
            <a:extLst>
              <a:ext uri="{FF2B5EF4-FFF2-40B4-BE49-F238E27FC236}">
                <a16:creationId xmlns:a16="http://schemas.microsoft.com/office/drawing/2014/main" id="{09E7DA8B-D5CC-4E94-84D2-74C2D2279E2F}"/>
              </a:ext>
            </a:extLst>
          </p:cNvPr>
          <p:cNvSpPr txBox="1"/>
          <p:nvPr/>
        </p:nvSpPr>
        <p:spPr>
          <a:xfrm>
            <a:off x="2120021" y="3672306"/>
            <a:ext cx="9763125" cy="707886"/>
          </a:xfrm>
          <a:prstGeom prst="rect">
            <a:avLst/>
          </a:prstGeom>
          <a:noFill/>
        </p:spPr>
        <p:txBody>
          <a:bodyPr wrap="square" rtlCol="0">
            <a:spAutoFit/>
          </a:bodyPr>
          <a:lstStyle/>
          <a:p>
            <a:r>
              <a:rPr lang="vi-VN" sz="4000" b="1" dirty="0">
                <a:latin typeface="+mj-lt"/>
              </a:rPr>
              <a:t>Lựa lời mà nói cho vừa lòng nhau.</a:t>
            </a:r>
            <a:endParaRPr lang="en-US" sz="4000" b="1" dirty="0">
              <a:latin typeface="+mj-lt"/>
            </a:endParaRPr>
          </a:p>
        </p:txBody>
      </p:sp>
    </p:spTree>
    <p:extLst>
      <p:ext uri="{BB962C8B-B14F-4D97-AF65-F5344CB8AC3E}">
        <p14:creationId xmlns:p14="http://schemas.microsoft.com/office/powerpoint/2010/main" val="167827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E03114-3F75-4A01-81EF-DEF5A3316CB3}"/>
              </a:ext>
            </a:extLst>
          </p:cNvPr>
          <p:cNvSpPr txBox="1"/>
          <p:nvPr/>
        </p:nvSpPr>
        <p:spPr>
          <a:xfrm>
            <a:off x="1334296" y="7174289"/>
            <a:ext cx="1024730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Hoạt động nối tiếp</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p:txBody>
      </p:sp>
      <p:pic>
        <p:nvPicPr>
          <p:cNvPr id="5" name="Picture 4">
            <a:extLst>
              <a:ext uri="{FF2B5EF4-FFF2-40B4-BE49-F238E27FC236}">
                <a16:creationId xmlns:a16="http://schemas.microsoft.com/office/drawing/2014/main" id="{661AA2A4-AD26-48A1-92A5-D332EB0DE2E8}"/>
              </a:ext>
            </a:extLst>
          </p:cNvPr>
          <p:cNvPicPr>
            <a:picLocks noChangeAspect="1"/>
          </p:cNvPicPr>
          <p:nvPr/>
        </p:nvPicPr>
        <p:blipFill>
          <a:blip r:embed="rId3"/>
          <a:stretch>
            <a:fillRect/>
          </a:stretch>
        </p:blipFill>
        <p:spPr>
          <a:xfrm>
            <a:off x="3918299" y="2592261"/>
            <a:ext cx="6584251" cy="1444877"/>
          </a:xfrm>
          <a:prstGeom prst="rect">
            <a:avLst/>
          </a:prstGeom>
        </p:spPr>
      </p:pic>
    </p:spTree>
    <p:extLst>
      <p:ext uri="{BB962C8B-B14F-4D97-AF65-F5344CB8AC3E}">
        <p14:creationId xmlns:p14="http://schemas.microsoft.com/office/powerpoint/2010/main" val="315958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descr="F:\Tiểu học\PP\Trò chơi\đạp trứng\Untitled.png">
            <a:extLst>
              <a:ext uri="{FF2B5EF4-FFF2-40B4-BE49-F238E27FC236}">
                <a16:creationId xmlns:a16="http://schemas.microsoft.com/office/drawing/2014/main" id="{0DBF38AF-964C-482E-AD69-7EC7C5B6838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1" y="2666772"/>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 descr="F:\Tiểu học\PP\Trò chơi\đạp trứng\Untitled.png">
            <a:extLst>
              <a:ext uri="{FF2B5EF4-FFF2-40B4-BE49-F238E27FC236}">
                <a16:creationId xmlns:a16="http://schemas.microsoft.com/office/drawing/2014/main" id="{7CAD4CF0-B9C2-4D6F-A8DB-9ED89C326BF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1" y="2590800"/>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5" descr="F:\Tiểu học\PP\Trò chơi\đạp trứng\Untitled.png">
            <a:extLst>
              <a:ext uri="{FF2B5EF4-FFF2-40B4-BE49-F238E27FC236}">
                <a16:creationId xmlns:a16="http://schemas.microsoft.com/office/drawing/2014/main" id="{B5814919-E678-4AF2-BB35-3110FCCAC53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89265" y="2594268"/>
            <a:ext cx="2773937" cy="3261645"/>
          </a:xfrm>
          <a:prstGeom prst="rect">
            <a:avLst/>
          </a:prstGeom>
          <a:noFill/>
          <a:extLst>
            <a:ext uri="{909E8E84-426E-40DD-AFC4-6F175D3DCCD1}">
              <a14:hiddenFill xmlns:a14="http://schemas.microsoft.com/office/drawing/2010/main">
                <a:solidFill>
                  <a:srgbClr val="FFFFFF"/>
                </a:solidFill>
              </a14:hiddenFill>
            </a:ext>
          </a:extLst>
        </p:spPr>
      </p:pic>
      <p:sp>
        <p:nvSpPr>
          <p:cNvPr id="12" name="Hộp_Văn_Bản 3">
            <a:extLst>
              <a:ext uri="{FF2B5EF4-FFF2-40B4-BE49-F238E27FC236}">
                <a16:creationId xmlns:a16="http://schemas.microsoft.com/office/drawing/2014/main" id="{C0A07CF7-CBC6-4023-A2D6-568380FB1F99}"/>
              </a:ext>
            </a:extLst>
          </p:cNvPr>
          <p:cNvSpPr txBox="1"/>
          <p:nvPr/>
        </p:nvSpPr>
        <p:spPr>
          <a:xfrm>
            <a:off x="1601611" y="3593159"/>
            <a:ext cx="2057400"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3" name="Hộp_Văn_Bản 41">
            <a:extLst>
              <a:ext uri="{FF2B5EF4-FFF2-40B4-BE49-F238E27FC236}">
                <a16:creationId xmlns:a16="http://schemas.microsoft.com/office/drawing/2014/main" id="{F8CE9216-0A32-46CF-A2C5-3C693D86C071}"/>
              </a:ext>
            </a:extLst>
          </p:cNvPr>
          <p:cNvSpPr txBox="1"/>
          <p:nvPr/>
        </p:nvSpPr>
        <p:spPr>
          <a:xfrm>
            <a:off x="4708263" y="3581400"/>
            <a:ext cx="2057400"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cục</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tẩy</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 name="Hộp_Văn_Bản 42">
            <a:extLst>
              <a:ext uri="{FF2B5EF4-FFF2-40B4-BE49-F238E27FC236}">
                <a16:creationId xmlns:a16="http://schemas.microsoft.com/office/drawing/2014/main" id="{EF183166-5C17-44FF-ADAB-46B51C21ECC1}"/>
              </a:ext>
            </a:extLst>
          </p:cNvPr>
          <p:cNvSpPr txBox="1"/>
          <p:nvPr/>
        </p:nvSpPr>
        <p:spPr>
          <a:xfrm>
            <a:off x="7830791" y="3581400"/>
            <a:ext cx="2057400"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5" name="Sao 4-cánh 21">
            <a:extLst>
              <a:ext uri="{FF2B5EF4-FFF2-40B4-BE49-F238E27FC236}">
                <a16:creationId xmlns:a16="http://schemas.microsoft.com/office/drawing/2014/main" id="{851AC624-98FB-48A3-ABF3-269E88ADCE2E}"/>
              </a:ext>
            </a:extLst>
          </p:cNvPr>
          <p:cNvSpPr/>
          <p:nvPr/>
        </p:nvSpPr>
        <p:spPr>
          <a:xfrm>
            <a:off x="6388813" y="3974417"/>
            <a:ext cx="82627" cy="762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Nhóm 4">
            <a:extLst>
              <a:ext uri="{FF2B5EF4-FFF2-40B4-BE49-F238E27FC236}">
                <a16:creationId xmlns:a16="http://schemas.microsoft.com/office/drawing/2014/main" id="{383C9F2A-50D3-4FB7-A474-A3C675911C0B}"/>
              </a:ext>
            </a:extLst>
          </p:cNvPr>
          <p:cNvGrpSpPr/>
          <p:nvPr/>
        </p:nvGrpSpPr>
        <p:grpSpPr>
          <a:xfrm>
            <a:off x="6779199" y="1480919"/>
            <a:ext cx="4348183" cy="4933352"/>
            <a:chOff x="5562600" y="1866251"/>
            <a:chExt cx="4348182" cy="4933352"/>
          </a:xfrm>
        </p:grpSpPr>
        <p:pic>
          <p:nvPicPr>
            <p:cNvPr id="17" name="Picture 19" descr="F:\Tiểu học\PP\Trò chơi\đạp trứng\Ảnh6.png">
              <a:extLst>
                <a:ext uri="{FF2B5EF4-FFF2-40B4-BE49-F238E27FC236}">
                  <a16:creationId xmlns:a16="http://schemas.microsoft.com/office/drawing/2014/main" id="{4E76DEEF-EF37-45C9-9555-AAFAF3F1FA5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2600" y="1866251"/>
              <a:ext cx="4348182" cy="4933352"/>
            </a:xfrm>
            <a:prstGeom prst="rect">
              <a:avLst/>
            </a:prstGeom>
            <a:noFill/>
            <a:extLst>
              <a:ext uri="{909E8E84-426E-40DD-AFC4-6F175D3DCCD1}">
                <a14:hiddenFill xmlns:a14="http://schemas.microsoft.com/office/drawing/2010/main">
                  <a:solidFill>
                    <a:srgbClr val="FFFFFF"/>
                  </a:solidFill>
                </a14:hiddenFill>
              </a:ext>
            </a:extLst>
          </p:spPr>
        </p:pic>
        <p:sp>
          <p:nvSpPr>
            <p:cNvPr id="18" name="Sao 4-cánh 16">
              <a:extLst>
                <a:ext uri="{FF2B5EF4-FFF2-40B4-BE49-F238E27FC236}">
                  <a16:creationId xmlns:a16="http://schemas.microsoft.com/office/drawing/2014/main" id="{0EEE03FF-BDC4-43C8-ABA0-E9FDD7D2ECBA}"/>
                </a:ext>
              </a:extLst>
            </p:cNvPr>
            <p:cNvSpPr/>
            <p:nvPr/>
          </p:nvSpPr>
          <p:spPr>
            <a:xfrm>
              <a:off x="7570472" y="3221516"/>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Sao 4-cánh 17">
              <a:extLst>
                <a:ext uri="{FF2B5EF4-FFF2-40B4-BE49-F238E27FC236}">
                  <a16:creationId xmlns:a16="http://schemas.microsoft.com/office/drawing/2014/main" id="{DC606A76-D202-4342-8423-98A6544B9422}"/>
                </a:ext>
              </a:extLst>
            </p:cNvPr>
            <p:cNvSpPr/>
            <p:nvPr/>
          </p:nvSpPr>
          <p:spPr>
            <a:xfrm>
              <a:off x="7835746" y="2881082"/>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Nhóm 5">
            <a:extLst>
              <a:ext uri="{FF2B5EF4-FFF2-40B4-BE49-F238E27FC236}">
                <a16:creationId xmlns:a16="http://schemas.microsoft.com/office/drawing/2014/main" id="{C8A75682-01A6-49A1-A875-022F00B9A752}"/>
              </a:ext>
            </a:extLst>
          </p:cNvPr>
          <p:cNvGrpSpPr/>
          <p:nvPr/>
        </p:nvGrpSpPr>
        <p:grpSpPr>
          <a:xfrm>
            <a:off x="727257" y="1347929"/>
            <a:ext cx="4240567" cy="5086983"/>
            <a:chOff x="-475094" y="1600200"/>
            <a:chExt cx="4240567" cy="5086983"/>
          </a:xfrm>
        </p:grpSpPr>
        <p:pic>
          <p:nvPicPr>
            <p:cNvPr id="22" name="Picture 19" descr="F:\Tiểu học\PP\Trò chơi\đạp trứng\Ảnh6.png">
              <a:extLst>
                <a:ext uri="{FF2B5EF4-FFF2-40B4-BE49-F238E27FC236}">
                  <a16:creationId xmlns:a16="http://schemas.microsoft.com/office/drawing/2014/main" id="{0DEBAC1B-855A-4B5E-BFCE-FFDA2FEF031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094" y="1600200"/>
              <a:ext cx="4240567" cy="5086983"/>
            </a:xfrm>
            <a:prstGeom prst="rect">
              <a:avLst/>
            </a:prstGeom>
            <a:noFill/>
            <a:extLst>
              <a:ext uri="{909E8E84-426E-40DD-AFC4-6F175D3DCCD1}">
                <a14:hiddenFill xmlns:a14="http://schemas.microsoft.com/office/drawing/2010/main">
                  <a:solidFill>
                    <a:srgbClr val="FFFFFF"/>
                  </a:solidFill>
                </a14:hiddenFill>
              </a:ext>
            </a:extLst>
          </p:spPr>
        </p:pic>
        <p:sp>
          <p:nvSpPr>
            <p:cNvPr id="23" name="Sao 4-cánh 1">
              <a:extLst>
                <a:ext uri="{FF2B5EF4-FFF2-40B4-BE49-F238E27FC236}">
                  <a16:creationId xmlns:a16="http://schemas.microsoft.com/office/drawing/2014/main" id="{5A67618D-27B0-4843-B2D6-A9237D31F2F2}"/>
                </a:ext>
              </a:extLst>
            </p:cNvPr>
            <p:cNvSpPr/>
            <p:nvPr/>
          </p:nvSpPr>
          <p:spPr>
            <a:xfrm>
              <a:off x="1219200" y="2822868"/>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Sao 4-cánh 2">
              <a:extLst>
                <a:ext uri="{FF2B5EF4-FFF2-40B4-BE49-F238E27FC236}">
                  <a16:creationId xmlns:a16="http://schemas.microsoft.com/office/drawing/2014/main" id="{17833508-F805-4225-8F15-E892928ED71A}"/>
                </a:ext>
              </a:extLst>
            </p:cNvPr>
            <p:cNvSpPr/>
            <p:nvPr/>
          </p:nvSpPr>
          <p:spPr>
            <a:xfrm>
              <a:off x="2325016" y="3598659"/>
              <a:ext cx="45719" cy="109933"/>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Sao 4-cánh 18">
              <a:extLst>
                <a:ext uri="{FF2B5EF4-FFF2-40B4-BE49-F238E27FC236}">
                  <a16:creationId xmlns:a16="http://schemas.microsoft.com/office/drawing/2014/main" id="{81E2B7B2-A03E-4358-BFF2-CDAA596F3E70}"/>
                </a:ext>
              </a:extLst>
            </p:cNvPr>
            <p:cNvSpPr/>
            <p:nvPr/>
          </p:nvSpPr>
          <p:spPr>
            <a:xfrm>
              <a:off x="1570161" y="3427017"/>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Sao 4-cánh 19">
              <a:extLst>
                <a:ext uri="{FF2B5EF4-FFF2-40B4-BE49-F238E27FC236}">
                  <a16:creationId xmlns:a16="http://schemas.microsoft.com/office/drawing/2014/main" id="{20E8D467-E7D8-4F06-9D8E-89273D9C53A7}"/>
                </a:ext>
              </a:extLst>
            </p:cNvPr>
            <p:cNvSpPr/>
            <p:nvPr/>
          </p:nvSpPr>
          <p:spPr>
            <a:xfrm>
              <a:off x="1835435" y="3086583"/>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Nhóm 6">
            <a:extLst>
              <a:ext uri="{FF2B5EF4-FFF2-40B4-BE49-F238E27FC236}">
                <a16:creationId xmlns:a16="http://schemas.microsoft.com/office/drawing/2014/main" id="{0FD0AA14-91D6-43D8-94C7-DD6B8F7F443A}"/>
              </a:ext>
            </a:extLst>
          </p:cNvPr>
          <p:cNvGrpSpPr/>
          <p:nvPr/>
        </p:nvGrpSpPr>
        <p:grpSpPr>
          <a:xfrm>
            <a:off x="3805788" y="1335912"/>
            <a:ext cx="4267200" cy="5056155"/>
            <a:chOff x="2622473" y="1630100"/>
            <a:chExt cx="4267200" cy="5056155"/>
          </a:xfrm>
        </p:grpSpPr>
        <p:pic>
          <p:nvPicPr>
            <p:cNvPr id="30" name="Picture 19" descr="F:\Tiểu học\PP\Trò chơi\đạp trứng\Ảnh6.png">
              <a:extLst>
                <a:ext uri="{FF2B5EF4-FFF2-40B4-BE49-F238E27FC236}">
                  <a16:creationId xmlns:a16="http://schemas.microsoft.com/office/drawing/2014/main" id="{B8D58C1F-44B8-4E96-A020-1BC98C9EC94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2473" y="1630100"/>
              <a:ext cx="4267200" cy="5056155"/>
            </a:xfrm>
            <a:prstGeom prst="rect">
              <a:avLst/>
            </a:prstGeom>
            <a:noFill/>
            <a:extLst>
              <a:ext uri="{909E8E84-426E-40DD-AFC4-6F175D3DCCD1}">
                <a14:hiddenFill xmlns:a14="http://schemas.microsoft.com/office/drawing/2010/main">
                  <a:solidFill>
                    <a:srgbClr val="FFFFFF"/>
                  </a:solidFill>
                </a14:hiddenFill>
              </a:ext>
            </a:extLst>
          </p:spPr>
        </p:pic>
        <p:sp>
          <p:nvSpPr>
            <p:cNvPr id="31" name="Sao 4-cánh 15">
              <a:extLst>
                <a:ext uri="{FF2B5EF4-FFF2-40B4-BE49-F238E27FC236}">
                  <a16:creationId xmlns:a16="http://schemas.microsoft.com/office/drawing/2014/main" id="{EF1656D0-4528-4CC9-A054-AD10AC655113}"/>
                </a:ext>
              </a:extLst>
            </p:cNvPr>
            <p:cNvSpPr/>
            <p:nvPr/>
          </p:nvSpPr>
          <p:spPr>
            <a:xfrm>
              <a:off x="4876800" y="3070752"/>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Sao 4-cánh 20">
              <a:extLst>
                <a:ext uri="{FF2B5EF4-FFF2-40B4-BE49-F238E27FC236}">
                  <a16:creationId xmlns:a16="http://schemas.microsoft.com/office/drawing/2014/main" id="{13A8338D-72CB-4E65-89E4-27C0162BFBE4}"/>
                </a:ext>
              </a:extLst>
            </p:cNvPr>
            <p:cNvSpPr/>
            <p:nvPr/>
          </p:nvSpPr>
          <p:spPr>
            <a:xfrm>
              <a:off x="4756073" y="2514600"/>
              <a:ext cx="89054"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Sao 4-cánh 22">
              <a:extLst>
                <a:ext uri="{FF2B5EF4-FFF2-40B4-BE49-F238E27FC236}">
                  <a16:creationId xmlns:a16="http://schemas.microsoft.com/office/drawing/2014/main" id="{E7CA4BF4-C746-4BE5-8229-91F74A278A20}"/>
                </a:ext>
              </a:extLst>
            </p:cNvPr>
            <p:cNvSpPr/>
            <p:nvPr/>
          </p:nvSpPr>
          <p:spPr>
            <a:xfrm>
              <a:off x="5287126" y="3598660"/>
              <a:ext cx="89054" cy="67467"/>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4" name="Picture 24">
            <a:extLst>
              <a:ext uri="{FF2B5EF4-FFF2-40B4-BE49-F238E27FC236}">
                <a16:creationId xmlns:a16="http://schemas.microsoft.com/office/drawing/2014/main" id="{2E8F2C40-C2D6-48D5-98F2-A72E2A170308}"/>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13934">
            <a:off x="2484828" y="1170363"/>
            <a:ext cx="2635411" cy="146411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a:extLst>
              <a:ext uri="{FF2B5EF4-FFF2-40B4-BE49-F238E27FC236}">
                <a16:creationId xmlns:a16="http://schemas.microsoft.com/office/drawing/2014/main" id="{70A30A4F-7040-49B5-AC70-73EF0CB5949C}"/>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94088">
            <a:off x="5882095" y="1399699"/>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4">
            <a:extLst>
              <a:ext uri="{FF2B5EF4-FFF2-40B4-BE49-F238E27FC236}">
                <a16:creationId xmlns:a16="http://schemas.microsoft.com/office/drawing/2014/main" id="{81FD38E2-BC64-4A63-B140-F269F31E4394}"/>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476822" y="1262514"/>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7" name="nhung_ban_nhac_khong_loi_vui_nhon_danh_cho_be_yeu_-1782162036120988092.mp3">
            <a:hlinkClick r:id="" action="ppaction://media"/>
            <a:extLst>
              <a:ext uri="{FF2B5EF4-FFF2-40B4-BE49-F238E27FC236}">
                <a16:creationId xmlns:a16="http://schemas.microsoft.com/office/drawing/2014/main" id="{329A4994-FB4B-4157-85CB-E244805FDE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0895" y="0"/>
            <a:ext cx="609600" cy="609600"/>
          </a:xfrm>
          <a:prstGeom prst="rect">
            <a:avLst/>
          </a:prstGeom>
        </p:spPr>
      </p:pic>
      <p:sp>
        <p:nvSpPr>
          <p:cNvPr id="38" name="Oval 37">
            <a:hlinkClick r:id="rId10" action="ppaction://hlinksldjump"/>
            <a:extLst>
              <a:ext uri="{FF2B5EF4-FFF2-40B4-BE49-F238E27FC236}">
                <a16:creationId xmlns:a16="http://schemas.microsoft.com/office/drawing/2014/main" id="{3EE031F7-A6EB-42E2-BA14-C791E37689E3}"/>
              </a:ext>
            </a:extLst>
          </p:cNvPr>
          <p:cNvSpPr/>
          <p:nvPr/>
        </p:nvSpPr>
        <p:spPr>
          <a:xfrm>
            <a:off x="2357884"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1</a:t>
            </a:r>
          </a:p>
        </p:txBody>
      </p:sp>
      <p:sp>
        <p:nvSpPr>
          <p:cNvPr id="39" name="Oval 38">
            <a:hlinkClick r:id="rId11" action="ppaction://hlinksldjump"/>
            <a:extLst>
              <a:ext uri="{FF2B5EF4-FFF2-40B4-BE49-F238E27FC236}">
                <a16:creationId xmlns:a16="http://schemas.microsoft.com/office/drawing/2014/main" id="{9AAF7923-D2CA-4909-A5F5-C83C9546B10A}"/>
              </a:ext>
            </a:extLst>
          </p:cNvPr>
          <p:cNvSpPr/>
          <p:nvPr/>
        </p:nvSpPr>
        <p:spPr>
          <a:xfrm>
            <a:off x="5406488"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2</a:t>
            </a:r>
          </a:p>
        </p:txBody>
      </p:sp>
      <p:sp>
        <p:nvSpPr>
          <p:cNvPr id="40" name="Oval 39">
            <a:hlinkClick r:id="rId12" action="ppaction://hlinksldjump"/>
            <a:extLst>
              <a:ext uri="{FF2B5EF4-FFF2-40B4-BE49-F238E27FC236}">
                <a16:creationId xmlns:a16="http://schemas.microsoft.com/office/drawing/2014/main" id="{ED12440A-4BDE-4F89-902A-CABCA21F9C74}"/>
              </a:ext>
            </a:extLst>
          </p:cNvPr>
          <p:cNvSpPr/>
          <p:nvPr/>
        </p:nvSpPr>
        <p:spPr>
          <a:xfrm>
            <a:off x="8527531"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3</a:t>
            </a:r>
          </a:p>
        </p:txBody>
      </p:sp>
      <p:sp>
        <p:nvSpPr>
          <p:cNvPr id="41" name="Arrow: Right 40">
            <a:hlinkClick r:id="rId13" action="ppaction://hlinksldjump"/>
            <a:extLst>
              <a:ext uri="{FF2B5EF4-FFF2-40B4-BE49-F238E27FC236}">
                <a16:creationId xmlns:a16="http://schemas.microsoft.com/office/drawing/2014/main" id="{FA7938D6-CD6B-4EA9-A8AF-2A0A7D3EB83B}"/>
              </a:ext>
            </a:extLst>
          </p:cNvPr>
          <p:cNvSpPr/>
          <p:nvPr/>
        </p:nvSpPr>
        <p:spPr>
          <a:xfrm>
            <a:off x="10761331" y="5884011"/>
            <a:ext cx="907027" cy="508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7252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1159 0.01968 C 0.01237 0.01945 0.02083 0.01737 0.02187 0.01621 C 0.03281 0.00788 0.01992 0.01366 0.0306 0.0095 C 0.03633 -0.00046 0.04687 -0.01018 0.0569 -0.01412 C 0.0595 -0.01712 0.06302 -0.01944 0.06575 -0.02268 C 0.07357 -0.03171 0.06601 -0.02777 0.07435 -0.03101 C 0.07591 -0.03263 0.07708 -0.03472 0.07878 -0.03611 C 0.08008 -0.03703 0.08242 -0.03912 0.0832 -0.03773 C 0.08398 -0.03587 0.08164 -0.03402 0.08021 -0.03263 C 0.07917 -0.03148 0.07721 -0.03171 0.07591 -0.03101 C 0.06575 -0.02523 0.07721 -0.03032 0.06719 -0.02268 C 0.06575 -0.02152 0.06406 -0.02175 0.06289 -0.02083 C 0.05638 -0.01712 0.05013 -0.01273 0.04375 -0.00902 C 0.03802 -0.00555 0.0332 -0.00115 0.0276 0.00278 C 0.01458 0.01204 0.02825 0.00163 0.01758 0.00788 C 0.00937 0.0125 0.01029 0.01945 1.04167E-6 0.02292 C -0.00482 0.02686 -0.01615 0.03774 -0.02188 0.03982 C -0.02643 0.04792 -0.03503 0.05047 -0.04219 0.0551 C -0.04531 0.05718 -0.04805 0.05973 -0.05104 0.06181 C -0.05508 0.06482 -0.06029 0.06551 -0.06406 0.06875 C -0.06211 0.06135 -0.05625 0.05649 -0.05104 0.05163 C -0.04596 0.047 -0.04544 0.04237 -0.03919 0.03982 C -0.03164 0.02593 -0.0418 0.04213 -0.03216 0.03311 C -0.03073 0.03172 -0.03034 0.0294 -0.02917 0.02801 C -0.028 0.02663 -0.02617 0.02593 -0.02487 0.02454 C -0.01836 0.01389 -0.02591 0.025 -0.01732 0.01621 C -0.00573 0.00417 -0.01354 0.00811 -0.0043 0.0044 C -0.003 0.00278 1.04167E-6 -0.00069 1.04167E-6 -0.00046 " pathEditMode="relative" rAng="0" ptsTypes="AAAAAAAAAAAAAAAAAAAAAAAAAAAA">
                                      <p:cBhvr>
                                        <p:cTn id="11" dur="2000" fill="hold"/>
                                        <p:tgtEl>
                                          <p:spTgt spid="34"/>
                                        </p:tgtEl>
                                        <p:attrNameLst>
                                          <p:attrName>ppt_x</p:attrName>
                                          <p:attrName>ppt_y</p:attrName>
                                        </p:attrNameLst>
                                      </p:cBhvr>
                                      <p:rCtr x="-19500" y="-46300"/>
                                    </p:animMotion>
                                  </p:childTnLst>
                                </p:cTn>
                              </p:par>
                            </p:childTnLst>
                          </p:cTn>
                        </p:par>
                        <p:par>
                          <p:cTn id="12" fill="hold">
                            <p:stCondLst>
                              <p:cond delay="2000"/>
                            </p:stCondLst>
                            <p:childTnLst>
                              <p:par>
                                <p:cTn id="13" presetID="10" presetClass="exit" presetSubtype="0" fill="hold" nodeType="after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par>
                          <p:cTn id="16" fill="hold">
                            <p:stCondLst>
                              <p:cond delay="250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nextCondLst>
                <p:cond evt="onClick" delay="0">
                  <p:tgtEl>
                    <p:spTgt spid="34"/>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1.45833E-6 1.85185E-6 C 0.00091 -0.00023 0.01081 -0.00324 0.01211 -0.00463 C 0.025 -0.01621 0.0099 -0.00834 0.0224 -0.01389 C 0.02917 -0.02755 0.04167 -0.04074 0.05352 -0.04607 C 0.05664 -0.05023 0.06081 -0.05347 0.06393 -0.05764 C 0.07331 -0.07014 0.06419 -0.06459 0.07409 -0.06898 C 0.07591 -0.0713 0.07722 -0.07408 0.0793 -0.07593 C 0.08086 -0.07732 0.08373 -0.08033 0.08451 -0.07824 C 0.08542 -0.0757 0.08268 -0.07315 0.08112 -0.0713 C 0.07969 -0.06968 0.07748 -0.07014 0.07591 -0.06898 C 0.06406 -0.06111 0.07748 -0.06806 0.06563 -0.05764 C 0.06406 -0.05625 0.06198 -0.05648 0.06042 -0.05533 C 0.053 -0.05023 0.04544 -0.04421 0.03802 -0.03912 C 0.03125 -0.03449 0.02539 -0.02847 0.01888 -0.02315 C 0.00352 -0.01042 0.01966 -0.02477 0.0069 -0.01621 C -0.0026 -0.00996 -0.00169 -0.00046 -0.01367 0.0044 C -0.01966 0.00972 -0.03281 0.02454 -0.03958 0.02754 C -0.04492 0.03842 -0.05521 0.0419 -0.06367 0.04815 C -0.06732 0.05092 -0.0707 0.0544 -0.07409 0.05741 C -0.07877 0.06157 -0.08489 0.0625 -0.08958 0.06666 C -0.08711 0.05671 -0.08021 0.05 -0.07409 0.04352 C -0.06823 0.03704 -0.06758 0.03079 -0.06028 0.02754 C -0.05117 0.00833 -0.06315 0.03055 -0.05169 0.01829 C -0.05013 0.01643 -0.04961 0.01319 -0.04831 0.01134 C -0.04687 0.00949 -0.04479 0.00833 -0.0431 0.00671 C -0.03555 -0.00787 -0.04427 0.00717 -0.03437 -0.00463 C -0.02044 -0.0213 -0.02969 -0.01597 -0.01888 -0.02084 C -0.01719 -0.02315 -0.01367 -0.02778 -0.01367 -0.02755 " pathEditMode="relative" rAng="0" ptsTypes="AAAAAAAAAAAAAAAAAAAAAAAAAAAA">
                                      <p:cBhvr>
                                        <p:cTn id="26" dur="2000" fill="hold"/>
                                        <p:tgtEl>
                                          <p:spTgt spid="35"/>
                                        </p:tgtEl>
                                        <p:attrNameLst>
                                          <p:attrName>ppt_x</p:attrName>
                                          <p:attrName>ppt_y</p:attrName>
                                        </p:attrNameLst>
                                      </p:cBhvr>
                                      <p:rCtr x="-24700" y="-62500"/>
                                    </p:animMotion>
                                  </p:childTnLst>
                                </p:cTn>
                              </p:par>
                            </p:childTnLst>
                          </p:cTn>
                        </p:par>
                        <p:par>
                          <p:cTn id="27" fill="hold">
                            <p:stCondLst>
                              <p:cond delay="2000"/>
                            </p:stCondLst>
                            <p:childTnLst>
                              <p:par>
                                <p:cTn id="28" presetID="10" presetClass="exit" presetSubtype="0" fill="hold" nodeType="afterEffect">
                                  <p:stCondLst>
                                    <p:cond delay="0"/>
                                  </p:stCondLst>
                                  <p:childTnLst>
                                    <p:animEffect transition="out" filter="fade">
                                      <p:cBhvr>
                                        <p:cTn id="29" dur="500"/>
                                        <p:tgtEl>
                                          <p:spTgt spid="29"/>
                                        </p:tgtEl>
                                      </p:cBhvr>
                                    </p:animEffect>
                                    <p:set>
                                      <p:cBhvr>
                                        <p:cTn id="30" dur="1" fill="hold">
                                          <p:stCondLst>
                                            <p:cond delay="499"/>
                                          </p:stCondLst>
                                        </p:cTn>
                                        <p:tgtEl>
                                          <p:spTgt spid="29"/>
                                        </p:tgtEl>
                                        <p:attrNameLst>
                                          <p:attrName>style.visibility</p:attrName>
                                        </p:attrNameLst>
                                      </p:cBhvr>
                                      <p:to>
                                        <p:strVal val="hidden"/>
                                      </p:to>
                                    </p:se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6"/>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01367 0.02755 C 0.01459 0.02732 0.02448 0.02431 0.02591 0.02292 C 0.03867 0.01134 0.02357 0.01921 0.03607 0.01366 C 0.04284 -7.40741E-7 0.05534 -0.01319 0.06719 -0.01852 C 0.07031 -0.02268 0.07448 -0.02593 0.07761 -0.03009 C 0.08698 -0.04259 0.078 -0.03704 0.08789 -0.04143 C 0.08959 -0.04375 0.09102 -0.04653 0.0931 -0.04838 C 0.09466 -0.04977 0.0974 -0.05278 0.09831 -0.05069 C 0.09909 -0.04815 0.09636 -0.0456 0.09479 -0.04375 C 0.09336 -0.04213 0.09115 -0.04259 0.08959 -0.04143 C 0.07774 -0.03356 0.09115 -0.04051 0.0793 -0.03009 C 0.07774 -0.0287 0.07565 -0.02893 0.07409 -0.02778 C 0.06667 -0.02268 0.05925 -0.01667 0.05169 -0.01157 C 0.04492 -0.00694 0.03906 -0.00093 0.03268 0.0044 C 0.01719 0.01713 0.03334 0.00278 0.02071 0.01134 C 0.01107 0.01759 0.01198 0.02708 -2.08333E-6 0.03195 C -0.00586 0.03727 -0.01914 0.05208 -0.02591 0.05509 C -0.03125 0.06597 -0.04153 0.06945 -0.05 0.0757 C -0.05364 0.07847 -0.0569 0.08195 -0.06041 0.08495 C -0.0651 0.08912 -0.07122 0.09005 -0.07591 0.09421 C -0.07344 0.08426 -0.06653 0.07755 -0.06041 0.07107 C -0.05456 0.06458 -0.05377 0.05833 -0.04648 0.05509 C -0.0375 0.03588 -0.04948 0.0581 -0.03802 0.04583 C -0.03646 0.04398 -0.03594 0.04074 -0.0345 0.03889 C -0.0332 0.03704 -0.03112 0.03588 -0.02929 0.03426 C -0.02187 0.01968 -0.0306 0.03472 -0.0207 0.02292 C -0.00677 0.00625 -0.01601 0.01157 -0.00521 0.00671 C -0.00351 0.0044 -2.08333E-6 -0.00023 -2.08333E-6 -7.40741E-7 " pathEditMode="relative" rAng="0" ptsTypes="AAAAAAAAAAAAAAAAAAAAAAAAAAAA">
                                      <p:cBhvr>
                                        <p:cTn id="41" dur="2000" fill="hold"/>
                                        <p:tgtEl>
                                          <p:spTgt spid="36"/>
                                        </p:tgtEl>
                                        <p:attrNameLst>
                                          <p:attrName>ppt_x</p:attrName>
                                          <p:attrName>ppt_y</p:attrName>
                                        </p:attrNameLst>
                                      </p:cBhvr>
                                      <p:rCtr x="-24700" y="-62500"/>
                                    </p:animMotion>
                                  </p:childTnLst>
                                </p:cTn>
                              </p:par>
                            </p:childTnLst>
                          </p:cTn>
                        </p:par>
                        <p:par>
                          <p:cTn id="42" fill="hold">
                            <p:stCondLst>
                              <p:cond delay="2000"/>
                            </p:stCondLst>
                            <p:childTnLst>
                              <p:par>
                                <p:cTn id="43" presetID="10" presetClass="exit" presetSubtype="0" fill="hold" nodeType="after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childTnLst>
                    </p:cTn>
                  </p:par>
                </p:childTnLst>
              </p:cTn>
              <p:nextCondLst>
                <p:cond evt="onClick" delay="0">
                  <p:tgtEl>
                    <p:spTgt spid="36"/>
                  </p:tgtEl>
                </p:cond>
              </p:nextCondLst>
            </p:seq>
            <p:audio>
              <p:cMediaNode vol="80000" showWhenStopped="0">
                <p:cTn id="52" repeatCount="indefinite" fill="hold" display="0">
                  <p:stCondLst>
                    <p:cond delay="indefinite"/>
                  </p:stCondLst>
                  <p:endCondLst>
                    <p:cond evt="onStopAudio" delay="0">
                      <p:tgtEl>
                        <p:sldTgt/>
                      </p:tgtEl>
                    </p:cond>
                  </p:endCondLst>
                </p:cTn>
                <p:tgtEl>
                  <p:spTgt spid="37"/>
                </p:tgtEl>
              </p:cMediaNode>
            </p:audio>
          </p:childTnLst>
        </p:cTn>
      </p:par>
    </p:tnLst>
    <p:bldLst>
      <p:bldP spid="12"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56D74DD-7A81-42BB-8F1F-B41CE8697E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240" y="581978"/>
            <a:ext cx="8225521" cy="5433764"/>
          </a:xfrm>
          <a:prstGeom prst="rect">
            <a:avLst/>
          </a:prstGeom>
        </p:spPr>
      </p:pic>
      <p:sp>
        <p:nvSpPr>
          <p:cNvPr id="3" name="TextBox 2">
            <a:extLst>
              <a:ext uri="{FF2B5EF4-FFF2-40B4-BE49-F238E27FC236}">
                <a16:creationId xmlns:a16="http://schemas.microsoft.com/office/drawing/2014/main" id="{99964EC0-19B1-4B60-9382-3CB5D4AB01D9}"/>
              </a:ext>
            </a:extLst>
          </p:cNvPr>
          <p:cNvSpPr txBox="1"/>
          <p:nvPr/>
        </p:nvSpPr>
        <p:spPr>
          <a:xfrm>
            <a:off x="3143249" y="2819280"/>
            <a:ext cx="5905501" cy="156966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Em</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nêu</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lại</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quy</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trình</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viết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a:ln>
                  <a:noFill/>
                </a:ln>
                <a:solidFill>
                  <a:prstClr val="black"/>
                </a:solidFill>
                <a:effectLst/>
                <a:uLnTx/>
                <a:uFillTx/>
                <a:latin typeface="HP001 4 hàng" panose="020B0603050302020204" pitchFamily="34" charset="0"/>
              </a:rPr>
              <a:t>L</a:t>
            </a:r>
          </a:p>
        </p:txBody>
      </p:sp>
      <p:sp>
        <p:nvSpPr>
          <p:cNvPr id="5" name="Arrow: Left 4">
            <a:hlinkClick r:id="rId3" action="ppaction://hlinksldjump"/>
            <a:extLst>
              <a:ext uri="{FF2B5EF4-FFF2-40B4-BE49-F238E27FC236}">
                <a16:creationId xmlns:a16="http://schemas.microsoft.com/office/drawing/2014/main" id="{BFE7F93A-4A55-4CFB-B8F9-61E651B8CCDC}"/>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7985771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56D74DD-7A81-42BB-8F1F-B41CE8697E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240" y="581978"/>
            <a:ext cx="8225521" cy="5433764"/>
          </a:xfrm>
          <a:prstGeom prst="rect">
            <a:avLst/>
          </a:prstGeom>
        </p:spPr>
      </p:pic>
      <p:sp>
        <p:nvSpPr>
          <p:cNvPr id="3" name="TextBox 2">
            <a:extLst>
              <a:ext uri="{FF2B5EF4-FFF2-40B4-BE49-F238E27FC236}">
                <a16:creationId xmlns:a16="http://schemas.microsoft.com/office/drawing/2014/main" id="{99964EC0-19B1-4B60-9382-3CB5D4AB01D9}"/>
              </a:ext>
            </a:extLst>
          </p:cNvPr>
          <p:cNvSpPr txBox="1"/>
          <p:nvPr/>
        </p:nvSpPr>
        <p:spPr>
          <a:xfrm>
            <a:off x="2438399" y="2628780"/>
            <a:ext cx="7315200" cy="83099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a:ln>
                  <a:noFill/>
                </a:ln>
                <a:solidFill>
                  <a:prstClr val="black"/>
                </a:solidFill>
                <a:effectLst/>
                <a:uLnTx/>
                <a:uFillTx/>
                <a:latin typeface="HP001 4 hàng" panose="020B0603050302020204" pitchFamily="34" charset="0"/>
                <a:cs typeface="Calibri" panose="020F0502020204030204" pitchFamily="34" charset="0"/>
              </a:rPr>
              <a:t>L</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mấy</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nét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
        <p:nvSpPr>
          <p:cNvPr id="5" name="Arrow: Left 4">
            <a:hlinkClick r:id="rId3" action="ppaction://hlinksldjump"/>
            <a:extLst>
              <a:ext uri="{FF2B5EF4-FFF2-40B4-BE49-F238E27FC236}">
                <a16:creationId xmlns:a16="http://schemas.microsoft.com/office/drawing/2014/main" id="{25D0355C-37C6-4B8A-85F6-AECE5B08624E}"/>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0195273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56D74DD-7A81-42BB-8F1F-B41CE8697E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240" y="581978"/>
            <a:ext cx="8225521" cy="5433764"/>
          </a:xfrm>
          <a:prstGeom prst="rect">
            <a:avLst/>
          </a:prstGeom>
        </p:spPr>
      </p:pic>
      <p:sp>
        <p:nvSpPr>
          <p:cNvPr id="3" name="TextBox 2">
            <a:extLst>
              <a:ext uri="{FF2B5EF4-FFF2-40B4-BE49-F238E27FC236}">
                <a16:creationId xmlns:a16="http://schemas.microsoft.com/office/drawing/2014/main" id="{99964EC0-19B1-4B60-9382-3CB5D4AB01D9}"/>
              </a:ext>
            </a:extLst>
          </p:cNvPr>
          <p:cNvSpPr txBox="1"/>
          <p:nvPr/>
        </p:nvSpPr>
        <p:spPr>
          <a:xfrm>
            <a:off x="2438399" y="2628780"/>
            <a:ext cx="7315200" cy="156966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Averta Std CY" panose="00000500000000000000" pitchFamily="50" charset="0"/>
                <a:ea typeface="+mn-ea"/>
                <a:cs typeface="+mn-cs"/>
              </a:rPr>
              <a:t>Khi viết thể thơ lục bát em cần lưu ý điều gì?</a:t>
            </a:r>
            <a:endParaRPr kumimoji="0" lang="en-US" sz="48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mn-cs"/>
            </a:endParaRPr>
          </a:p>
        </p:txBody>
      </p:sp>
      <p:sp>
        <p:nvSpPr>
          <p:cNvPr id="4" name="Arrow: Left 3">
            <a:hlinkClick r:id="rId3" action="ppaction://hlinksldjump"/>
            <a:extLst>
              <a:ext uri="{FF2B5EF4-FFF2-40B4-BE49-F238E27FC236}">
                <a16:creationId xmlns:a16="http://schemas.microsoft.com/office/drawing/2014/main" id="{5DDC5A91-C062-4AB4-9258-DF8562BF6818}"/>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2820608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鼓点轻快的卡通可爱版配乐_1分18秒">
            <a:hlinkClick r:id="" action="ppaction://media"/>
            <a:extLst>
              <a:ext uri="{FF2B5EF4-FFF2-40B4-BE49-F238E27FC236}">
                <a16:creationId xmlns:a16="http://schemas.microsoft.com/office/drawing/2014/main" id="{009690CF-938F-40B7-BE08-540A4817C8B8}"/>
              </a:ext>
            </a:extLst>
          </p:cNvPr>
          <p:cNvPicPr>
            <a:picLocks noChangeAspect="1"/>
          </p:cNvPicPr>
          <p:nvPr>
            <a:audioFile r:link="rId2"/>
            <p:extLst>
              <p:ext uri="{DAA4B4D4-6D71-4841-9C94-3DE7FCFB9230}">
                <p14:media xmlns:p14="http://schemas.microsoft.com/office/powerpoint/2010/main" r:embed="rId1">
                  <p14:fade in="500"/>
                </p14:media>
              </p:ext>
            </p:extLst>
          </p:nvPr>
        </p:nvPicPr>
        <p:blipFill>
          <a:blip r:embed="rId5"/>
          <a:stretch>
            <a:fillRect/>
          </a:stretch>
        </p:blipFill>
        <p:spPr>
          <a:xfrm>
            <a:off x="11407154" y="6041839"/>
            <a:ext cx="613396" cy="613396"/>
          </a:xfrm>
          <a:prstGeom prst="rect">
            <a:avLst/>
          </a:prstGeom>
        </p:spPr>
      </p:pic>
      <p:sp>
        <p:nvSpPr>
          <p:cNvPr id="14" name="矩形: 圆角 10">
            <a:extLst>
              <a:ext uri="{FF2B5EF4-FFF2-40B4-BE49-F238E27FC236}">
                <a16:creationId xmlns:a16="http://schemas.microsoft.com/office/drawing/2014/main" id="{54FC6897-60B6-4C96-B82F-C55B92C8704D}"/>
              </a:ext>
            </a:extLst>
          </p:cNvPr>
          <p:cNvSpPr/>
          <p:nvPr/>
        </p:nvSpPr>
        <p:spPr>
          <a:xfrm>
            <a:off x="1618442" y="1731215"/>
            <a:ext cx="9645303" cy="4088296"/>
          </a:xfrm>
          <a:prstGeom prst="roundRect">
            <a:avLst>
              <a:gd name="adj" fmla="val 11805"/>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5" name="TextBox 4">
            <a:extLst>
              <a:ext uri="{FF2B5EF4-FFF2-40B4-BE49-F238E27FC236}">
                <a16:creationId xmlns:a16="http://schemas.microsoft.com/office/drawing/2014/main" id="{9BB3D09E-3675-458A-AE32-1D9D34900D54}"/>
              </a:ext>
            </a:extLst>
          </p:cNvPr>
          <p:cNvSpPr txBox="1"/>
          <p:nvPr/>
        </p:nvSpPr>
        <p:spPr>
          <a:xfrm>
            <a:off x="2057400" y="6858000"/>
            <a:ext cx="845820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Tạm</a:t>
            </a:r>
            <a:r>
              <a:rPr kumimoji="0" lang="en-US" sz="8000" b="0" i="0" u="none" strike="noStrike" kern="1200" cap="none" spc="0" normalizeH="0" baseline="0" noProof="0" dirty="0">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biệt</a:t>
            </a:r>
            <a:r>
              <a:rPr kumimoji="0" lang="en-US" sz="8000" b="0" i="0" u="none" strike="noStrike" kern="1200" cap="none" spc="0" normalizeH="0" baseline="0" noProof="0" dirty="0">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và</a:t>
            </a:r>
            <a:r>
              <a:rPr kumimoji="0" lang="en-US" sz="8000" b="0" i="0" u="none" strike="noStrike" kern="1200" cap="none" spc="0" normalizeH="0" baseline="0" noProof="0" dirty="0">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hẹn</a:t>
            </a:r>
            <a:r>
              <a:rPr kumimoji="0" lang="en-US" sz="8000" b="0" i="0" u="none" strike="noStrike" kern="1200" cap="none" spc="0" normalizeH="0" baseline="0" noProof="0" dirty="0">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gặp</a:t>
            </a:r>
            <a:r>
              <a:rPr kumimoji="0" lang="en-US" sz="8000" b="0" i="0" u="none" strike="noStrike" kern="1200" cap="none" spc="0" normalizeH="0" baseline="0" noProof="0" dirty="0">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lại</a:t>
            </a:r>
            <a:r>
              <a:rPr kumimoji="0" lang="en-US" sz="8000" b="0" i="0" u="none" strike="noStrike" kern="1200" cap="none" spc="0" normalizeH="0" baseline="0" noProof="0" dirty="0">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a:t>
            </a:r>
          </a:p>
        </p:txBody>
      </p:sp>
      <p:pic>
        <p:nvPicPr>
          <p:cNvPr id="3" name="Picture 2">
            <a:extLst>
              <a:ext uri="{FF2B5EF4-FFF2-40B4-BE49-F238E27FC236}">
                <a16:creationId xmlns:a16="http://schemas.microsoft.com/office/drawing/2014/main" id="{6EDC34E2-23AB-4571-A432-2C0419F4CF16}"/>
              </a:ext>
            </a:extLst>
          </p:cNvPr>
          <p:cNvPicPr>
            <a:picLocks noChangeAspect="1"/>
          </p:cNvPicPr>
          <p:nvPr/>
        </p:nvPicPr>
        <p:blipFill>
          <a:blip r:embed="rId6"/>
          <a:stretch>
            <a:fillRect/>
          </a:stretch>
        </p:blipFill>
        <p:spPr>
          <a:xfrm>
            <a:off x="1868057" y="2081667"/>
            <a:ext cx="8455885" cy="2694666"/>
          </a:xfrm>
          <a:prstGeom prst="rect">
            <a:avLst/>
          </a:prstGeom>
        </p:spPr>
      </p:pic>
    </p:spTree>
    <p:extLst>
      <p:ext uri="{BB962C8B-B14F-4D97-AF65-F5344CB8AC3E}">
        <p14:creationId xmlns:p14="http://schemas.microsoft.com/office/powerpoint/2010/main" val="471697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par>
                                <p:cTn id="7" presetID="22" presetClass="entr" presetSubtype="8"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ipe(left)">
                                      <p:cBhvr>
                                        <p:cTn id="9" dur="500"/>
                                        <p:tgtEl>
                                          <p:spTgt spid="1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250" autoRev="1" fill="hold">
                                          <p:stCondLst>
                                            <p:cond delay="0"/>
                                          </p:stCondLst>
                                        </p:cTn>
                                        <p:tgtEl>
                                          <p:spTgt spid="5"/>
                                        </p:tgtEl>
                                        <p:attrNameLst>
                                          <p:attrName>ppt_w</p:attrName>
                                        </p:attrNameLst>
                                      </p:cBhvr>
                                    </p:anim>
                                    <p:anim by="(#ppt_w*0.50)" calcmode="lin" valueType="num">
                                      <p:cBhvr>
                                        <p:cTn id="14" dur="250" decel="50000" autoRev="1" fill="hold">
                                          <p:stCondLst>
                                            <p:cond delay="0"/>
                                          </p:stCondLst>
                                        </p:cTn>
                                        <p:tgtEl>
                                          <p:spTgt spid="5"/>
                                        </p:tgtEl>
                                        <p:attrNameLst>
                                          <p:attrName>ppt_x</p:attrName>
                                        </p:attrNameLst>
                                      </p:cBhvr>
                                    </p:anim>
                                    <p:anim from="(-#ppt_h/2)" to="(#ppt_y)" calcmode="lin" valueType="num">
                                      <p:cBhvr>
                                        <p:cTn id="15" dur="500" fill="hold">
                                          <p:stCondLst>
                                            <p:cond delay="0"/>
                                          </p:stCondLst>
                                        </p:cTn>
                                        <p:tgtEl>
                                          <p:spTgt spid="5"/>
                                        </p:tgtEl>
                                        <p:attrNameLst>
                                          <p:attrName>ppt_y</p:attrName>
                                        </p:attrNameLst>
                                      </p:cBhvr>
                                    </p:anim>
                                    <p:animRot by="21600000">
                                      <p:cBhvr>
                                        <p:cTn id="16" dur="5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46970" numSld="999" showWhenStopped="0">
                <p:cTn id="17" repeatCount="indefinite" fill="remove" display="0">
                  <p:stCondLst>
                    <p:cond delay="indefinite"/>
                  </p:stCondLst>
                  <p:endCondLst>
                    <p:cond evt="onStopAudio" delay="0">
                      <p:tgtEl>
                        <p:sldTgt/>
                      </p:tgtEl>
                    </p:cond>
                  </p:endCondLst>
                </p:cTn>
                <p:tgtEl>
                  <p:spTgt spid="17"/>
                </p:tgtEl>
              </p:cMediaNode>
            </p:audio>
          </p:childTnLst>
        </p:cTn>
      </p:par>
    </p:tnLst>
    <p:bldLst>
      <p:bldP spid="1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11">
            <a:extLst>
              <a:ext uri="{FF2B5EF4-FFF2-40B4-BE49-F238E27FC236}">
                <a16:creationId xmlns:a16="http://schemas.microsoft.com/office/drawing/2014/main" id="{4D557D08-0269-4617-8B67-D3E9E1270238}"/>
              </a:ext>
            </a:extLst>
          </p:cNvPr>
          <p:cNvGrpSpPr/>
          <p:nvPr/>
        </p:nvGrpSpPr>
        <p:grpSpPr>
          <a:xfrm>
            <a:off x="2058474" y="466049"/>
            <a:ext cx="8218267" cy="705393"/>
            <a:chOff x="2803210" y="806630"/>
            <a:chExt cx="6596743" cy="705393"/>
          </a:xfrm>
        </p:grpSpPr>
        <p:cxnSp>
          <p:nvCxnSpPr>
            <p:cNvPr id="36" name="直接连接符 12">
              <a:extLst>
                <a:ext uri="{FF2B5EF4-FFF2-40B4-BE49-F238E27FC236}">
                  <a16:creationId xmlns:a16="http://schemas.microsoft.com/office/drawing/2014/main" id="{D0470CDD-F8C3-4499-9EA4-4B1AA8C3FFF4}"/>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7" name="矩形: 圆角 13">
              <a:extLst>
                <a:ext uri="{FF2B5EF4-FFF2-40B4-BE49-F238E27FC236}">
                  <a16:creationId xmlns:a16="http://schemas.microsoft.com/office/drawing/2014/main" id="{942A7B7E-04DD-4272-A203-85F255E570D7}"/>
                </a:ext>
              </a:extLst>
            </p:cNvPr>
            <p:cNvSpPr/>
            <p:nvPr userDrawn="1"/>
          </p:nvSpPr>
          <p:spPr>
            <a:xfrm>
              <a:off x="3380934" y="806630"/>
              <a:ext cx="5430129" cy="705393"/>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id="{0988A668-71A5-4AB8-AD1D-B00750CEA836}"/>
              </a:ext>
            </a:extLst>
          </p:cNvPr>
          <p:cNvSpPr/>
          <p:nvPr/>
        </p:nvSpPr>
        <p:spPr>
          <a:xfrm>
            <a:off x="3956136" y="564868"/>
            <a:ext cx="437498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Quan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sát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chữ</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1" i="0" u="none" strike="noStrike" kern="1200" cap="none" spc="0" normalizeH="0" baseline="0" noProof="0" dirty="0">
                <a:ln>
                  <a:noFill/>
                </a:ln>
                <a:solidFill>
                  <a:prstClr val="black"/>
                </a:solidFill>
                <a:effectLst/>
                <a:uLnTx/>
                <a:uFillTx/>
                <a:latin typeface="HP001 4 hàng" panose="020B0603050302020204" pitchFamily="34" charset="0"/>
                <a:ea typeface="字魂80号-萌趣小鱼体" panose="00000500000000000000" pitchFamily="2" charset="-122"/>
                <a:cs typeface="Calibri" panose="020F0502020204030204" pitchFamily="34" charset="0"/>
              </a:rPr>
              <a:t>L</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hoa</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cxnSp>
        <p:nvCxnSpPr>
          <p:cNvPr id="19" name="Straight Arrow Connector 18">
            <a:extLst>
              <a:ext uri="{FF2B5EF4-FFF2-40B4-BE49-F238E27FC236}">
                <a16:creationId xmlns:a16="http://schemas.microsoft.com/office/drawing/2014/main" id="{12538AFD-7783-4649-95BF-45E66CFED287}"/>
              </a:ext>
            </a:extLst>
          </p:cNvPr>
          <p:cNvCxnSpPr/>
          <p:nvPr/>
        </p:nvCxnSpPr>
        <p:spPr>
          <a:xfrm>
            <a:off x="7241706" y="3223607"/>
            <a:ext cx="0" cy="2292163"/>
          </a:xfrm>
          <a:prstGeom prst="straightConnector1">
            <a:avLst/>
          </a:prstGeom>
          <a:noFill/>
          <a:ln w="28575" cap="flat" cmpd="sng" algn="ctr">
            <a:solidFill>
              <a:srgbClr val="434343">
                <a:lumMod val="75000"/>
              </a:srgbClr>
            </a:solidFill>
            <a:prstDash val="solid"/>
            <a:headEnd type="triangle"/>
            <a:tailEnd type="triangle"/>
          </a:ln>
          <a:effectLst/>
        </p:spPr>
      </p:cxnSp>
      <p:sp>
        <p:nvSpPr>
          <p:cNvPr id="27" name="Rectangle 26">
            <a:extLst>
              <a:ext uri="{FF2B5EF4-FFF2-40B4-BE49-F238E27FC236}">
                <a16:creationId xmlns:a16="http://schemas.microsoft.com/office/drawing/2014/main" id="{73E2615A-BA44-47BE-A1D4-84F0A63585F3}"/>
              </a:ext>
            </a:extLst>
          </p:cNvPr>
          <p:cNvSpPr/>
          <p:nvPr/>
        </p:nvSpPr>
        <p:spPr>
          <a:xfrm>
            <a:off x="328398" y="1741414"/>
            <a:ext cx="3702843"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Chữ</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hoa</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L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được</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tạo</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bởi</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lang="en-US" sz="2800" b="1" kern="0" dirty="0">
                <a:solidFill>
                  <a:srgbClr val="F40909"/>
                </a:solidFill>
                <a:latin typeface="Calibri" panose="020F0502020204030204" pitchFamily="34" charset="0"/>
                <a:cs typeface="Calibri" panose="020F0502020204030204" pitchFamily="34" charset="0"/>
                <a:sym typeface="Arial"/>
              </a:rPr>
              <a:t>3</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nét</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cơ</a:t>
            </a:r>
            <a:r>
              <a:rPr kumimoji="0" lang="en-US" sz="2800" b="1" i="0" u="none" strike="noStrike" kern="0" cap="none" spc="0" normalizeH="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bản</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p>
        </p:txBody>
      </p:sp>
      <p:grpSp>
        <p:nvGrpSpPr>
          <p:cNvPr id="42" name="Group 41">
            <a:extLst>
              <a:ext uri="{FF2B5EF4-FFF2-40B4-BE49-F238E27FC236}">
                <a16:creationId xmlns:a16="http://schemas.microsoft.com/office/drawing/2014/main" id="{CE9382C0-2228-4FAC-BB1B-ACBF7C67F34A}"/>
              </a:ext>
            </a:extLst>
          </p:cNvPr>
          <p:cNvGrpSpPr/>
          <p:nvPr/>
        </p:nvGrpSpPr>
        <p:grpSpPr>
          <a:xfrm>
            <a:off x="4428901" y="2173129"/>
            <a:ext cx="3480453" cy="3391876"/>
            <a:chOff x="2575779" y="1242084"/>
            <a:chExt cx="3480453" cy="3391876"/>
          </a:xfrm>
        </p:grpSpPr>
        <p:pic>
          <p:nvPicPr>
            <p:cNvPr id="43" name="Picture 42">
              <a:extLst>
                <a:ext uri="{FF2B5EF4-FFF2-40B4-BE49-F238E27FC236}">
                  <a16:creationId xmlns:a16="http://schemas.microsoft.com/office/drawing/2014/main" id="{2D19ED3F-DBA1-4F97-A353-792A870524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75779" y="1242084"/>
              <a:ext cx="3461915" cy="3386928"/>
            </a:xfrm>
            <a:prstGeom prst="rect">
              <a:avLst/>
            </a:prstGeom>
          </p:spPr>
        </p:pic>
        <p:cxnSp>
          <p:nvCxnSpPr>
            <p:cNvPr id="44" name="Straight Connector 43">
              <a:extLst>
                <a:ext uri="{FF2B5EF4-FFF2-40B4-BE49-F238E27FC236}">
                  <a16:creationId xmlns:a16="http://schemas.microsoft.com/office/drawing/2014/main" id="{C0763806-4960-4B40-88EF-4D272B8A8168}"/>
                </a:ext>
              </a:extLst>
            </p:cNvPr>
            <p:cNvCxnSpPr/>
            <p:nvPr/>
          </p:nvCxnSpPr>
          <p:spPr>
            <a:xfrm>
              <a:off x="2606000" y="1253898"/>
              <a:ext cx="3450232"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637F1BE-EC2C-4BBF-8D17-54EA2C7C62CF}"/>
                </a:ext>
              </a:extLst>
            </p:cNvPr>
            <p:cNvCxnSpPr/>
            <p:nvPr/>
          </p:nvCxnSpPr>
          <p:spPr>
            <a:xfrm>
              <a:off x="2606000" y="4633960"/>
              <a:ext cx="3450232"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5E67987D-CFC5-4941-B2E7-B1F96366389F}"/>
              </a:ext>
            </a:extLst>
          </p:cNvPr>
          <p:cNvSpPr/>
          <p:nvPr/>
        </p:nvSpPr>
        <p:spPr>
          <a:xfrm>
            <a:off x="7909354" y="3369918"/>
            <a:ext cx="1866217" cy="107721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40909"/>
                </a:solidFill>
                <a:effectLst/>
                <a:uLnTx/>
                <a:uFillTx/>
                <a:latin typeface="Arial" panose="020B0604020202020204" pitchFamily="34" charset="0"/>
                <a:ea typeface="+mn-ea"/>
                <a:cs typeface="Arial"/>
                <a:sym typeface="Arial"/>
              </a:rPr>
              <a:t>2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40909"/>
                </a:solidFill>
                <a:effectLst/>
                <a:uLnTx/>
                <a:uFillTx/>
                <a:latin typeface="Arial" panose="020B0604020202020204" pitchFamily="34" charset="0"/>
                <a:ea typeface="+mn-ea"/>
                <a:cs typeface="Arial"/>
                <a:sym typeface="Arial"/>
              </a:rPr>
              <a:t>ô ly rưỡi</a:t>
            </a:r>
          </a:p>
        </p:txBody>
      </p:sp>
      <p:sp>
        <p:nvSpPr>
          <p:cNvPr id="29" name="Rectangle 28">
            <a:extLst>
              <a:ext uri="{FF2B5EF4-FFF2-40B4-BE49-F238E27FC236}">
                <a16:creationId xmlns:a16="http://schemas.microsoft.com/office/drawing/2014/main" id="{02798AAF-2F02-43D2-BE4D-09037458DEF1}"/>
              </a:ext>
            </a:extLst>
          </p:cNvPr>
          <p:cNvSpPr/>
          <p:nvPr/>
        </p:nvSpPr>
        <p:spPr>
          <a:xfrm>
            <a:off x="5426712" y="5765572"/>
            <a:ext cx="109517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2 ô</a:t>
            </a:r>
            <a:r>
              <a:rPr kumimoji="0" lang="en-US" sz="3200" b="1" i="0" u="none" strike="noStrike" kern="0" cap="none" spc="0" normalizeH="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ly</a:t>
            </a:r>
            <a:endParaRPr kumimoji="0" lang="en-US" sz="32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endParaRPr>
          </a:p>
        </p:txBody>
      </p:sp>
      <p:cxnSp>
        <p:nvCxnSpPr>
          <p:cNvPr id="30" name="Straight Arrow Connector 29">
            <a:extLst>
              <a:ext uri="{FF2B5EF4-FFF2-40B4-BE49-F238E27FC236}">
                <a16:creationId xmlns:a16="http://schemas.microsoft.com/office/drawing/2014/main" id="{3813F3CB-0A3B-4440-B157-232E3D0E1994}"/>
              </a:ext>
            </a:extLst>
          </p:cNvPr>
          <p:cNvCxnSpPr/>
          <p:nvPr/>
        </p:nvCxnSpPr>
        <p:spPr>
          <a:xfrm flipH="1">
            <a:off x="4496607" y="5788374"/>
            <a:ext cx="2780270" cy="0"/>
          </a:xfrm>
          <a:prstGeom prst="straightConnector1">
            <a:avLst/>
          </a:prstGeom>
          <a:noFill/>
          <a:ln w="28575" cap="flat" cmpd="sng" algn="ctr">
            <a:solidFill>
              <a:srgbClr val="434343">
                <a:lumMod val="75000"/>
              </a:srgbClr>
            </a:solidFill>
            <a:prstDash val="solid"/>
            <a:headEnd type="triangle"/>
            <a:tailEnd type="triangle"/>
          </a:ln>
          <a:effectLst/>
        </p:spPr>
      </p:cxnSp>
      <p:sp>
        <p:nvSpPr>
          <p:cNvPr id="31" name="Rectangle 30">
            <a:extLst>
              <a:ext uri="{FF2B5EF4-FFF2-40B4-BE49-F238E27FC236}">
                <a16:creationId xmlns:a16="http://schemas.microsoft.com/office/drawing/2014/main" id="{BE3428A0-B3F6-4DA4-AD27-E16FC22986CF}"/>
              </a:ext>
            </a:extLst>
          </p:cNvPr>
          <p:cNvSpPr/>
          <p:nvPr/>
        </p:nvSpPr>
        <p:spPr>
          <a:xfrm>
            <a:off x="1152453" y="4369688"/>
            <a:ext cx="1736373" cy="1077218"/>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nét</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lượn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dọc</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cxnSp>
        <p:nvCxnSpPr>
          <p:cNvPr id="46" name="Straight Arrow Connector 45">
            <a:extLst>
              <a:ext uri="{FF2B5EF4-FFF2-40B4-BE49-F238E27FC236}">
                <a16:creationId xmlns:a16="http://schemas.microsoft.com/office/drawing/2014/main" id="{8958D046-FA69-4622-ABCB-D2C79F9055B6}"/>
              </a:ext>
            </a:extLst>
          </p:cNvPr>
          <p:cNvCxnSpPr>
            <a:cxnSpLocks/>
          </p:cNvCxnSpPr>
          <p:nvPr/>
        </p:nvCxnSpPr>
        <p:spPr>
          <a:xfrm flipV="1">
            <a:off x="3441724" y="4714875"/>
            <a:ext cx="2168501" cy="382532"/>
          </a:xfrm>
          <a:prstGeom prst="straightConnector1">
            <a:avLst/>
          </a:prstGeom>
          <a:noFill/>
          <a:ln w="28575" cap="flat" cmpd="sng" algn="ctr">
            <a:solidFill>
              <a:srgbClr val="FF0000"/>
            </a:solidFill>
            <a:prstDash val="lgDash"/>
            <a:tailEnd type="triangle"/>
          </a:ln>
          <a:effectLst/>
        </p:spPr>
      </p:cxnSp>
      <p:sp>
        <p:nvSpPr>
          <p:cNvPr id="47" name="Rectangle 46">
            <a:extLst>
              <a:ext uri="{FF2B5EF4-FFF2-40B4-BE49-F238E27FC236}">
                <a16:creationId xmlns:a16="http://schemas.microsoft.com/office/drawing/2014/main" id="{8A173189-9989-4B06-9334-B55DDB43BA16}"/>
              </a:ext>
            </a:extLst>
          </p:cNvPr>
          <p:cNvSpPr/>
          <p:nvPr/>
        </p:nvSpPr>
        <p:spPr>
          <a:xfrm>
            <a:off x="701683" y="3369918"/>
            <a:ext cx="2592376"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nét</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cong</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dưới</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cxnSp>
        <p:nvCxnSpPr>
          <p:cNvPr id="48" name="Straight Arrow Connector 47">
            <a:extLst>
              <a:ext uri="{FF2B5EF4-FFF2-40B4-BE49-F238E27FC236}">
                <a16:creationId xmlns:a16="http://schemas.microsoft.com/office/drawing/2014/main" id="{2DD70722-9FD4-4E78-B5E0-0D1C9576B65E}"/>
              </a:ext>
            </a:extLst>
          </p:cNvPr>
          <p:cNvCxnSpPr>
            <a:cxnSpLocks/>
          </p:cNvCxnSpPr>
          <p:nvPr/>
        </p:nvCxnSpPr>
        <p:spPr>
          <a:xfrm flipV="1">
            <a:off x="3387704" y="3105150"/>
            <a:ext cx="1450996" cy="730558"/>
          </a:xfrm>
          <a:prstGeom prst="straightConnector1">
            <a:avLst/>
          </a:prstGeom>
          <a:noFill/>
          <a:ln w="28575" cap="flat" cmpd="sng" algn="ctr">
            <a:solidFill>
              <a:srgbClr val="FF0000"/>
            </a:solidFill>
            <a:prstDash val="lgDash"/>
            <a:tailEnd type="triangle"/>
          </a:ln>
          <a:effectLst/>
        </p:spPr>
      </p:cxnSp>
      <p:sp>
        <p:nvSpPr>
          <p:cNvPr id="51" name="Rectangle 50">
            <a:extLst>
              <a:ext uri="{FF2B5EF4-FFF2-40B4-BE49-F238E27FC236}">
                <a16:creationId xmlns:a16="http://schemas.microsoft.com/office/drawing/2014/main" id="{2116A540-AD46-4C47-8BA3-C008FDCB82D6}"/>
              </a:ext>
            </a:extLst>
          </p:cNvPr>
          <p:cNvSpPr/>
          <p:nvPr/>
        </p:nvSpPr>
        <p:spPr>
          <a:xfrm>
            <a:off x="8151864" y="4581966"/>
            <a:ext cx="2398413" cy="1569660"/>
          </a:xfrm>
          <a:prstGeom prst="rect">
            <a:avLst/>
          </a:prstGeom>
          <a:noFill/>
        </p:spPr>
        <p:txBody>
          <a:bodyPr wrap="square">
            <a:spAutoFit/>
          </a:bodyPr>
          <a:lstStyle/>
          <a:p>
            <a:pPr lvl="0" algn="ctr">
              <a:buClr>
                <a:srgbClr val="000000"/>
              </a:buClr>
              <a:defRPr/>
            </a:pPr>
            <a:r>
              <a:rPr lang="en-US" sz="3200" b="1" kern="0" dirty="0" err="1">
                <a:solidFill>
                  <a:srgbClr val="000000"/>
                </a:solidFill>
                <a:latin typeface="Calibri" panose="020F0502020204030204" pitchFamily="34" charset="0"/>
                <a:cs typeface="Calibri" panose="020F0502020204030204" pitchFamily="34" charset="0"/>
                <a:sym typeface="Arial"/>
              </a:rPr>
              <a:t>nét</a:t>
            </a:r>
            <a:r>
              <a:rPr lang="en-US" sz="3200" b="1" kern="0" dirty="0">
                <a:solidFill>
                  <a:srgbClr val="000000"/>
                </a:solidFill>
                <a:latin typeface="Calibri" panose="020F0502020204030204" pitchFamily="34" charset="0"/>
                <a:cs typeface="Calibri" panose="020F0502020204030204" pitchFamily="34" charset="0"/>
                <a:sym typeface="Arial"/>
              </a:rPr>
              <a:t> l</a:t>
            </a:r>
            <a:r>
              <a:rPr lang="vi-VN" sz="3200" b="1" kern="0" dirty="0">
                <a:solidFill>
                  <a:srgbClr val="000000"/>
                </a:solidFill>
                <a:latin typeface="Calibri" panose="020F0502020204030204" pitchFamily="34" charset="0"/>
                <a:cs typeface="Calibri" panose="020F0502020204030204" pitchFamily="34" charset="0"/>
                <a:sym typeface="Arial"/>
              </a:rPr>
              <a:t>ượn ngang nối liền nhau</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cxnSp>
        <p:nvCxnSpPr>
          <p:cNvPr id="52" name="Straight Arrow Connector 51">
            <a:extLst>
              <a:ext uri="{FF2B5EF4-FFF2-40B4-BE49-F238E27FC236}">
                <a16:creationId xmlns:a16="http://schemas.microsoft.com/office/drawing/2014/main" id="{87689C62-F1C1-4FB0-A3C2-240EC40E93A1}"/>
              </a:ext>
            </a:extLst>
          </p:cNvPr>
          <p:cNvCxnSpPr>
            <a:cxnSpLocks/>
          </p:cNvCxnSpPr>
          <p:nvPr/>
        </p:nvCxnSpPr>
        <p:spPr>
          <a:xfrm flipH="1">
            <a:off x="6640286" y="5028509"/>
            <a:ext cx="1667776" cy="327262"/>
          </a:xfrm>
          <a:prstGeom prst="straightConnector1">
            <a:avLst/>
          </a:prstGeom>
          <a:noFill/>
          <a:ln w="28575" cap="flat" cmpd="sng" algn="ctr">
            <a:solidFill>
              <a:srgbClr val="FF0000"/>
            </a:solidFill>
            <a:prstDash val="lgDash"/>
            <a:tailEnd type="triangle"/>
          </a:ln>
          <a:effectLst/>
        </p:spPr>
      </p:cxnSp>
      <p:cxnSp>
        <p:nvCxnSpPr>
          <p:cNvPr id="53" name="Straight Arrow Connector 52">
            <a:extLst>
              <a:ext uri="{FF2B5EF4-FFF2-40B4-BE49-F238E27FC236}">
                <a16:creationId xmlns:a16="http://schemas.microsoft.com/office/drawing/2014/main" id="{761C718C-C5D3-4E7A-8750-C885474D0861}"/>
              </a:ext>
            </a:extLst>
          </p:cNvPr>
          <p:cNvCxnSpPr>
            <a:cxnSpLocks/>
          </p:cNvCxnSpPr>
          <p:nvPr/>
        </p:nvCxnSpPr>
        <p:spPr>
          <a:xfrm>
            <a:off x="7934102" y="2749899"/>
            <a:ext cx="0" cy="2717451"/>
          </a:xfrm>
          <a:prstGeom prst="straightConnector1">
            <a:avLst/>
          </a:prstGeom>
          <a:noFill/>
          <a:ln w="28575" cap="flat" cmpd="sng" algn="ctr">
            <a:solidFill>
              <a:srgbClr val="434343">
                <a:lumMod val="75000"/>
              </a:srgbClr>
            </a:solidFill>
            <a:prstDash val="solid"/>
            <a:headEnd type="triangle"/>
            <a:tailEnd type="triangle"/>
          </a:ln>
          <a:effectLst/>
        </p:spPr>
      </p:cxnSp>
    </p:spTree>
    <p:extLst>
      <p:ext uri="{BB962C8B-B14F-4D97-AF65-F5344CB8AC3E}">
        <p14:creationId xmlns:p14="http://schemas.microsoft.com/office/powerpoint/2010/main" val="45884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down)">
                                      <p:cBhvr>
                                        <p:cTn id="42" dur="5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down)">
                                      <p:cBhvr>
                                        <p:cTn id="52" dur="500"/>
                                        <p:tgtEl>
                                          <p:spTgt spid="4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down)">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wipe(down)">
                                      <p:cBhvr>
                                        <p:cTn id="62" dur="500"/>
                                        <p:tgtEl>
                                          <p:spTgt spid="5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wipe(down)">
                                      <p:cBhvr>
                                        <p:cTn id="6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P spid="26" grpId="0"/>
      <p:bldP spid="29" grpId="0"/>
      <p:bldP spid="31" grpId="0"/>
      <p:bldP spid="47" grpId="0"/>
      <p:bldP spid="5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1">
            <a:extLst>
              <a:ext uri="{FF2B5EF4-FFF2-40B4-BE49-F238E27FC236}">
                <a16:creationId xmlns:a16="http://schemas.microsoft.com/office/drawing/2014/main" id="{4D557D08-0269-4617-8B67-D3E9E1270238}"/>
              </a:ext>
            </a:extLst>
          </p:cNvPr>
          <p:cNvGrpSpPr/>
          <p:nvPr/>
        </p:nvGrpSpPr>
        <p:grpSpPr>
          <a:xfrm>
            <a:off x="2043143" y="314261"/>
            <a:ext cx="8218267" cy="705393"/>
            <a:chOff x="2803210" y="806630"/>
            <a:chExt cx="6596743" cy="705393"/>
          </a:xfrm>
        </p:grpSpPr>
        <p:cxnSp>
          <p:nvCxnSpPr>
            <p:cNvPr id="12" name="直接连接符 12">
              <a:extLst>
                <a:ext uri="{FF2B5EF4-FFF2-40B4-BE49-F238E27FC236}">
                  <a16:creationId xmlns:a16="http://schemas.microsoft.com/office/drawing/2014/main" id="{D0470CDD-F8C3-4499-9EA4-4B1AA8C3FFF4}"/>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3" name="矩形: 圆角 13">
              <a:extLst>
                <a:ext uri="{FF2B5EF4-FFF2-40B4-BE49-F238E27FC236}">
                  <a16:creationId xmlns:a16="http://schemas.microsoft.com/office/drawing/2014/main" id="{942A7B7E-04DD-4272-A203-85F255E570D7}"/>
                </a:ext>
              </a:extLst>
            </p:cNvPr>
            <p:cNvSpPr/>
            <p:nvPr userDrawn="1"/>
          </p:nvSpPr>
          <p:spPr>
            <a:xfrm>
              <a:off x="3380934" y="806630"/>
              <a:ext cx="5430129" cy="705393"/>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4" name="矩形 1">
            <a:extLst>
              <a:ext uri="{FF2B5EF4-FFF2-40B4-BE49-F238E27FC236}">
                <a16:creationId xmlns:a16="http://schemas.microsoft.com/office/drawing/2014/main" id="{0988A668-71A5-4AB8-AD1D-B00750CEA836}"/>
              </a:ext>
            </a:extLst>
          </p:cNvPr>
          <p:cNvSpPr/>
          <p:nvPr/>
        </p:nvSpPr>
        <p:spPr>
          <a:xfrm>
            <a:off x="2975220" y="311768"/>
            <a:ext cx="6354112"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Quan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sát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cách</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chữ</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1" i="0" u="none" strike="noStrike" kern="1200" cap="none" spc="0" normalizeH="0" baseline="0" noProof="0" dirty="0">
                <a:ln>
                  <a:noFill/>
                </a:ln>
                <a:solidFill>
                  <a:prstClr val="black"/>
                </a:solidFill>
                <a:effectLst/>
                <a:uLnTx/>
                <a:uFillTx/>
                <a:latin typeface="HP001 4 hàng" panose="020B0603050302020204" pitchFamily="34" charset="0"/>
                <a:ea typeface="字魂80号-萌趣小鱼体" panose="00000500000000000000" pitchFamily="2" charset="-122"/>
                <a:cs typeface="Calibri" panose="020F0502020204030204" pitchFamily="34" charset="0"/>
              </a:rPr>
              <a:t>L</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hoa</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pic>
        <p:nvPicPr>
          <p:cNvPr id="2" name="Chữ L hoa">
            <a:hlinkClick r:id="" action="ppaction://media"/>
            <a:extLst>
              <a:ext uri="{FF2B5EF4-FFF2-40B4-BE49-F238E27FC236}">
                <a16:creationId xmlns:a16="http://schemas.microsoft.com/office/drawing/2014/main" id="{53A9483C-F6BE-4C82-9C03-A87D7B1C3EA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24124" y="1687711"/>
            <a:ext cx="7312025" cy="4113014"/>
          </a:xfrm>
          <a:prstGeom prst="rect">
            <a:avLst/>
          </a:prstGeom>
        </p:spPr>
      </p:pic>
    </p:spTree>
    <p:extLst>
      <p:ext uri="{BB962C8B-B14F-4D97-AF65-F5344CB8AC3E}">
        <p14:creationId xmlns:p14="http://schemas.microsoft.com/office/powerpoint/2010/main" val="197865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1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16">
            <a:extLst>
              <a:ext uri="{FF2B5EF4-FFF2-40B4-BE49-F238E27FC236}">
                <a16:creationId xmlns:a16="http://schemas.microsoft.com/office/drawing/2014/main" id="{0FFFF3C6-877A-46D3-8FA8-8E2C76BD7251}"/>
              </a:ext>
            </a:extLst>
          </p:cNvPr>
          <p:cNvGrpSpPr/>
          <p:nvPr/>
        </p:nvGrpSpPr>
        <p:grpSpPr>
          <a:xfrm>
            <a:off x="1556197" y="512343"/>
            <a:ext cx="9079605" cy="737214"/>
            <a:chOff x="1648496" y="790720"/>
            <a:chExt cx="9079605" cy="737214"/>
          </a:xfrm>
        </p:grpSpPr>
        <p:cxnSp>
          <p:nvCxnSpPr>
            <p:cNvPr id="28" name="直接连接符 15">
              <a:extLst>
                <a:ext uri="{FF2B5EF4-FFF2-40B4-BE49-F238E27FC236}">
                  <a16:creationId xmlns:a16="http://schemas.microsoft.com/office/drawing/2014/main"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2" name="矩形: 圆角 13">
              <a:extLst>
                <a:ext uri="{FF2B5EF4-FFF2-40B4-BE49-F238E27FC236}">
                  <a16:creationId xmlns:a16="http://schemas.microsoft.com/office/drawing/2014/main" id="{58291B71-F84B-4749-BCDF-7BDDE8068E1F}"/>
                </a:ext>
              </a:extLst>
            </p:cNvPr>
            <p:cNvSpPr/>
            <p:nvPr userDrawn="1"/>
          </p:nvSpPr>
          <p:spPr>
            <a:xfrm>
              <a:off x="2982888" y="790720"/>
              <a:ext cx="6368400"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id="{0988A668-71A5-4AB8-AD1D-B00750CEA836}"/>
              </a:ext>
            </a:extLst>
          </p:cNvPr>
          <p:cNvSpPr/>
          <p:nvPr/>
        </p:nvSpPr>
        <p:spPr>
          <a:xfrm>
            <a:off x="2933011" y="586833"/>
            <a:ext cx="6368401"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Cùng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luyện</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chữ</a:t>
            </a:r>
            <a:r>
              <a:rPr kumimoji="0" lang="en-US" altLang="zh-CN" sz="4000" b="0" i="0" u="none" strike="noStrike" kern="1200" cap="none" spc="0" normalizeH="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L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hoa</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grpSp>
        <p:nvGrpSpPr>
          <p:cNvPr id="15" name="Group 14"/>
          <p:cNvGrpSpPr/>
          <p:nvPr/>
        </p:nvGrpSpPr>
        <p:grpSpPr>
          <a:xfrm>
            <a:off x="1297668" y="1611722"/>
            <a:ext cx="2166889" cy="1588111"/>
            <a:chOff x="6865144" y="3555389"/>
            <a:chExt cx="2166889" cy="1588111"/>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5144" y="3555389"/>
              <a:ext cx="2166889" cy="1588111"/>
            </a:xfrm>
            <a:prstGeom prst="rect">
              <a:avLst/>
            </a:prstGeom>
          </p:spPr>
        </p:pic>
        <p:sp>
          <p:nvSpPr>
            <p:cNvPr id="19" name="Rectangle 18"/>
            <p:cNvSpPr/>
            <p:nvPr/>
          </p:nvSpPr>
          <p:spPr>
            <a:xfrm>
              <a:off x="7093846" y="3872390"/>
              <a:ext cx="1709483"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Viết</a:t>
              </a:r>
              <a:r>
                <a:rPr kumimoji="0" lang="en-US" sz="28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vào</a:t>
              </a:r>
              <a:r>
                <a:rPr kumimoji="0" lang="en-US" sz="28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bảng</a:t>
              </a:r>
              <a:r>
                <a:rPr kumimoji="0" lang="en-US" sz="28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con</a:t>
              </a:r>
            </a:p>
          </p:txBody>
        </p:sp>
      </p:grpSp>
      <p:grpSp>
        <p:nvGrpSpPr>
          <p:cNvPr id="23" name="Group 22"/>
          <p:cNvGrpSpPr/>
          <p:nvPr/>
        </p:nvGrpSpPr>
        <p:grpSpPr>
          <a:xfrm>
            <a:off x="809419" y="3972720"/>
            <a:ext cx="2309859" cy="2476088"/>
            <a:chOff x="286641" y="2630278"/>
            <a:chExt cx="2309859" cy="2476088"/>
          </a:xfrm>
        </p:grpSpPr>
        <p:pic>
          <p:nvPicPr>
            <p:cNvPr id="24" name="Picture 2" descr="Cute girl cartoon writing on a book Royalty Free Vecto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286641" y="3602495"/>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Callout 24"/>
            <p:cNvSpPr/>
            <p:nvPr/>
          </p:nvSpPr>
          <p:spPr>
            <a:xfrm>
              <a:off x="578121" y="2630278"/>
              <a:ext cx="2018379" cy="923731"/>
            </a:xfrm>
            <a:prstGeom prst="wedgeEllipseCallout">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Viết</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vào</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Vở</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tập</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viết</a:t>
              </a:r>
              <a:endPar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grpSp>
      <p:pic>
        <p:nvPicPr>
          <p:cNvPr id="4" name="Picture 3">
            <a:extLst>
              <a:ext uri="{FF2B5EF4-FFF2-40B4-BE49-F238E27FC236}">
                <a16:creationId xmlns:a16="http://schemas.microsoft.com/office/drawing/2014/main" id="{6FD4DCBC-54D6-47B7-9493-30251EBA7CFF}"/>
              </a:ext>
            </a:extLst>
          </p:cNvPr>
          <p:cNvPicPr>
            <a:picLocks noChangeAspect="1"/>
          </p:cNvPicPr>
          <p:nvPr/>
        </p:nvPicPr>
        <p:blipFill>
          <a:blip r:embed="rId5"/>
          <a:stretch>
            <a:fillRect/>
          </a:stretch>
        </p:blipFill>
        <p:spPr>
          <a:xfrm>
            <a:off x="4759535" y="2038350"/>
            <a:ext cx="6316453" cy="3048000"/>
          </a:xfrm>
          <a:prstGeom prst="rect">
            <a:avLst/>
          </a:prstGeom>
        </p:spPr>
      </p:pic>
    </p:spTree>
    <p:extLst>
      <p:ext uri="{BB962C8B-B14F-4D97-AF65-F5344CB8AC3E}">
        <p14:creationId xmlns:p14="http://schemas.microsoft.com/office/powerpoint/2010/main" val="165122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5"/>
                                        </p:tgtEl>
                                        <p:attrNameLst>
                                          <p:attrName>style.visibility</p:attrName>
                                        </p:attrNameLst>
                                      </p:cBhvr>
                                      <p:to>
                                        <p:strVal val="hidden"/>
                                      </p:to>
                                    </p:set>
                                  </p:childTnLst>
                                </p:cTn>
                              </p:par>
                              <p:par>
                                <p:cTn id="18" presetID="14" presetClass="entr" presetSubtype="1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B6530F-BCF8-40B9-AA01-5B548C9A70E0}"/>
              </a:ext>
            </a:extLst>
          </p:cNvPr>
          <p:cNvSpPr txBox="1"/>
          <p:nvPr/>
        </p:nvSpPr>
        <p:spPr>
          <a:xfrm>
            <a:off x="972346" y="6858000"/>
            <a:ext cx="10247307"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2 </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Luyện</a:t>
            </a:r>
            <a:r>
              <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 </a:t>
            </a:r>
            <a:r>
              <a:rPr kumimoji="0" lang="en-US" sz="6600" b="0" i="0" u="none" strike="noStrike" kern="1200" cap="none" spc="300" normalizeH="0" baseline="0" noProof="0" err="1">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viết</a:t>
            </a: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từ ứng dụng</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p:txBody>
      </p:sp>
      <p:pic>
        <p:nvPicPr>
          <p:cNvPr id="2" name="Picture 1">
            <a:extLst>
              <a:ext uri="{FF2B5EF4-FFF2-40B4-BE49-F238E27FC236}">
                <a16:creationId xmlns:a16="http://schemas.microsoft.com/office/drawing/2014/main" id="{4BD13C9F-895E-4402-AEB5-F6F86B796CBD}"/>
              </a:ext>
            </a:extLst>
          </p:cNvPr>
          <p:cNvPicPr>
            <a:picLocks noChangeAspect="1"/>
          </p:cNvPicPr>
          <p:nvPr/>
        </p:nvPicPr>
        <p:blipFill>
          <a:blip r:embed="rId3"/>
          <a:stretch>
            <a:fillRect/>
          </a:stretch>
        </p:blipFill>
        <p:spPr>
          <a:xfrm>
            <a:off x="972346" y="1595492"/>
            <a:ext cx="10242168" cy="3133616"/>
          </a:xfrm>
          <a:prstGeom prst="rect">
            <a:avLst/>
          </a:prstGeom>
        </p:spPr>
      </p:pic>
    </p:spTree>
    <p:extLst>
      <p:ext uri="{BB962C8B-B14F-4D97-AF65-F5344CB8AC3E}">
        <p14:creationId xmlns:p14="http://schemas.microsoft.com/office/powerpoint/2010/main" val="211860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6">
            <a:extLst>
              <a:ext uri="{FF2B5EF4-FFF2-40B4-BE49-F238E27FC236}">
                <a16:creationId xmlns:a16="http://schemas.microsoft.com/office/drawing/2014/main" id="{0FFFF3C6-877A-46D3-8FA8-8E2C76BD7251}"/>
              </a:ext>
            </a:extLst>
          </p:cNvPr>
          <p:cNvGrpSpPr/>
          <p:nvPr/>
        </p:nvGrpSpPr>
        <p:grpSpPr>
          <a:xfrm>
            <a:off x="1556197" y="512343"/>
            <a:ext cx="9079605" cy="737214"/>
            <a:chOff x="1648496" y="790720"/>
            <a:chExt cx="9079605" cy="737214"/>
          </a:xfrm>
        </p:grpSpPr>
        <p:cxnSp>
          <p:nvCxnSpPr>
            <p:cNvPr id="27" name="直接连接符 15">
              <a:extLst>
                <a:ext uri="{FF2B5EF4-FFF2-40B4-BE49-F238E27FC236}">
                  <a16:creationId xmlns:a16="http://schemas.microsoft.com/office/drawing/2014/main"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矩形: 圆角 13">
              <a:extLst>
                <a:ext uri="{FF2B5EF4-FFF2-40B4-BE49-F238E27FC236}">
                  <a16:creationId xmlns:a16="http://schemas.microsoft.com/office/drawing/2014/main" id="{58291B71-F84B-4749-BCDF-7BDDE8068E1F}"/>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id="{0988A668-71A5-4AB8-AD1D-B00750CEA836}"/>
              </a:ext>
            </a:extLst>
          </p:cNvPr>
          <p:cNvSpPr/>
          <p:nvPr/>
        </p:nvSpPr>
        <p:spPr>
          <a:xfrm>
            <a:off x="4238541" y="505317"/>
            <a:ext cx="371492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từ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ứng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dụng</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6" name="Rectangle 5"/>
          <p:cNvSpPr/>
          <p:nvPr/>
        </p:nvSpPr>
        <p:spPr>
          <a:xfrm>
            <a:off x="773348" y="3706826"/>
            <a:ext cx="10645303" cy="1754326"/>
          </a:xfrm>
          <a:prstGeom prst="rect">
            <a:avLst/>
          </a:prstGeom>
        </p:spPr>
        <p:txBody>
          <a:bodyPr wrap="square">
            <a:spAutoFit/>
          </a:bodyPr>
          <a:lstStyle/>
          <a:p>
            <a:pPr lvl="0" algn="just"/>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Ý </a:t>
            </a:r>
            <a:r>
              <a:rPr kumimoji="0" lang="en-US" sz="36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Lam Sơn là tên gọi của một ngọn núi ở t</a:t>
            </a:r>
            <a:r>
              <a:rPr lang="en-US" sz="3600" dirty="0">
                <a:latin typeface="Calibri" panose="020F0502020204030204" pitchFamily="34" charset="0"/>
                <a:cs typeface="Calibri" panose="020F0502020204030204" pitchFamily="34" charset="0"/>
              </a:rPr>
              <a:t>ỉ</a:t>
            </a:r>
            <a:r>
              <a:rPr lang="vi-VN" sz="3600" dirty="0">
                <a:latin typeface="Calibri" panose="020F0502020204030204" pitchFamily="34" charset="0"/>
                <a:cs typeface="Calibri" panose="020F0502020204030204" pitchFamily="34" charset="0"/>
              </a:rPr>
              <a:t>nh Thanh Hóa, nơi đây từng là khu căn cứ đầu tiên của nghĩa quân Lam Sơn đánh giặc  Minh.</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Ô li">
            <a:extLst>
              <a:ext uri="{FF2B5EF4-FFF2-40B4-BE49-F238E27FC236}">
                <a16:creationId xmlns:a16="http://schemas.microsoft.com/office/drawing/2014/main" id="{87BD101E-072F-48A8-B899-7CA05B6661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155" b="53761"/>
          <a:stretch/>
        </p:blipFill>
        <p:spPr>
          <a:xfrm>
            <a:off x="1352693" y="1396787"/>
            <a:ext cx="8842248" cy="2032213"/>
          </a:xfrm>
          <a:prstGeom prst="rect">
            <a:avLst/>
          </a:prstGeom>
        </p:spPr>
      </p:pic>
      <p:sp>
        <p:nvSpPr>
          <p:cNvPr id="10" name="Tập viết 1">
            <a:extLst>
              <a:ext uri="{FF2B5EF4-FFF2-40B4-BE49-F238E27FC236}">
                <a16:creationId xmlns:a16="http://schemas.microsoft.com/office/drawing/2014/main" id="{E41B2750-4121-44CC-AC0A-7FF359A7E216}"/>
              </a:ext>
            </a:extLst>
          </p:cNvPr>
          <p:cNvSpPr txBox="1"/>
          <p:nvPr/>
        </p:nvSpPr>
        <p:spPr>
          <a:xfrm>
            <a:off x="4181390" y="-868030"/>
            <a:ext cx="2626040" cy="7309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5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Mũi NƧ </a:t>
            </a:r>
            <a:endParaRPr kumimoji="0" lang="en-US" sz="415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endParaRPr>
          </a:p>
        </p:txBody>
      </p:sp>
      <p:sp>
        <p:nvSpPr>
          <p:cNvPr id="4" name="TextBox 3">
            <a:extLst>
              <a:ext uri="{FF2B5EF4-FFF2-40B4-BE49-F238E27FC236}">
                <a16:creationId xmlns:a16="http://schemas.microsoft.com/office/drawing/2014/main" id="{4BAC1078-F392-4863-BE72-1E226256012E}"/>
              </a:ext>
            </a:extLst>
          </p:cNvPr>
          <p:cNvSpPr txBox="1"/>
          <p:nvPr/>
        </p:nvSpPr>
        <p:spPr>
          <a:xfrm>
            <a:off x="4552949" y="1862607"/>
            <a:ext cx="3086100" cy="707886"/>
          </a:xfrm>
          <a:prstGeom prst="rect">
            <a:avLst/>
          </a:prstGeom>
          <a:noFill/>
        </p:spPr>
        <p:txBody>
          <a:bodyPr wrap="square" rtlCol="0">
            <a:spAutoFit/>
          </a:bodyPr>
          <a:lstStyle/>
          <a:p>
            <a:r>
              <a:rPr lang="en-US" sz="4000" b="1" dirty="0">
                <a:latin typeface="HP001 4 hàng" panose="020B0603050302020204" pitchFamily="34" charset="0"/>
              </a:rPr>
              <a:t>Lam </a:t>
            </a:r>
            <a:r>
              <a:rPr lang="en-US" sz="4000" b="1" dirty="0" err="1">
                <a:latin typeface="HP001 4 hàng" panose="020B0603050302020204" pitchFamily="34" charset="0"/>
              </a:rPr>
              <a:t>Sơn</a:t>
            </a:r>
            <a:endParaRPr lang="en-US" sz="4000" b="1" dirty="0">
              <a:latin typeface="HP001 4 hàng" panose="020B0603050302020204" pitchFamily="34" charset="0"/>
            </a:endParaRPr>
          </a:p>
        </p:txBody>
      </p:sp>
    </p:spTree>
    <p:extLst>
      <p:ext uri="{BB962C8B-B14F-4D97-AF65-F5344CB8AC3E}">
        <p14:creationId xmlns:p14="http://schemas.microsoft.com/office/powerpoint/2010/main" val="229132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ập viết 1">
            <a:extLst>
              <a:ext uri="{FF2B5EF4-FFF2-40B4-BE49-F238E27FC236}">
                <a16:creationId xmlns:a16="http://schemas.microsoft.com/office/drawing/2014/main" id="{E41B2750-4121-44CC-AC0A-7FF359A7E216}"/>
              </a:ext>
            </a:extLst>
          </p:cNvPr>
          <p:cNvSpPr txBox="1"/>
          <p:nvPr/>
        </p:nvSpPr>
        <p:spPr>
          <a:xfrm>
            <a:off x="4181390" y="-868030"/>
            <a:ext cx="2626040" cy="7309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5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Mũi NƧ </a:t>
            </a:r>
            <a:endParaRPr kumimoji="0" lang="en-US" sz="415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endParaRPr>
          </a:p>
        </p:txBody>
      </p:sp>
      <p:sp>
        <p:nvSpPr>
          <p:cNvPr id="11" name="矩形 1">
            <a:extLst>
              <a:ext uri="{FF2B5EF4-FFF2-40B4-BE49-F238E27FC236}">
                <a16:creationId xmlns:a16="http://schemas.microsoft.com/office/drawing/2014/main" id="{7C428F6C-6767-4300-9D1A-81BE6300E085}"/>
              </a:ext>
            </a:extLst>
          </p:cNvPr>
          <p:cNvSpPr/>
          <p:nvPr/>
        </p:nvSpPr>
        <p:spPr>
          <a:xfrm>
            <a:off x="5109191" y="756040"/>
            <a:ext cx="197361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Lam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Sơn</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pic>
        <p:nvPicPr>
          <p:cNvPr id="1026" name="Picture 2" descr="Núi Lam Sơn | Sơn">
            <a:extLst>
              <a:ext uri="{FF2B5EF4-FFF2-40B4-BE49-F238E27FC236}">
                <a16:creationId xmlns:a16="http://schemas.microsoft.com/office/drawing/2014/main" id="{C0AB80BA-C131-4B15-9CB9-ADBE103DB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655337"/>
            <a:ext cx="6371755" cy="4240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6">
            <a:extLst>
              <a:ext uri="{FF2B5EF4-FFF2-40B4-BE49-F238E27FC236}">
                <a16:creationId xmlns:a16="http://schemas.microsoft.com/office/drawing/2014/main" id="{0FFFF3C6-877A-46D3-8FA8-8E2C76BD7251}"/>
              </a:ext>
            </a:extLst>
          </p:cNvPr>
          <p:cNvGrpSpPr/>
          <p:nvPr/>
        </p:nvGrpSpPr>
        <p:grpSpPr>
          <a:xfrm>
            <a:off x="1556197" y="512343"/>
            <a:ext cx="9079605" cy="737214"/>
            <a:chOff x="1648496" y="790720"/>
            <a:chExt cx="9079605" cy="737214"/>
          </a:xfrm>
        </p:grpSpPr>
        <p:cxnSp>
          <p:nvCxnSpPr>
            <p:cNvPr id="27" name="直接连接符 15">
              <a:extLst>
                <a:ext uri="{FF2B5EF4-FFF2-40B4-BE49-F238E27FC236}">
                  <a16:creationId xmlns:a16="http://schemas.microsoft.com/office/drawing/2014/main"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矩形: 圆角 13">
              <a:extLst>
                <a:ext uri="{FF2B5EF4-FFF2-40B4-BE49-F238E27FC236}">
                  <a16:creationId xmlns:a16="http://schemas.microsoft.com/office/drawing/2014/main" id="{58291B71-F84B-4749-BCDF-7BDDE8068E1F}"/>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id="{0988A668-71A5-4AB8-AD1D-B00750CEA836}"/>
              </a:ext>
            </a:extLst>
          </p:cNvPr>
          <p:cNvSpPr/>
          <p:nvPr/>
        </p:nvSpPr>
        <p:spPr>
          <a:xfrm>
            <a:off x="4238541" y="505317"/>
            <a:ext cx="371492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từ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ứng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dụng</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grpSp>
        <p:nvGrpSpPr>
          <p:cNvPr id="10" name="Group 9"/>
          <p:cNvGrpSpPr/>
          <p:nvPr/>
        </p:nvGrpSpPr>
        <p:grpSpPr>
          <a:xfrm>
            <a:off x="1181555" y="4136571"/>
            <a:ext cx="2512132" cy="1866296"/>
            <a:chOff x="6865144" y="3555389"/>
            <a:chExt cx="2166889" cy="1588111"/>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5144" y="3555389"/>
              <a:ext cx="2166889" cy="1588111"/>
            </a:xfrm>
            <a:prstGeom prst="rect">
              <a:avLst/>
            </a:prstGeom>
          </p:spPr>
        </p:pic>
        <p:sp>
          <p:nvSpPr>
            <p:cNvPr id="12" name="Rectangle 11"/>
            <p:cNvSpPr/>
            <p:nvPr/>
          </p:nvSpPr>
          <p:spPr>
            <a:xfrm>
              <a:off x="7093846" y="3872390"/>
              <a:ext cx="1709483" cy="93244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Viết</a:t>
              </a:r>
              <a:r>
                <a:rPr kumimoji="0" lang="en-US" sz="36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vào</a:t>
              </a:r>
              <a:r>
                <a:rPr kumimoji="0" lang="en-US" sz="36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bảng</a:t>
              </a:r>
              <a:r>
                <a:rPr kumimoji="0" lang="en-US" sz="36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con</a:t>
              </a:r>
            </a:p>
          </p:txBody>
        </p:sp>
      </p:grpSp>
      <p:pic>
        <p:nvPicPr>
          <p:cNvPr id="2050" name="Picture 2" descr="Bảng Gỗ Học Sinh Hồng Hà 344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0" r="100000"/>
                    </a14:imgEffect>
                  </a14:imgLayer>
                </a14:imgProps>
              </a:ext>
              <a:ext uri="{28A0092B-C50C-407E-A947-70E740481C1C}">
                <a14:useLocalDpi xmlns:a14="http://schemas.microsoft.com/office/drawing/2010/main" val="0"/>
              </a:ext>
            </a:extLst>
          </a:blip>
          <a:srcRect t="16444" b="15124"/>
          <a:stretch/>
        </p:blipFill>
        <p:spPr bwMode="auto">
          <a:xfrm>
            <a:off x="4699783" y="1465696"/>
            <a:ext cx="6753208" cy="4621417"/>
          </a:xfrm>
          <a:prstGeom prst="rect">
            <a:avLst/>
          </a:prstGeom>
          <a:noFill/>
          <a:extLst>
            <a:ext uri="{909E8E84-426E-40DD-AFC4-6F175D3DCCD1}">
              <a14:hiddenFill xmlns:a14="http://schemas.microsoft.com/office/drawing/2010/main">
                <a:solidFill>
                  <a:srgbClr val="FFFFFF"/>
                </a:solidFill>
              </a14:hiddenFill>
            </a:ext>
          </a:extLst>
        </p:spPr>
      </p:pic>
      <p:pic>
        <p:nvPicPr>
          <p:cNvPr id="14" name="Ô li">
            <a:extLst>
              <a:ext uri="{FF2B5EF4-FFF2-40B4-BE49-F238E27FC236}">
                <a16:creationId xmlns:a16="http://schemas.microsoft.com/office/drawing/2014/main" id="{9040853D-FF3B-4F2F-9A68-5ABB6B93C73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222" t="6155" r="29876" b="53761"/>
          <a:stretch/>
        </p:blipFill>
        <p:spPr>
          <a:xfrm>
            <a:off x="739009" y="1486893"/>
            <a:ext cx="3705142" cy="2032213"/>
          </a:xfrm>
          <a:prstGeom prst="rect">
            <a:avLst/>
          </a:prstGeom>
        </p:spPr>
      </p:pic>
      <p:sp>
        <p:nvSpPr>
          <p:cNvPr id="13" name="TextBox 12">
            <a:extLst>
              <a:ext uri="{FF2B5EF4-FFF2-40B4-BE49-F238E27FC236}">
                <a16:creationId xmlns:a16="http://schemas.microsoft.com/office/drawing/2014/main" id="{B607931E-0195-45E7-A1CC-0F66C15CCCD4}"/>
              </a:ext>
            </a:extLst>
          </p:cNvPr>
          <p:cNvSpPr txBox="1"/>
          <p:nvPr/>
        </p:nvSpPr>
        <p:spPr>
          <a:xfrm>
            <a:off x="1307927" y="1867022"/>
            <a:ext cx="3086100" cy="707886"/>
          </a:xfrm>
          <a:prstGeom prst="rect">
            <a:avLst/>
          </a:prstGeom>
          <a:noFill/>
        </p:spPr>
        <p:txBody>
          <a:bodyPr wrap="square" rtlCol="0">
            <a:spAutoFit/>
          </a:bodyPr>
          <a:lstStyle/>
          <a:p>
            <a:r>
              <a:rPr lang="en-US" sz="4000" b="1" dirty="0">
                <a:latin typeface="HP001 4 hàng" panose="020B0603050302020204" pitchFamily="34" charset="0"/>
              </a:rPr>
              <a:t>Lam </a:t>
            </a:r>
            <a:r>
              <a:rPr lang="en-US" sz="4000" b="1" dirty="0" err="1">
                <a:latin typeface="HP001 4 hàng" panose="020B0603050302020204" pitchFamily="34" charset="0"/>
              </a:rPr>
              <a:t>Sơn</a:t>
            </a:r>
            <a:endParaRPr lang="en-US" sz="4000" b="1" dirty="0">
              <a:latin typeface="HP001 4 hàng" panose="020B0603050302020204" pitchFamily="34" charset="0"/>
            </a:endParaRPr>
          </a:p>
        </p:txBody>
      </p:sp>
      <p:sp>
        <p:nvSpPr>
          <p:cNvPr id="16" name="TextBox 15">
            <a:extLst>
              <a:ext uri="{FF2B5EF4-FFF2-40B4-BE49-F238E27FC236}">
                <a16:creationId xmlns:a16="http://schemas.microsoft.com/office/drawing/2014/main" id="{A5C5206A-3ED7-479A-B181-91F5A8FB2126}"/>
              </a:ext>
            </a:extLst>
          </p:cNvPr>
          <p:cNvSpPr txBox="1"/>
          <p:nvPr/>
        </p:nvSpPr>
        <p:spPr>
          <a:xfrm>
            <a:off x="6553199" y="3614839"/>
            <a:ext cx="5257801" cy="1200329"/>
          </a:xfrm>
          <a:prstGeom prst="rect">
            <a:avLst/>
          </a:prstGeom>
          <a:noFill/>
        </p:spPr>
        <p:txBody>
          <a:bodyPr wrap="square" rtlCol="0">
            <a:spAutoFit/>
          </a:bodyPr>
          <a:lstStyle/>
          <a:p>
            <a:r>
              <a:rPr lang="en-US" sz="7200" b="1" dirty="0">
                <a:solidFill>
                  <a:srgbClr val="FFFF00"/>
                </a:solidFill>
                <a:latin typeface="HP001 4 hàng" panose="020B0603050302020204" pitchFamily="34" charset="0"/>
              </a:rPr>
              <a:t>Lam </a:t>
            </a:r>
            <a:r>
              <a:rPr lang="en-US" sz="7200" b="1" dirty="0" err="1">
                <a:solidFill>
                  <a:srgbClr val="FFFF00"/>
                </a:solidFill>
                <a:latin typeface="HP001 4 hàng" panose="020B0603050302020204" pitchFamily="34" charset="0"/>
              </a:rPr>
              <a:t>Sơn</a:t>
            </a:r>
            <a:endParaRPr lang="en-US" sz="7200" b="1" dirty="0">
              <a:solidFill>
                <a:srgbClr val="FFFF00"/>
              </a:solidFill>
              <a:latin typeface="HP001 4 hàng" panose="020B0603050302020204" pitchFamily="34" charset="0"/>
            </a:endParaRPr>
          </a:p>
        </p:txBody>
      </p:sp>
    </p:spTree>
    <p:extLst>
      <p:ext uri="{BB962C8B-B14F-4D97-AF65-F5344CB8AC3E}">
        <p14:creationId xmlns:p14="http://schemas.microsoft.com/office/powerpoint/2010/main" val="382296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fade">
                                      <p:cBhvr>
                                        <p:cTn id="15" dur="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fade">
                                      <p:cBhvr>
                                        <p:cTn id="2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7E10E5-F657-4338-8EF2-CA605CA0E218}"/>
              </a:ext>
            </a:extLst>
          </p:cNvPr>
          <p:cNvSpPr txBox="1"/>
          <p:nvPr/>
        </p:nvSpPr>
        <p:spPr>
          <a:xfrm>
            <a:off x="1162846" y="7231439"/>
            <a:ext cx="10247307"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3</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Luyện</a:t>
            </a:r>
            <a:r>
              <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 </a:t>
            </a:r>
            <a:r>
              <a:rPr kumimoji="0" lang="en-US" sz="6600" b="0" i="0" u="none" strike="noStrike" kern="1200" cap="none" spc="300" normalizeH="0" baseline="0" noProof="0" err="1">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viết</a:t>
            </a: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câu ứng dụng</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p:txBody>
      </p:sp>
      <p:pic>
        <p:nvPicPr>
          <p:cNvPr id="2" name="Picture 1">
            <a:extLst>
              <a:ext uri="{FF2B5EF4-FFF2-40B4-BE49-F238E27FC236}">
                <a16:creationId xmlns:a16="http://schemas.microsoft.com/office/drawing/2014/main" id="{5F7C1F2D-0BE6-4485-B3ED-A60A49DC4DFD}"/>
              </a:ext>
            </a:extLst>
          </p:cNvPr>
          <p:cNvPicPr>
            <a:picLocks noChangeAspect="1"/>
          </p:cNvPicPr>
          <p:nvPr/>
        </p:nvPicPr>
        <p:blipFill>
          <a:blip r:embed="rId3"/>
          <a:stretch>
            <a:fillRect/>
          </a:stretch>
        </p:blipFill>
        <p:spPr>
          <a:xfrm>
            <a:off x="974916" y="1385942"/>
            <a:ext cx="10242168" cy="3133616"/>
          </a:xfrm>
          <a:prstGeom prst="rect">
            <a:avLst/>
          </a:prstGeom>
        </p:spPr>
      </p:pic>
    </p:spTree>
    <p:extLst>
      <p:ext uri="{BB962C8B-B14F-4D97-AF65-F5344CB8AC3E}">
        <p14:creationId xmlns:p14="http://schemas.microsoft.com/office/powerpoint/2010/main" val="159256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347</Words>
  <Application>Microsoft Office PowerPoint</Application>
  <PresentationFormat>Widescreen</PresentationFormat>
  <Paragraphs>76</Paragraphs>
  <Slides>19</Slides>
  <Notes>16</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等线</vt:lpstr>
      <vt:lpstr>Arial</vt:lpstr>
      <vt:lpstr>Averta Std CY</vt:lpstr>
      <vt:lpstr>Calibri</vt:lpstr>
      <vt:lpstr>Coiny</vt:lpstr>
      <vt:lpstr>Gloria Hallelujah</vt:lpstr>
      <vt:lpstr>HP001</vt:lpstr>
      <vt:lpstr>HP001 4 hàng</vt:lpstr>
      <vt:lpstr>Times New Roman</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Anh Ngoc</cp:lastModifiedBy>
  <cp:revision>18</cp:revision>
  <dcterms:created xsi:type="dcterms:W3CDTF">2022-09-18T11:28:06Z</dcterms:created>
  <dcterms:modified xsi:type="dcterms:W3CDTF">2024-12-31T04:22:14Z</dcterms:modified>
</cp:coreProperties>
</file>