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E7C5F-EF31-456A-90E7-138040BA46CE}"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98FA5-0B67-40F7-AEAF-166EDBB98BF2}" type="slidenum">
              <a:rPr lang="en-US" smtClean="0"/>
              <a:t>‹#›</a:t>
            </a:fld>
            <a:endParaRPr lang="en-US"/>
          </a:p>
        </p:txBody>
      </p:sp>
    </p:spTree>
    <p:extLst>
      <p:ext uri="{BB962C8B-B14F-4D97-AF65-F5344CB8AC3E}">
        <p14:creationId xmlns:p14="http://schemas.microsoft.com/office/powerpoint/2010/main" val="369164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628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8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03CF4E-6B9B-4DBB-ABC6-0EB45F7658D3}"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9283E-432A-4219-AEDE-4272C5FD4385}" type="slidenum">
              <a:rPr lang="en-US" smtClean="0"/>
              <a:t>‹#›</a:t>
            </a:fld>
            <a:endParaRPr lang="en-US"/>
          </a:p>
        </p:txBody>
      </p:sp>
    </p:spTree>
    <p:extLst>
      <p:ext uri="{BB962C8B-B14F-4D97-AF65-F5344CB8AC3E}">
        <p14:creationId xmlns:p14="http://schemas.microsoft.com/office/powerpoint/2010/main" val="364786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3CF4E-6B9B-4DBB-ABC6-0EB45F7658D3}"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9283E-432A-4219-AEDE-4272C5FD4385}" type="slidenum">
              <a:rPr lang="en-US" smtClean="0"/>
              <a:t>‹#›</a:t>
            </a:fld>
            <a:endParaRPr lang="en-US"/>
          </a:p>
        </p:txBody>
      </p:sp>
    </p:spTree>
    <p:extLst>
      <p:ext uri="{BB962C8B-B14F-4D97-AF65-F5344CB8AC3E}">
        <p14:creationId xmlns:p14="http://schemas.microsoft.com/office/powerpoint/2010/main" val="14599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3CF4E-6B9B-4DBB-ABC6-0EB45F7658D3}"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9283E-432A-4219-AEDE-4272C5FD4385}" type="slidenum">
              <a:rPr lang="en-US" smtClean="0"/>
              <a:t>‹#›</a:t>
            </a:fld>
            <a:endParaRPr lang="en-US"/>
          </a:p>
        </p:txBody>
      </p:sp>
    </p:spTree>
    <p:extLst>
      <p:ext uri="{BB962C8B-B14F-4D97-AF65-F5344CB8AC3E}">
        <p14:creationId xmlns:p14="http://schemas.microsoft.com/office/powerpoint/2010/main" val="568373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505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33989903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5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3CF4E-6B9B-4DBB-ABC6-0EB45F7658D3}"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9283E-432A-4219-AEDE-4272C5FD4385}" type="slidenum">
              <a:rPr lang="en-US" smtClean="0"/>
              <a:t>‹#›</a:t>
            </a:fld>
            <a:endParaRPr lang="en-US"/>
          </a:p>
        </p:txBody>
      </p:sp>
    </p:spTree>
    <p:extLst>
      <p:ext uri="{BB962C8B-B14F-4D97-AF65-F5344CB8AC3E}">
        <p14:creationId xmlns:p14="http://schemas.microsoft.com/office/powerpoint/2010/main" val="155752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03CF4E-6B9B-4DBB-ABC6-0EB45F7658D3}"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9283E-432A-4219-AEDE-4272C5FD4385}" type="slidenum">
              <a:rPr lang="en-US" smtClean="0"/>
              <a:t>‹#›</a:t>
            </a:fld>
            <a:endParaRPr lang="en-US"/>
          </a:p>
        </p:txBody>
      </p:sp>
    </p:spTree>
    <p:extLst>
      <p:ext uri="{BB962C8B-B14F-4D97-AF65-F5344CB8AC3E}">
        <p14:creationId xmlns:p14="http://schemas.microsoft.com/office/powerpoint/2010/main" val="248099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03CF4E-6B9B-4DBB-ABC6-0EB45F7658D3}"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9283E-432A-4219-AEDE-4272C5FD4385}" type="slidenum">
              <a:rPr lang="en-US" smtClean="0"/>
              <a:t>‹#›</a:t>
            </a:fld>
            <a:endParaRPr lang="en-US"/>
          </a:p>
        </p:txBody>
      </p:sp>
    </p:spTree>
    <p:extLst>
      <p:ext uri="{BB962C8B-B14F-4D97-AF65-F5344CB8AC3E}">
        <p14:creationId xmlns:p14="http://schemas.microsoft.com/office/powerpoint/2010/main" val="287100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03CF4E-6B9B-4DBB-ABC6-0EB45F7658D3}" type="datetimeFigureOut">
              <a:rPr lang="en-US" smtClean="0"/>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9283E-432A-4219-AEDE-4272C5FD4385}" type="slidenum">
              <a:rPr lang="en-US" smtClean="0"/>
              <a:t>‹#›</a:t>
            </a:fld>
            <a:endParaRPr lang="en-US"/>
          </a:p>
        </p:txBody>
      </p:sp>
    </p:spTree>
    <p:extLst>
      <p:ext uri="{BB962C8B-B14F-4D97-AF65-F5344CB8AC3E}">
        <p14:creationId xmlns:p14="http://schemas.microsoft.com/office/powerpoint/2010/main" val="268868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03CF4E-6B9B-4DBB-ABC6-0EB45F7658D3}" type="datetimeFigureOut">
              <a:rPr lang="en-US" smtClean="0"/>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9283E-432A-4219-AEDE-4272C5FD4385}" type="slidenum">
              <a:rPr lang="en-US" smtClean="0"/>
              <a:t>‹#›</a:t>
            </a:fld>
            <a:endParaRPr lang="en-US"/>
          </a:p>
        </p:txBody>
      </p:sp>
    </p:spTree>
    <p:extLst>
      <p:ext uri="{BB962C8B-B14F-4D97-AF65-F5344CB8AC3E}">
        <p14:creationId xmlns:p14="http://schemas.microsoft.com/office/powerpoint/2010/main" val="213236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3CF4E-6B9B-4DBB-ABC6-0EB45F7658D3}" type="datetimeFigureOut">
              <a:rPr lang="en-US" smtClean="0"/>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9283E-432A-4219-AEDE-4272C5FD4385}" type="slidenum">
              <a:rPr lang="en-US" smtClean="0"/>
              <a:t>‹#›</a:t>
            </a:fld>
            <a:endParaRPr lang="en-US"/>
          </a:p>
        </p:txBody>
      </p:sp>
    </p:spTree>
    <p:extLst>
      <p:ext uri="{BB962C8B-B14F-4D97-AF65-F5344CB8AC3E}">
        <p14:creationId xmlns:p14="http://schemas.microsoft.com/office/powerpoint/2010/main" val="401206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03CF4E-6B9B-4DBB-ABC6-0EB45F7658D3}"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9283E-432A-4219-AEDE-4272C5FD4385}" type="slidenum">
              <a:rPr lang="en-US" smtClean="0"/>
              <a:t>‹#›</a:t>
            </a:fld>
            <a:endParaRPr lang="en-US"/>
          </a:p>
        </p:txBody>
      </p:sp>
    </p:spTree>
    <p:extLst>
      <p:ext uri="{BB962C8B-B14F-4D97-AF65-F5344CB8AC3E}">
        <p14:creationId xmlns:p14="http://schemas.microsoft.com/office/powerpoint/2010/main" val="204563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03CF4E-6B9B-4DBB-ABC6-0EB45F7658D3}"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9283E-432A-4219-AEDE-4272C5FD4385}" type="slidenum">
              <a:rPr lang="en-US" smtClean="0"/>
              <a:t>‹#›</a:t>
            </a:fld>
            <a:endParaRPr lang="en-US"/>
          </a:p>
        </p:txBody>
      </p:sp>
    </p:spTree>
    <p:extLst>
      <p:ext uri="{BB962C8B-B14F-4D97-AF65-F5344CB8AC3E}">
        <p14:creationId xmlns:p14="http://schemas.microsoft.com/office/powerpoint/2010/main" val="5174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3CF4E-6B9B-4DBB-ABC6-0EB45F7658D3}" type="datetimeFigureOut">
              <a:rPr lang="en-US" smtClean="0"/>
              <a:t>10/10/2024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9283E-432A-4219-AEDE-4272C5FD4385}" type="slidenum">
              <a:rPr lang="en-US" smtClean="0"/>
              <a:t>‹#›</a:t>
            </a:fld>
            <a:endParaRPr lang="en-US"/>
          </a:p>
        </p:txBody>
      </p:sp>
    </p:spTree>
    <p:extLst>
      <p:ext uri="{BB962C8B-B14F-4D97-AF65-F5344CB8AC3E}">
        <p14:creationId xmlns:p14="http://schemas.microsoft.com/office/powerpoint/2010/main" val="1808418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5.png"/><Relationship Id="rId4" Type="http://schemas.openxmlformats.org/officeDocument/2006/relationships/image" Target="../media/image8.pn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13.png"/><Relationship Id="rId12" Type="http://schemas.microsoft.com/office/2007/relationships/hdphoto" Target="../media/hdphoto2.wdp"/><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0.png"/><Relationship Id="rId10" Type="http://schemas.microsoft.com/office/2007/relationships/hdphoto" Target="../media/hdphoto1.wdp"/><Relationship Id="rId4" Type="http://schemas.openxmlformats.org/officeDocument/2006/relationships/image" Target="../media/image11.jp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447" y="0"/>
            <a:ext cx="2200789" cy="2012486"/>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9462"/>
          <a:stretch/>
        </p:blipFill>
        <p:spPr>
          <a:xfrm>
            <a:off x="-58111" y="1880035"/>
            <a:ext cx="12191999" cy="55392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858" y="-70384"/>
            <a:ext cx="5664435" cy="685080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5454" y="3981450"/>
            <a:ext cx="3303852" cy="2798974"/>
          </a:xfrm>
          <a:prstGeom prst="rect">
            <a:avLst/>
          </a:prstGeom>
        </p:spPr>
      </p:pic>
      <p:pic>
        <p:nvPicPr>
          <p:cNvPr id="13" name="Picture 12">
            <a:extLst>
              <a:ext uri="{FF2B5EF4-FFF2-40B4-BE49-F238E27FC236}">
                <a16:creationId xmlns:a16="http://schemas.microsoft.com/office/drawing/2014/main" id="{1D90CAA5-2B2E-4D59-A84F-8598743B87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0322" y="0"/>
            <a:ext cx="6375132" cy="2798975"/>
          </a:xfrm>
          <a:prstGeom prst="rect">
            <a:avLst/>
          </a:prstGeom>
        </p:spPr>
      </p:pic>
      <p:sp>
        <p:nvSpPr>
          <p:cNvPr id="6" name="TextBox 5">
            <a:extLst>
              <a:ext uri="{FF2B5EF4-FFF2-40B4-BE49-F238E27FC236}">
                <a16:creationId xmlns:a16="http://schemas.microsoft.com/office/drawing/2014/main" id="{B374764E-6D1D-4F5C-A9F0-B0C6A421C576}"/>
              </a:ext>
            </a:extLst>
          </p:cNvPr>
          <p:cNvSpPr txBox="1"/>
          <p:nvPr/>
        </p:nvSpPr>
        <p:spPr>
          <a:xfrm>
            <a:off x="4600877" y="1399487"/>
            <a:ext cx="3349591" cy="732938"/>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TIẾNG VIỆT</a:t>
            </a:r>
          </a:p>
        </p:txBody>
      </p:sp>
      <p:sp>
        <p:nvSpPr>
          <p:cNvPr id="7" name="Rectangle 6">
            <a:extLst>
              <a:ext uri="{FF2B5EF4-FFF2-40B4-BE49-F238E27FC236}">
                <a16:creationId xmlns:a16="http://schemas.microsoft.com/office/drawing/2014/main" id="{F174B297-983A-4DD7-A9AE-5772DE7E2476}"/>
              </a:ext>
            </a:extLst>
          </p:cNvPr>
          <p:cNvSpPr/>
          <p:nvPr/>
        </p:nvSpPr>
        <p:spPr>
          <a:xfrm>
            <a:off x="2773320" y="3161685"/>
            <a:ext cx="6227545" cy="2123658"/>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endParaRPr>
          </a:p>
          <a:p>
            <a:pPr algn="ctr"/>
            <a:r>
              <a:rPr lang="en-US" sz="4400" b="1" dirty="0" err="1">
                <a:ln w="22225">
                  <a:solidFill>
                    <a:schemeClr val="accent2"/>
                  </a:solidFill>
                  <a:prstDash val="solid"/>
                </a:ln>
                <a:solidFill>
                  <a:srgbClr val="7030A0"/>
                </a:solidFill>
                <a:latin typeface="Times New Roman" panose="02020603050405020304" pitchFamily="18" charset="0"/>
                <a:ea typeface="Times New Roman" panose="02020603050405020304" pitchFamily="18" charset="0"/>
              </a:rPr>
              <a:t>Đọc</a:t>
            </a:r>
            <a:r>
              <a:rPr lang="en-US" sz="4400" b="1" dirty="0">
                <a:ln w="22225">
                  <a:solidFill>
                    <a:schemeClr val="accent2"/>
                  </a:solidFill>
                  <a:prstDash val="solid"/>
                </a:ln>
                <a:solidFill>
                  <a:srgbClr val="7030A0"/>
                </a:solidFill>
                <a:latin typeface="Times New Roman" panose="02020603050405020304" pitchFamily="18" charset="0"/>
                <a:ea typeface="Times New Roman" panose="02020603050405020304" pitchFamily="18" charset="0"/>
              </a:rPr>
              <a:t>: ĐÒ NGANG</a:t>
            </a:r>
          </a:p>
          <a:p>
            <a:pPr algn="ctr"/>
            <a:endParaRPr lang="en-US" sz="4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6160282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580" y="0"/>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33350" y="2694745"/>
            <a:ext cx="9390380" cy="1569660"/>
          </a:xfrm>
          <a:prstGeom prst="rect">
            <a:avLst/>
          </a:prstGeom>
          <a:noFill/>
        </p:spPr>
        <p:txBody>
          <a:bodyPr wrap="square" rtlCol="0">
            <a:spAutoFit/>
          </a:bodyPr>
          <a:lstStyle/>
          <a:p>
            <a:pPr algn="ctr"/>
            <a:r>
              <a:rPr lang="en-US" sz="4800" b="1"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pt-BR" sz="4800" b="1" dirty="0">
                <a:latin typeface="Times New Roman" panose="02020603050405020304" pitchFamily="18" charset="0"/>
                <a:cs typeface="Times New Roman" panose="02020603050405020304" pitchFamily="18" charset="0"/>
              </a:rPr>
              <a:t> Chia sẻ với các bạn trong lớp về công việc mà em ước mơ.</a:t>
            </a:r>
            <a:endParaRPr kumimoji="0" lang="vi-VN" sz="4800" b="1" i="1"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DFC076F-2238-4502-B64E-2207FDE4D2C9}"/>
              </a:ext>
            </a:extLst>
          </p:cNvPr>
          <p:cNvPicPr>
            <a:picLocks noChangeAspect="1"/>
          </p:cNvPicPr>
          <p:nvPr/>
        </p:nvPicPr>
        <p:blipFill>
          <a:blip r:embed="rId5"/>
          <a:stretch>
            <a:fillRect/>
          </a:stretch>
        </p:blipFill>
        <p:spPr>
          <a:xfrm>
            <a:off x="4376018" y="316560"/>
            <a:ext cx="3401863" cy="1176630"/>
          </a:xfrm>
          <a:prstGeom prst="rect">
            <a:avLst/>
          </a:prstGeom>
        </p:spPr>
      </p:pic>
      <p:pic>
        <p:nvPicPr>
          <p:cNvPr id="9" name="Picture 8">
            <a:extLst>
              <a:ext uri="{FF2B5EF4-FFF2-40B4-BE49-F238E27FC236}">
                <a16:creationId xmlns:a16="http://schemas.microsoft.com/office/drawing/2014/main" id="{F3ADB0BB-92B9-49E8-953C-E8D614AFF18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10" name="Picture 9">
            <a:extLst>
              <a:ext uri="{FF2B5EF4-FFF2-40B4-BE49-F238E27FC236}">
                <a16:creationId xmlns:a16="http://schemas.microsoft.com/office/drawing/2014/main" id="{5C624085-0BF7-488B-945E-ABAB01B9C2A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124327" y="-75788"/>
            <a:ext cx="2486652" cy="2232696"/>
          </a:xfrm>
          <a:prstGeom prst="rect">
            <a:avLst/>
          </a:prstGeom>
        </p:spPr>
      </p:pic>
    </p:spTree>
    <p:extLst>
      <p:ext uri="{BB962C8B-B14F-4D97-AF65-F5344CB8AC3E}">
        <p14:creationId xmlns:p14="http://schemas.microsoft.com/office/powerpoint/2010/main" val="2076016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3826851" y="1595851"/>
            <a:ext cx="4381533" cy="122988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Dặn</a:t>
            </a:r>
            <a:r>
              <a:rPr kumimoji="0" lang="en-US" altLang="zh-CN"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dò</a:t>
            </a:r>
            <a:endParaRPr kumimoji="0" lang="zh-CN" altLang="en-US"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a:t>
            </a: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học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Cambria" panose="02040503050406030204" pitchFamily="18" charset="0"/>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38989530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pic>
        <p:nvPicPr>
          <p:cNvPr id="3" name="Picture 2">
            <a:extLst>
              <a:ext uri="{FF2B5EF4-FFF2-40B4-BE49-F238E27FC236}">
                <a16:creationId xmlns:a16="http://schemas.microsoft.com/office/drawing/2014/main" id="{9EDAD760-FF96-1C47-2056-676D0C8BA5D3}"/>
              </a:ext>
            </a:extLst>
          </p:cNvPr>
          <p:cNvPicPr>
            <a:picLocks noChangeAspect="1"/>
          </p:cNvPicPr>
          <p:nvPr/>
        </p:nvPicPr>
        <p:blipFill>
          <a:blip r:embed="rId5"/>
          <a:stretch>
            <a:fillRect/>
          </a:stretch>
        </p:blipFill>
        <p:spPr>
          <a:xfrm>
            <a:off x="794294" y="1936016"/>
            <a:ext cx="10126334" cy="2926334"/>
          </a:xfrm>
          <a:prstGeom prst="rect">
            <a:avLst/>
          </a:prstGeom>
        </p:spPr>
      </p:pic>
    </p:spTree>
    <p:extLst>
      <p:ext uri="{BB962C8B-B14F-4D97-AF65-F5344CB8AC3E}">
        <p14:creationId xmlns:p14="http://schemas.microsoft.com/office/powerpoint/2010/main" val="352039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34B64E-1966-4211-913E-87371603A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Picture 3">
            <a:extLst>
              <a:ext uri="{FF2B5EF4-FFF2-40B4-BE49-F238E27FC236}">
                <a16:creationId xmlns:a16="http://schemas.microsoft.com/office/drawing/2014/main" id="{42972AFF-AAD7-4539-B260-7A499BE8A0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26" y="-360218"/>
            <a:ext cx="9754047" cy="6324032"/>
          </a:xfrm>
          <a:prstGeom prst="rect">
            <a:avLst/>
          </a:prstGeom>
        </p:spPr>
      </p:pic>
      <p:pic>
        <p:nvPicPr>
          <p:cNvPr id="5" name="Picture 4">
            <a:extLst>
              <a:ext uri="{FF2B5EF4-FFF2-40B4-BE49-F238E27FC236}">
                <a16:creationId xmlns:a16="http://schemas.microsoft.com/office/drawing/2014/main" id="{238A0949-FFB0-4CC2-9DC9-AF314BB69452}"/>
              </a:ext>
            </a:extLst>
          </p:cNvPr>
          <p:cNvPicPr>
            <a:picLocks noChangeAspect="1"/>
          </p:cNvPicPr>
          <p:nvPr/>
        </p:nvPicPr>
        <p:blipFill>
          <a:blip r:embed="rId6"/>
          <a:stretch>
            <a:fillRect/>
          </a:stretch>
        </p:blipFill>
        <p:spPr>
          <a:xfrm>
            <a:off x="2369127" y="1946438"/>
            <a:ext cx="5919729" cy="3858617"/>
          </a:xfrm>
          <a:prstGeom prst="rect">
            <a:avLst/>
          </a:prstGeom>
        </p:spPr>
      </p:pic>
      <p:pic>
        <p:nvPicPr>
          <p:cNvPr id="6" name="图片 2" descr="图片包含 矢量图形, 文字&#10;&#10;已生成高可信度的说明">
            <a:extLst>
              <a:ext uri="{FF2B5EF4-FFF2-40B4-BE49-F238E27FC236}">
                <a16:creationId xmlns:a16="http://schemas.microsoft.com/office/drawing/2014/main" id="{866481DB-2C6E-48D5-B3D5-AA5310354C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3827" b="29462"/>
          <a:stretch/>
        </p:blipFill>
        <p:spPr>
          <a:xfrm>
            <a:off x="-83129" y="3899486"/>
            <a:ext cx="6179128" cy="2881746"/>
          </a:xfrm>
          <a:prstGeom prst="rect">
            <a:avLst/>
          </a:prstGeom>
        </p:spPr>
      </p:pic>
      <p:pic>
        <p:nvPicPr>
          <p:cNvPr id="7" name="Picture 6">
            <a:extLst>
              <a:ext uri="{FF2B5EF4-FFF2-40B4-BE49-F238E27FC236}">
                <a16:creationId xmlns:a16="http://schemas.microsoft.com/office/drawing/2014/main" id="{3F27B473-6489-4EC5-B312-E0180FD4BF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9625"/>
            <a:ext cx="12192000" cy="6858000"/>
          </a:xfrm>
          <a:prstGeom prst="rect">
            <a:avLst/>
          </a:prstGeom>
          <a:ln>
            <a:solidFill>
              <a:schemeClr val="tx1"/>
            </a:solidFill>
            <a:prstDash val="lgDash"/>
          </a:ln>
        </p:spPr>
      </p:pic>
      <p:sp>
        <p:nvSpPr>
          <p:cNvPr id="8" name="TextBox 7">
            <a:extLst>
              <a:ext uri="{FF2B5EF4-FFF2-40B4-BE49-F238E27FC236}">
                <a16:creationId xmlns:a16="http://schemas.microsoft.com/office/drawing/2014/main" id="{8B489D51-08A4-4756-88AA-D793357D9AAA}"/>
              </a:ext>
            </a:extLst>
          </p:cNvPr>
          <p:cNvSpPr txBox="1"/>
          <p:nvPr/>
        </p:nvSpPr>
        <p:spPr>
          <a:xfrm>
            <a:off x="809283" y="3455859"/>
            <a:ext cx="7411453" cy="1446550"/>
          </a:xfrm>
          <a:prstGeom prst="rect">
            <a:avLst/>
          </a:prstGeom>
          <a:noFill/>
        </p:spPr>
        <p:txBody>
          <a:bodyPr wrap="square" rtlCol="0">
            <a:spAutoFit/>
          </a:bodyPr>
          <a:lstStyle/>
          <a:p>
            <a:pPr algn="ctr"/>
            <a:r>
              <a:rPr lang="en-US" sz="4400" b="1" i="1" dirty="0">
                <a:solidFill>
                  <a:srgbClr val="002060"/>
                </a:solidFill>
                <a:latin typeface="Cambria" panose="02040503050406030204" pitchFamily="18" charset="0"/>
                <a:ea typeface="Cambria" panose="02040503050406030204" pitchFamily="18" charset="0"/>
              </a:rPr>
              <a:t>CẢ LỚP MÌNH HÃY KHỞI ĐỘNG VỚI CÔ!</a:t>
            </a:r>
          </a:p>
        </p:txBody>
      </p:sp>
      <p:pic>
        <p:nvPicPr>
          <p:cNvPr id="9" name="Picture 8">
            <a:extLst>
              <a:ext uri="{FF2B5EF4-FFF2-40B4-BE49-F238E27FC236}">
                <a16:creationId xmlns:a16="http://schemas.microsoft.com/office/drawing/2014/main" id="{12B5064B-3CF9-4937-B393-79C0BF37E8C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151249" y="3279116"/>
            <a:ext cx="4462752" cy="4462752"/>
          </a:xfrm>
          <a:prstGeom prst="rect">
            <a:avLst/>
          </a:prstGeom>
        </p:spPr>
      </p:pic>
      <p:pic>
        <p:nvPicPr>
          <p:cNvPr id="10" name="Picture 9">
            <a:extLst>
              <a:ext uri="{FF2B5EF4-FFF2-40B4-BE49-F238E27FC236}">
                <a16:creationId xmlns:a16="http://schemas.microsoft.com/office/drawing/2014/main" id="{1D23604E-3B0C-4670-98BB-F1D3687994FB}"/>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519783" y="400319"/>
            <a:ext cx="2486652" cy="2232696"/>
          </a:xfrm>
          <a:prstGeom prst="rect">
            <a:avLst/>
          </a:prstGeom>
        </p:spPr>
      </p:pic>
      <p:pic>
        <p:nvPicPr>
          <p:cNvPr id="2" name="KHỞI ĐỘNG ÂM NHẠC - BIM BUM - BỘ GÕ CƠ THỂ - Body Percusion. (online-video-cutter.com)">
            <a:hlinkClick r:id="" action="ppaction://media"/>
            <a:extLst>
              <a:ext uri="{FF2B5EF4-FFF2-40B4-BE49-F238E27FC236}">
                <a16:creationId xmlns:a16="http://schemas.microsoft.com/office/drawing/2014/main" id="{16129E76-7D9D-4F09-B780-EC7DC2664BAE}"/>
              </a:ext>
            </a:extLst>
          </p:cNvPr>
          <p:cNvPicPr>
            <a:picLocks noChangeAspect="1"/>
          </p:cNvPicPr>
          <p:nvPr>
            <a:videoFile r:link="rId2"/>
            <p:extLst>
              <p:ext uri="{DAA4B4D4-6D71-4841-9C94-3DE7FCFB9230}">
                <p14:media xmlns:p14="http://schemas.microsoft.com/office/powerpoint/2010/main" r:embed="rId1"/>
              </p:ext>
            </p:extLst>
          </p:nvPr>
        </p:nvPicPr>
        <p:blipFill>
          <a:blip r:embed="rId13"/>
          <a:stretch>
            <a:fillRect/>
          </a:stretch>
        </p:blipFill>
        <p:spPr>
          <a:xfrm>
            <a:off x="7135092" y="1011100"/>
            <a:ext cx="4064000" cy="2286000"/>
          </a:xfrm>
          <a:prstGeom prst="rect">
            <a:avLst/>
          </a:prstGeom>
        </p:spPr>
      </p:pic>
    </p:spTree>
    <p:extLst>
      <p:ext uri="{BB962C8B-B14F-4D97-AF65-F5344CB8AC3E}">
        <p14:creationId xmlns:p14="http://schemas.microsoft.com/office/powerpoint/2010/main" val="1621341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1" presetClass="mediacall" presetSubtype="0" fill="hold" nodeType="withEffect">
                                  <p:stCondLst>
                                    <p:cond delay="0"/>
                                  </p:stCondLst>
                                  <p:childTnLst>
                                    <p:cmd type="call" cmd="playFrom(0.0)">
                                      <p:cBhvr>
                                        <p:cTn id="13" dur="842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2"/>
                </p:tgtEl>
              </p:cMediaNode>
            </p:video>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withEffect">
                                  <p:stCondLst>
                                    <p:cond delay="0"/>
                                  </p:stCondLst>
                                  <p:childTnLst>
                                    <p:cmd type="call" cmd="togglePause">
                                      <p:cBhvr>
                                        <p:cTn id="19"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3182639"/>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45" y="-417773"/>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71" y="7192"/>
            <a:ext cx="5664435" cy="6850808"/>
          </a:xfrm>
          <a:prstGeom prst="rect">
            <a:avLst/>
          </a:prstGeom>
        </p:spPr>
      </p:pic>
      <p:pic>
        <p:nvPicPr>
          <p:cNvPr id="2" name="Picture 1">
            <a:extLst>
              <a:ext uri="{FF2B5EF4-FFF2-40B4-BE49-F238E27FC236}">
                <a16:creationId xmlns:a16="http://schemas.microsoft.com/office/drawing/2014/main" id="{86984758-E705-63D6-0320-A8872733D18C}"/>
              </a:ext>
            </a:extLst>
          </p:cNvPr>
          <p:cNvPicPr>
            <a:picLocks noChangeAspect="1"/>
          </p:cNvPicPr>
          <p:nvPr/>
        </p:nvPicPr>
        <p:blipFill>
          <a:blip r:embed="rId6"/>
          <a:stretch>
            <a:fillRect/>
          </a:stretch>
        </p:blipFill>
        <p:spPr>
          <a:xfrm>
            <a:off x="1389572" y="2249772"/>
            <a:ext cx="5141089" cy="4601036"/>
          </a:xfrm>
          <a:prstGeom prst="rect">
            <a:avLst/>
          </a:prstGeom>
        </p:spPr>
      </p:pic>
    </p:spTree>
    <p:extLst>
      <p:ext uri="{BB962C8B-B14F-4D97-AF65-F5344CB8AC3E}">
        <p14:creationId xmlns:p14="http://schemas.microsoft.com/office/powerpoint/2010/main" val="24561821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DB3C0D-F44C-4B40-816F-6231C570C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25"/>
            <a:ext cx="12192000" cy="6858000"/>
          </a:xfrm>
          <a:prstGeom prst="rect">
            <a:avLst/>
          </a:prstGeom>
          <a:ln>
            <a:solidFill>
              <a:schemeClr val="tx1"/>
            </a:solidFill>
            <a:prstDash val="lgDash"/>
          </a:ln>
        </p:spPr>
      </p:pic>
      <p:pic>
        <p:nvPicPr>
          <p:cNvPr id="4" name="Picture 3">
            <a:extLst>
              <a:ext uri="{FF2B5EF4-FFF2-40B4-BE49-F238E27FC236}">
                <a16:creationId xmlns:a16="http://schemas.microsoft.com/office/drawing/2014/main" id="{48D1ECFD-3E5C-4C6B-8DF6-574D1D0FB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02" y="438171"/>
            <a:ext cx="10710589" cy="61936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Oval 5">
            <a:extLst>
              <a:ext uri="{FF2B5EF4-FFF2-40B4-BE49-F238E27FC236}">
                <a16:creationId xmlns:a16="http://schemas.microsoft.com/office/drawing/2014/main" id="{C26B433C-23E4-4048-973C-70641CCCEF5A}"/>
              </a:ext>
            </a:extLst>
          </p:cNvPr>
          <p:cNvSpPr/>
          <p:nvPr/>
        </p:nvSpPr>
        <p:spPr>
          <a:xfrm>
            <a:off x="1414914" y="943276"/>
            <a:ext cx="4995511" cy="22426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effectLst/>
              <a:latin typeface="Times New Roman" panose="02020603050405020304" pitchFamily="18" charset="0"/>
              <a:ea typeface="Times New Roman" panose="02020603050405020304" pitchFamily="18" charset="0"/>
            </a:endParaRPr>
          </a:p>
          <a:p>
            <a:pPr algn="ct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Em</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hãy</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nêu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những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điểm</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giống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khác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nhau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giữa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hai</a:t>
            </a:r>
            <a:r>
              <a:rPr lang="en-US" sz="3200" b="1" dirty="0">
                <a:effectLst/>
                <a:latin typeface="Times New Roman" panose="02020603050405020304" pitchFamily="18" charset="0"/>
                <a:ea typeface="Times New Roman" panose="02020603050405020304" pitchFamily="18" charset="0"/>
              </a:rPr>
              <a:t> con </a:t>
            </a:r>
            <a:r>
              <a:rPr lang="en-US" sz="3200" b="1" dirty="0" err="1">
                <a:effectLst/>
                <a:latin typeface="Times New Roman" panose="02020603050405020304" pitchFamily="18" charset="0"/>
                <a:ea typeface="Times New Roman" panose="02020603050405020304" pitchFamily="18" charset="0"/>
              </a:rPr>
              <a:t>thuyền</a:t>
            </a:r>
            <a:r>
              <a:rPr lang="en-US" sz="3200" b="1" dirty="0">
                <a:effectLst/>
                <a:latin typeface="Times New Roman" panose="02020603050405020304" pitchFamily="18" charset="0"/>
                <a:ea typeface="Times New Roman" panose="02020603050405020304" pitchFamily="18" charset="0"/>
              </a:rPr>
              <a:t>?</a:t>
            </a:r>
          </a:p>
          <a:p>
            <a:pPr algn="ctr"/>
            <a:endParaRPr lang="en-US" sz="3200" dirty="0"/>
          </a:p>
        </p:txBody>
      </p:sp>
    </p:spTree>
    <p:extLst>
      <p:ext uri="{BB962C8B-B14F-4D97-AF65-F5344CB8AC3E}">
        <p14:creationId xmlns:p14="http://schemas.microsoft.com/office/powerpoint/2010/main" val="15410877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316D0F-B1A9-40E0-8149-7598430A3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82" y="596767"/>
            <a:ext cx="5777263" cy="594841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A077E4F8-DBD4-43F2-8CB3-75CD1D2FC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822" y="596767"/>
            <a:ext cx="5397252" cy="5948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061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21B246-C7AD-435A-B3CE-C03270167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84" y="375385"/>
            <a:ext cx="5733447" cy="630454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81778E5-06A9-4282-8113-83A970FEC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375384"/>
            <a:ext cx="5733448" cy="6304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336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473363-FA38-4402-B8F2-A0340245E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Rounded Rectangle 5">
            <a:extLst>
              <a:ext uri="{FF2B5EF4-FFF2-40B4-BE49-F238E27FC236}">
                <a16:creationId xmlns:a16="http://schemas.microsoft.com/office/drawing/2014/main" id="{082DC746-26C6-482C-B346-CCBB3F68AA8A}"/>
              </a:ext>
            </a:extLst>
          </p:cNvPr>
          <p:cNvSpPr/>
          <p:nvPr/>
        </p:nvSpPr>
        <p:spPr>
          <a:xfrm>
            <a:off x="75006" y="1366787"/>
            <a:ext cx="12116994" cy="4388454"/>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 Box 10">
            <a:extLst>
              <a:ext uri="{FF2B5EF4-FFF2-40B4-BE49-F238E27FC236}">
                <a16:creationId xmlns:a16="http://schemas.microsoft.com/office/drawing/2014/main" id="{F4B1335F-4B2E-48B0-83D6-4ECEC74F73FD}"/>
              </a:ext>
            </a:extLst>
          </p:cNvPr>
          <p:cNvSpPr txBox="1">
            <a:spLocks noChangeArrowheads="1"/>
          </p:cNvSpPr>
          <p:nvPr/>
        </p:nvSpPr>
        <p:spPr bwMode="auto">
          <a:xfrm>
            <a:off x="0" y="1555146"/>
            <a:ext cx="12443334"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sz="3600" b="1" dirty="0">
                <a:solidFill>
                  <a:srgbClr val="7030A0"/>
                </a:solidFill>
                <a:latin typeface="Times New Roman" panose="02020603050405020304" pitchFamily="18" charset="0"/>
                <a:cs typeface="Times New Roman" panose="02020603050405020304" pitchFamily="18" charset="0"/>
              </a:rPr>
              <a:t>- Ngắt giọng ở những câu dài; nhấn giọng ở những từ ngữ thể hiện cảm xúc của nhân vật.</a:t>
            </a:r>
            <a:endParaRPr lang="en-US" sz="3600" b="1" dirty="0">
              <a:solidFill>
                <a:srgbClr val="7030A0"/>
              </a:solidFill>
              <a:latin typeface="Times New Roman" panose="02020603050405020304" pitchFamily="18" charset="0"/>
              <a:cs typeface="Times New Roman" panose="02020603050405020304" pitchFamily="18" charset="0"/>
            </a:endParaRPr>
          </a:p>
          <a:p>
            <a:r>
              <a:rPr lang="pt-BR" sz="3600" b="1" dirty="0">
                <a:solidFill>
                  <a:srgbClr val="7030A0"/>
                </a:solidFill>
                <a:latin typeface="Times New Roman" panose="02020603050405020304" pitchFamily="18" charset="0"/>
                <a:cs typeface="Times New Roman" panose="02020603050405020304" pitchFamily="18" charset="0"/>
              </a:rPr>
              <a:t>+ Giọng kéo dài: </a:t>
            </a:r>
            <a:r>
              <a:rPr lang="pt-BR" sz="3600" b="1" i="1" dirty="0">
                <a:solidFill>
                  <a:srgbClr val="7030A0"/>
                </a:solidFill>
                <a:latin typeface="Times New Roman" panose="02020603050405020304" pitchFamily="18" charset="0"/>
                <a:cs typeface="Times New Roman" panose="02020603050405020304" pitchFamily="18" charset="0"/>
              </a:rPr>
              <a:t>“Ơ...đò...”.</a:t>
            </a:r>
            <a:endParaRPr lang="en-US" sz="3600" b="1" dirty="0">
              <a:solidFill>
                <a:srgbClr val="7030A0"/>
              </a:solidFill>
              <a:latin typeface="Times New Roman" panose="02020603050405020304" pitchFamily="18" charset="0"/>
              <a:cs typeface="Times New Roman" panose="02020603050405020304" pitchFamily="18" charset="0"/>
            </a:endParaRPr>
          </a:p>
          <a:p>
            <a:r>
              <a:rPr lang="pt-BR" sz="3600" b="1" dirty="0">
                <a:solidFill>
                  <a:srgbClr val="7030A0"/>
                </a:solidFill>
                <a:latin typeface="Times New Roman" panose="02020603050405020304" pitchFamily="18" charset="0"/>
                <a:cs typeface="Times New Roman" panose="02020603050405020304" pitchFamily="18" charset="0"/>
              </a:rPr>
              <a:t>+ Giọng reo vui: </a:t>
            </a:r>
            <a:r>
              <a:rPr lang="pt-BR" sz="3600" b="1" i="1" dirty="0">
                <a:solidFill>
                  <a:srgbClr val="7030A0"/>
                </a:solidFill>
                <a:latin typeface="Times New Roman" panose="02020603050405020304" pitchFamily="18" charset="0"/>
                <a:cs typeface="Times New Roman" panose="02020603050405020304" pitchFamily="18" charset="0"/>
              </a:rPr>
              <a:t>“Chào anh thuyền mành”</a:t>
            </a:r>
            <a:endParaRPr lang="en-US" sz="3600" b="1" dirty="0">
              <a:solidFill>
                <a:srgbClr val="7030A0"/>
              </a:solidFill>
              <a:latin typeface="Times New Roman" panose="02020603050405020304" pitchFamily="18" charset="0"/>
              <a:cs typeface="Times New Roman" panose="02020603050405020304" pitchFamily="18" charset="0"/>
            </a:endParaRPr>
          </a:p>
          <a:p>
            <a:r>
              <a:rPr lang="pt-BR" sz="3600" b="1" dirty="0">
                <a:solidFill>
                  <a:srgbClr val="7030A0"/>
                </a:solidFill>
                <a:latin typeface="Times New Roman" panose="02020603050405020304" pitchFamily="18" charset="0"/>
                <a:cs typeface="Times New Roman" panose="02020603050405020304" pitchFamily="18" charset="0"/>
              </a:rPr>
              <a:t>+ Giọng hào hứng</a:t>
            </a:r>
            <a:r>
              <a:rPr lang="pt-BR" sz="3600" b="1" i="1" dirty="0">
                <a:solidFill>
                  <a:srgbClr val="7030A0"/>
                </a:solidFill>
                <a:latin typeface="Times New Roman" panose="02020603050405020304" pitchFamily="18" charset="0"/>
                <a:cs typeface="Times New Roman" panose="02020603050405020304" pitchFamily="18" charset="0"/>
              </a:rPr>
              <a:t>: “Tuyệt quá!”, “Tôi chỉ mong được như vậy.”</a:t>
            </a:r>
            <a:endParaRPr lang="en-US" sz="3600" b="1" dirty="0">
              <a:solidFill>
                <a:srgbClr val="7030A0"/>
              </a:solidFill>
              <a:latin typeface="Times New Roman" panose="02020603050405020304" pitchFamily="18" charset="0"/>
              <a:cs typeface="Times New Roman" panose="02020603050405020304" pitchFamily="18" charset="0"/>
            </a:endParaRPr>
          </a:p>
          <a:p>
            <a:r>
              <a:rPr lang="pt-BR" sz="3600" b="1" dirty="0">
                <a:solidFill>
                  <a:srgbClr val="7030A0"/>
                </a:solidFill>
                <a:latin typeface="Times New Roman" panose="02020603050405020304" pitchFamily="18" charset="0"/>
                <a:cs typeface="Times New Roman" panose="02020603050405020304" pitchFamily="18" charset="0"/>
              </a:rPr>
              <a:t>+ Giọng thân mật, chậm rãi </a:t>
            </a:r>
            <a:r>
              <a:rPr lang="pt-BR" sz="3600" b="1" i="1" dirty="0">
                <a:solidFill>
                  <a:srgbClr val="7030A0"/>
                </a:solidFill>
                <a:latin typeface="Times New Roman" panose="02020603050405020304" pitchFamily="18" charset="0"/>
                <a:cs typeface="Times New Roman" panose="02020603050405020304" pitchFamily="18" charset="0"/>
              </a:rPr>
              <a:t>(Lời nói  thuyền mành)</a:t>
            </a:r>
            <a:endParaRPr lang="en-US" sz="3600" b="1" i="1" dirty="0">
              <a:solidFill>
                <a:srgbClr val="7030A0"/>
              </a:solidFill>
              <a:latin typeface="Times New Roman" panose="02020603050405020304" pitchFamily="18" charset="0"/>
              <a:cs typeface="Times New Roman" panose="02020603050405020304" pitchFamily="18" charset="0"/>
            </a:endParaRPr>
          </a:p>
          <a:p>
            <a:endParaRPr lang="en-US" sz="4400" b="1" i="1" dirty="0">
              <a:solidFill>
                <a:schemeClr val="bg1"/>
              </a:solidFill>
              <a:latin typeface="Times New Roman" panose="02020603050405020304" pitchFamily="18" charset="0"/>
              <a:cs typeface="Times New Roman" panose="02020603050405020304" pitchFamily="18" charset="0"/>
            </a:endParaRPr>
          </a:p>
          <a:p>
            <a:endParaRPr lang="en-US" sz="4400" b="1" dirty="0">
              <a:solidFill>
                <a:schemeClr val="bg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89215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2FDE8413-F7A0-4B07-B6D1-F0E1EA32506C}"/>
              </a:ext>
            </a:extLst>
          </p:cNvPr>
          <p:cNvSpPr/>
          <p:nvPr/>
        </p:nvSpPr>
        <p:spPr>
          <a:xfrm>
            <a:off x="75006" y="1366787"/>
            <a:ext cx="12116994" cy="4388454"/>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0545944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21" y="71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136562" y="1513020"/>
            <a:ext cx="8756073" cy="4154984"/>
          </a:xfrm>
          <a:prstGeom prst="rect">
            <a:avLst/>
          </a:prstGeom>
          <a:noFill/>
        </p:spPr>
        <p:txBody>
          <a:bodyPr wrap="square" rtlCol="0">
            <a:spAutoFit/>
          </a:bodyPr>
          <a:lstStyle/>
          <a:p>
            <a:pPr algn="ctr"/>
            <a:r>
              <a:rPr lang="nl-NL" sz="4400" b="1" i="1" dirty="0">
                <a:latin typeface="Times New Roman" panose="02020603050405020304" pitchFamily="18" charset="0"/>
                <a:cs typeface="Times New Roman" panose="02020603050405020304" pitchFamily="18" charset="0"/>
              </a:rPr>
              <a:t>Mỗi người cần phải làm tốt công việc của mình bởi mỗi công việc có giá trị riêng, việc nào cũng mang lại lợi ích cho cuộc sống, việc nào cũng đáng quý, đáng trân trọng.</a:t>
            </a:r>
            <a:endParaRPr lang="en-US" sz="4400" b="1" dirty="0">
              <a:latin typeface="Times New Roman" panose="02020603050405020304" pitchFamily="18" charset="0"/>
              <a:cs typeface="Times New Roman" panose="02020603050405020304" pitchFamily="18" charset="0"/>
            </a:endParaRPr>
          </a:p>
          <a:p>
            <a:pPr lvl="0" algn="ctr"/>
            <a:endPar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8DCC3FA-0331-4167-B969-3EAC2DC46991}"/>
              </a:ext>
            </a:extLst>
          </p:cNvPr>
          <p:cNvSpPr/>
          <p:nvPr/>
        </p:nvSpPr>
        <p:spPr>
          <a:xfrm>
            <a:off x="4269446" y="22375"/>
            <a:ext cx="4650633" cy="923330"/>
          </a:xfrm>
          <a:prstGeom prst="rect">
            <a:avLst/>
          </a:prstGeom>
          <a:noFill/>
        </p:spPr>
        <p:txBody>
          <a:bodyPr wrap="none" lIns="91440" tIns="45720" rIns="91440" bIns="45720">
            <a:prstTxWarp prst="textTriangle">
              <a:avLst/>
            </a:prstTxWarp>
            <a:spAutoFit/>
          </a:bodyPr>
          <a:lstStyle/>
          <a:p>
            <a:pPr algn="ctr"/>
            <a:r>
              <a:rPr lang="en-US" sz="5400" b="1" dirty="0">
                <a:ln w="22225">
                  <a:solidFill>
                    <a:schemeClr val="accent2"/>
                  </a:solidFill>
                  <a:prstDash val="solid"/>
                </a:ln>
                <a:solidFill>
                  <a:schemeClr val="accent2">
                    <a:lumMod val="40000"/>
                    <a:lumOff val="60000"/>
                  </a:schemeClr>
                </a:solidFill>
              </a:rPr>
              <a:t>NỘI DUNG</a:t>
            </a:r>
          </a:p>
        </p:txBody>
      </p:sp>
    </p:spTree>
    <p:extLst>
      <p:ext uri="{BB962C8B-B14F-4D97-AF65-F5344CB8AC3E}">
        <p14:creationId xmlns:p14="http://schemas.microsoft.com/office/powerpoint/2010/main" val="32638327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Words>
  <Application>Microsoft Office PowerPoint</Application>
  <PresentationFormat>Widescreen</PresentationFormat>
  <Paragraphs>20</Paragraphs>
  <Slides>12</Slides>
  <Notes>2</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微软雅黑</vt:lpstr>
      <vt:lpstr>Algerian</vt:lpstr>
      <vt:lpstr>Arial</vt:lpstr>
      <vt:lpstr>Calibri</vt:lpstr>
      <vt:lpstr>Calibri Light</vt:lpstr>
      <vt:lpstr>Cambria</vt:lpstr>
      <vt:lpstr>等线</vt:lpstr>
      <vt:lpstr>PangMenZhengDao</vt:lpstr>
      <vt:lpstr>Source Han Sans HW SC</vt:lpstr>
      <vt:lpstr>Times New Roman</vt:lpstr>
      <vt:lpstr>Verdana</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minhkhanh.t93@gmail.com</dc:creator>
  <cp:lastModifiedBy>minhkhanh.t93@gmail.com</cp:lastModifiedBy>
  <cp:revision>1</cp:revision>
  <dcterms:created xsi:type="dcterms:W3CDTF">2024-10-10T12:56:43Z</dcterms:created>
  <dcterms:modified xsi:type="dcterms:W3CDTF">2024-10-10T12:56:57Z</dcterms:modified>
</cp:coreProperties>
</file>