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56" r:id="rId2"/>
    <p:sldId id="257" r:id="rId3"/>
    <p:sldId id="258" r:id="rId4"/>
    <p:sldId id="259" r:id="rId5"/>
    <p:sldId id="260" r:id="rId6"/>
    <p:sldId id="291" r:id="rId7"/>
    <p:sldId id="265" r:id="rId8"/>
    <p:sldId id="292" r:id="rId9"/>
    <p:sldId id="264" r:id="rId10"/>
    <p:sldId id="298" r:id="rId11"/>
    <p:sldId id="267" r:id="rId12"/>
    <p:sldId id="273" r:id="rId13"/>
    <p:sldId id="274" r:id="rId14"/>
    <p:sldId id="293" r:id="rId15"/>
    <p:sldId id="281" r:id="rId16"/>
    <p:sldId id="284" r:id="rId17"/>
    <p:sldId id="294" r:id="rId18"/>
    <p:sldId id="288" r:id="rId19"/>
    <p:sldId id="301" r:id="rId20"/>
    <p:sldId id="11693" r:id="rId21"/>
    <p:sldId id="11694" r:id="rId22"/>
    <p:sldId id="271" r:id="rId23"/>
    <p:sldId id="272" r:id="rId24"/>
    <p:sldId id="285" r:id="rId25"/>
    <p:sldId id="289" r:id="rId26"/>
    <p:sldId id="290"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5" d="100"/>
          <a:sy n="85" d="100"/>
        </p:scale>
        <p:origin x="59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6670F2-EAAE-48BA-BA49-877973B7BEA6}" type="datetimeFigureOut">
              <a:rPr lang="en-US" smtClean="0"/>
              <a:t>10/7/2023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5CAF5E-7935-41AA-BAE3-3FC4FCC3C8EF}" type="slidenum">
              <a:rPr lang="en-US" smtClean="0"/>
              <a:t>‹#›</a:t>
            </a:fld>
            <a:endParaRPr lang="en-US"/>
          </a:p>
        </p:txBody>
      </p:sp>
    </p:spTree>
    <p:extLst>
      <p:ext uri="{BB962C8B-B14F-4D97-AF65-F5344CB8AC3E}">
        <p14:creationId xmlns:p14="http://schemas.microsoft.com/office/powerpoint/2010/main" val="750954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829279E-3AFF-4350-991B-2C146D1608C9}" type="datetimeFigureOut">
              <a:rPr lang="en-US" smtClean="0"/>
              <a:t>10/7/2023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4570D3-9853-45A1-8418-DBB3E08BA9EF}"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96841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2829279E-3AFF-4350-991B-2C146D1608C9}" type="datetimeFigureOut">
              <a:rPr lang="en-US" smtClean="0"/>
              <a:t>10/7/2023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94570D3-9853-45A1-8418-DBB3E08BA9EF}" type="slidenum">
              <a:rPr lang="en-US" smtClean="0"/>
              <a:t>‹#›</a:t>
            </a:fld>
            <a:endParaRPr lang="en-US"/>
          </a:p>
        </p:txBody>
      </p:sp>
    </p:spTree>
    <p:extLst>
      <p:ext uri="{BB962C8B-B14F-4D97-AF65-F5344CB8AC3E}">
        <p14:creationId xmlns:p14="http://schemas.microsoft.com/office/powerpoint/2010/main" val="632517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29279E-3AFF-4350-991B-2C146D1608C9}" type="datetimeFigureOut">
              <a:rPr lang="en-US" smtClean="0"/>
              <a:t>10/7/2023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4570D3-9853-45A1-8418-DBB3E08BA9EF}" type="slidenum">
              <a:rPr lang="en-US" smtClean="0"/>
              <a:t>‹#›</a:t>
            </a:fld>
            <a:endParaRPr lang="en-US"/>
          </a:p>
        </p:txBody>
      </p:sp>
    </p:spTree>
    <p:extLst>
      <p:ext uri="{BB962C8B-B14F-4D97-AF65-F5344CB8AC3E}">
        <p14:creationId xmlns:p14="http://schemas.microsoft.com/office/powerpoint/2010/main" val="3054607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29279E-3AFF-4350-991B-2C146D1608C9}" type="datetimeFigureOut">
              <a:rPr lang="en-US" smtClean="0"/>
              <a:t>10/7/2023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4570D3-9853-45A1-8418-DBB3E08BA9EF}"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6879876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29279E-3AFF-4350-991B-2C146D1608C9}" type="datetimeFigureOut">
              <a:rPr lang="en-US" smtClean="0"/>
              <a:t>10/7/2023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4570D3-9853-45A1-8418-DBB3E08BA9EF}" type="slidenum">
              <a:rPr lang="en-US" smtClean="0"/>
              <a:t>‹#›</a:t>
            </a:fld>
            <a:endParaRPr lang="en-US"/>
          </a:p>
        </p:txBody>
      </p:sp>
    </p:spTree>
    <p:extLst>
      <p:ext uri="{BB962C8B-B14F-4D97-AF65-F5344CB8AC3E}">
        <p14:creationId xmlns:p14="http://schemas.microsoft.com/office/powerpoint/2010/main" val="36676818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29279E-3AFF-4350-991B-2C146D1608C9}" type="datetimeFigureOut">
              <a:rPr lang="en-US" smtClean="0"/>
              <a:t>10/7/2023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4570D3-9853-45A1-8418-DBB3E08BA9EF}"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032997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29279E-3AFF-4350-991B-2C146D1608C9}" type="datetimeFigureOut">
              <a:rPr lang="en-US" smtClean="0"/>
              <a:t>10/7/2023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4570D3-9853-45A1-8418-DBB3E08BA9EF}" type="slidenum">
              <a:rPr lang="en-US" smtClean="0"/>
              <a:t>‹#›</a:t>
            </a:fld>
            <a:endParaRPr lang="en-US"/>
          </a:p>
        </p:txBody>
      </p:sp>
    </p:spTree>
    <p:extLst>
      <p:ext uri="{BB962C8B-B14F-4D97-AF65-F5344CB8AC3E}">
        <p14:creationId xmlns:p14="http://schemas.microsoft.com/office/powerpoint/2010/main" val="38968979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29279E-3AFF-4350-991B-2C146D1608C9}" type="datetimeFigureOut">
              <a:rPr lang="en-US" smtClean="0"/>
              <a:t>10/7/2023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4570D3-9853-45A1-8418-DBB3E08BA9EF}" type="slidenum">
              <a:rPr lang="en-US" smtClean="0"/>
              <a:t>‹#›</a:t>
            </a:fld>
            <a:endParaRPr lang="en-US"/>
          </a:p>
        </p:txBody>
      </p:sp>
    </p:spTree>
    <p:extLst>
      <p:ext uri="{BB962C8B-B14F-4D97-AF65-F5344CB8AC3E}">
        <p14:creationId xmlns:p14="http://schemas.microsoft.com/office/powerpoint/2010/main" val="12913188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29279E-3AFF-4350-991B-2C146D1608C9}" type="datetimeFigureOut">
              <a:rPr lang="en-US" smtClean="0"/>
              <a:t>10/7/2023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4570D3-9853-45A1-8418-DBB3E08BA9EF}" type="slidenum">
              <a:rPr lang="en-US" smtClean="0"/>
              <a:t>‹#›</a:t>
            </a:fld>
            <a:endParaRPr lang="en-US"/>
          </a:p>
        </p:txBody>
      </p:sp>
    </p:spTree>
    <p:extLst>
      <p:ext uri="{BB962C8B-B14F-4D97-AF65-F5344CB8AC3E}">
        <p14:creationId xmlns:p14="http://schemas.microsoft.com/office/powerpoint/2010/main" val="3436350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9930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29279E-3AFF-4350-991B-2C146D1608C9}" type="datetimeFigureOut">
              <a:rPr lang="en-US" smtClean="0"/>
              <a:t>10/7/2023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4570D3-9853-45A1-8418-DBB3E08BA9EF}" type="slidenum">
              <a:rPr lang="en-US" smtClean="0"/>
              <a:t>‹#›</a:t>
            </a:fld>
            <a:endParaRPr lang="en-US"/>
          </a:p>
        </p:txBody>
      </p:sp>
    </p:spTree>
    <p:extLst>
      <p:ext uri="{BB962C8B-B14F-4D97-AF65-F5344CB8AC3E}">
        <p14:creationId xmlns:p14="http://schemas.microsoft.com/office/powerpoint/2010/main" val="1247307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29279E-3AFF-4350-991B-2C146D1608C9}" type="datetimeFigureOut">
              <a:rPr lang="en-US" smtClean="0"/>
              <a:t>10/7/2023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4570D3-9853-45A1-8418-DBB3E08BA9EF}" type="slidenum">
              <a:rPr lang="en-US" smtClean="0"/>
              <a:t>‹#›</a:t>
            </a:fld>
            <a:endParaRPr lang="en-US"/>
          </a:p>
        </p:txBody>
      </p:sp>
    </p:spTree>
    <p:extLst>
      <p:ext uri="{BB962C8B-B14F-4D97-AF65-F5344CB8AC3E}">
        <p14:creationId xmlns:p14="http://schemas.microsoft.com/office/powerpoint/2010/main" val="3443227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829279E-3AFF-4350-991B-2C146D1608C9}" type="datetimeFigureOut">
              <a:rPr lang="en-US" smtClean="0"/>
              <a:t>10/7/2023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4570D3-9853-45A1-8418-DBB3E08BA9EF}" type="slidenum">
              <a:rPr lang="en-US" smtClean="0"/>
              <a:t>‹#›</a:t>
            </a:fld>
            <a:endParaRPr lang="en-US"/>
          </a:p>
        </p:txBody>
      </p:sp>
    </p:spTree>
    <p:extLst>
      <p:ext uri="{BB962C8B-B14F-4D97-AF65-F5344CB8AC3E}">
        <p14:creationId xmlns:p14="http://schemas.microsoft.com/office/powerpoint/2010/main" val="4118352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829279E-3AFF-4350-991B-2C146D1608C9}" type="datetimeFigureOut">
              <a:rPr lang="en-US" smtClean="0"/>
              <a:t>10/7/2023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94570D3-9853-45A1-8418-DBB3E08BA9EF}" type="slidenum">
              <a:rPr lang="en-US" smtClean="0"/>
              <a:t>‹#›</a:t>
            </a:fld>
            <a:endParaRPr lang="en-US"/>
          </a:p>
        </p:txBody>
      </p:sp>
    </p:spTree>
    <p:extLst>
      <p:ext uri="{BB962C8B-B14F-4D97-AF65-F5344CB8AC3E}">
        <p14:creationId xmlns:p14="http://schemas.microsoft.com/office/powerpoint/2010/main" val="26269320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829279E-3AFF-4350-991B-2C146D1608C9}" type="datetimeFigureOut">
              <a:rPr lang="en-US" smtClean="0"/>
              <a:t>10/7/2023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94570D3-9853-45A1-8418-DBB3E08BA9EF}" type="slidenum">
              <a:rPr lang="en-US" smtClean="0"/>
              <a:t>‹#›</a:t>
            </a:fld>
            <a:endParaRPr lang="en-US"/>
          </a:p>
        </p:txBody>
      </p:sp>
    </p:spTree>
    <p:extLst>
      <p:ext uri="{BB962C8B-B14F-4D97-AF65-F5344CB8AC3E}">
        <p14:creationId xmlns:p14="http://schemas.microsoft.com/office/powerpoint/2010/main" val="21713054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29279E-3AFF-4350-991B-2C146D1608C9}" type="datetimeFigureOut">
              <a:rPr lang="en-US" smtClean="0"/>
              <a:t>10/7/2023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94570D3-9853-45A1-8418-DBB3E08BA9EF}" type="slidenum">
              <a:rPr lang="en-US" smtClean="0"/>
              <a:t>‹#›</a:t>
            </a:fld>
            <a:endParaRPr lang="en-US"/>
          </a:p>
        </p:txBody>
      </p:sp>
    </p:spTree>
    <p:extLst>
      <p:ext uri="{BB962C8B-B14F-4D97-AF65-F5344CB8AC3E}">
        <p14:creationId xmlns:p14="http://schemas.microsoft.com/office/powerpoint/2010/main" val="1273676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829279E-3AFF-4350-991B-2C146D1608C9}" type="datetimeFigureOut">
              <a:rPr lang="en-US" smtClean="0"/>
              <a:t>10/7/2023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4570D3-9853-45A1-8418-DBB3E08BA9EF}" type="slidenum">
              <a:rPr lang="en-US" smtClean="0"/>
              <a:t>‹#›</a:t>
            </a:fld>
            <a:endParaRPr lang="en-US"/>
          </a:p>
        </p:txBody>
      </p:sp>
    </p:spTree>
    <p:extLst>
      <p:ext uri="{BB962C8B-B14F-4D97-AF65-F5344CB8AC3E}">
        <p14:creationId xmlns:p14="http://schemas.microsoft.com/office/powerpoint/2010/main" val="18075915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829279E-3AFF-4350-991B-2C146D1608C9}" type="datetimeFigureOut">
              <a:rPr lang="en-US" smtClean="0"/>
              <a:t>10/7/2023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4570D3-9853-45A1-8418-DBB3E08BA9EF}" type="slidenum">
              <a:rPr lang="en-US" smtClean="0"/>
              <a:t>‹#›</a:t>
            </a:fld>
            <a:endParaRPr lang="en-US"/>
          </a:p>
        </p:txBody>
      </p:sp>
    </p:spTree>
    <p:extLst>
      <p:ext uri="{BB962C8B-B14F-4D97-AF65-F5344CB8AC3E}">
        <p14:creationId xmlns:p14="http://schemas.microsoft.com/office/powerpoint/2010/main" val="22553032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2829279E-3AFF-4350-991B-2C146D1608C9}" type="datetimeFigureOut">
              <a:rPr lang="en-US" smtClean="0"/>
              <a:t>10/7/2023</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C94570D3-9853-45A1-8418-DBB3E08BA9EF}" type="slidenum">
              <a:rPr lang="en-US" smtClean="0"/>
              <a:t>‹#›</a:t>
            </a:fld>
            <a:endParaRPr lang="en-US"/>
          </a:p>
        </p:txBody>
      </p:sp>
    </p:spTree>
    <p:extLst>
      <p:ext uri="{BB962C8B-B14F-4D97-AF65-F5344CB8AC3E}">
        <p14:creationId xmlns:p14="http://schemas.microsoft.com/office/powerpoint/2010/main" val="379500137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microsoft.com/office/2007/relationships/hdphoto" Target="../media/hdphoto3.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1.png"/><Relationship Id="rId11" Type="http://schemas.openxmlformats.org/officeDocument/2006/relationships/image" Target="../media/image13.GIF"/><Relationship Id="rId5" Type="http://schemas.openxmlformats.org/officeDocument/2006/relationships/image" Target="../media/image5.jpeg"/><Relationship Id="rId10" Type="http://schemas.microsoft.com/office/2007/relationships/hdphoto" Target="../media/hdphoto2.wdp"/><Relationship Id="rId4" Type="http://schemas.openxmlformats.org/officeDocument/2006/relationships/notesSlide" Target="../notesSlides/notesSlide2.xml"/><Relationship Id="rId9"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2.xml"/><Relationship Id="rId7" Type="http://schemas.openxmlformats.org/officeDocument/2006/relationships/image" Target="../media/image11.png"/><Relationship Id="rId12"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png"/><Relationship Id="rId11" Type="http://schemas.openxmlformats.org/officeDocument/2006/relationships/image" Target="../media/image13.GIF"/><Relationship Id="rId5" Type="http://schemas.openxmlformats.org/officeDocument/2006/relationships/image" Target="../media/image5.jpeg"/><Relationship Id="rId10" Type="http://schemas.microsoft.com/office/2007/relationships/hdphoto" Target="../media/hdphoto2.wdp"/><Relationship Id="rId4" Type="http://schemas.openxmlformats.org/officeDocument/2006/relationships/notesSlide" Target="../notesSlides/notesSlide3.xml"/><Relationship Id="rId9"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jpe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3.wdp"/><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4.png"/><Relationship Id="rId3" Type="http://schemas.openxmlformats.org/officeDocument/2006/relationships/slideLayout" Target="../slideLayouts/slideLayout2.xml"/><Relationship Id="rId7" Type="http://schemas.microsoft.com/office/2007/relationships/hdphoto" Target="../media/hdphoto4.wdp"/><Relationship Id="rId12" Type="http://schemas.microsoft.com/office/2007/relationships/hdphoto" Target="../media/hdphoto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png"/><Relationship Id="rId11" Type="http://schemas.openxmlformats.org/officeDocument/2006/relationships/image" Target="../media/image9.png"/><Relationship Id="rId5" Type="http://schemas.openxmlformats.org/officeDocument/2006/relationships/image" Target="../media/image5.jpeg"/><Relationship Id="rId15" Type="http://schemas.openxmlformats.org/officeDocument/2006/relationships/image" Target="../media/image17.png"/><Relationship Id="rId10" Type="http://schemas.microsoft.com/office/2007/relationships/hdphoto" Target="../media/hdphoto3.wdp"/><Relationship Id="rId4" Type="http://schemas.openxmlformats.org/officeDocument/2006/relationships/notesSlide" Target="../notesSlides/notesSlide5.xml"/><Relationship Id="rId9" Type="http://schemas.openxmlformats.org/officeDocument/2006/relationships/image" Target="../media/image11.png"/><Relationship Id="rId14" Type="http://schemas.openxmlformats.org/officeDocument/2006/relationships/image" Target="../media/image13.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jpeg"/><Relationship Id="rId1" Type="http://schemas.openxmlformats.org/officeDocument/2006/relationships/slideLayout" Target="../slideLayouts/slideLayout18.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6.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png"/><Relationship Id="rId5" Type="http://schemas.openxmlformats.org/officeDocument/2006/relationships/image" Target="../media/image22.png"/><Relationship Id="rId10" Type="http://schemas.microsoft.com/office/2007/relationships/hdphoto" Target="../media/hdphoto5.wdp"/><Relationship Id="rId4" Type="http://schemas.openxmlformats.org/officeDocument/2006/relationships/notesSlide" Target="../notesSlides/notesSlide7.xml"/><Relationship Id="rId9"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28.png"/><Relationship Id="rId5" Type="http://schemas.microsoft.com/office/2007/relationships/hdphoto" Target="../media/hdphoto2.wdp"/><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1.xml"/><Relationship Id="rId5" Type="http://schemas.openxmlformats.org/officeDocument/2006/relationships/image" Target="../media/image30.png"/><Relationship Id="rId4" Type="http://schemas.microsoft.com/office/2007/relationships/hdphoto" Target="../media/hdphoto6.wdp"/></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B74985A-5F82-7445-A0FA-5B1EB9AA82A9}"/>
              </a:ext>
            </a:extLst>
          </p:cNvPr>
          <p:cNvSpPr/>
          <p:nvPr/>
        </p:nvSpPr>
        <p:spPr>
          <a:xfrm>
            <a:off x="1335742" y="1075764"/>
            <a:ext cx="9646023" cy="371138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5400" b="1" dirty="0">
                <a:ln w="22225">
                  <a:solidFill>
                    <a:schemeClr val="accent2"/>
                  </a:solidFill>
                  <a:prstDash val="solid"/>
                </a:ln>
                <a:solidFill>
                  <a:schemeClr val="accent2">
                    <a:lumMod val="40000"/>
                    <a:lumOff val="60000"/>
                  </a:schemeClr>
                </a:solidFill>
              </a:rPr>
              <a:t>TOÁN</a:t>
            </a:r>
          </a:p>
          <a:p>
            <a:pPr algn="ctr"/>
            <a:r>
              <a:rPr lang="en-US" sz="5400" b="1" dirty="0">
                <a:ln w="22225">
                  <a:solidFill>
                    <a:schemeClr val="accent2"/>
                  </a:solidFill>
                  <a:prstDash val="solid"/>
                </a:ln>
                <a:solidFill>
                  <a:schemeClr val="accent2">
                    <a:lumMod val="40000"/>
                    <a:lumOff val="60000"/>
                  </a:schemeClr>
                </a:solidFill>
              </a:rPr>
              <a:t>BÀI 13: LÀM TRÒN SỐ ĐẾN HÀNG TRĂM NGHÌN</a:t>
            </a:r>
          </a:p>
        </p:txBody>
      </p:sp>
    </p:spTree>
    <p:extLst>
      <p:ext uri="{BB962C8B-B14F-4D97-AF65-F5344CB8AC3E}">
        <p14:creationId xmlns:p14="http://schemas.microsoft.com/office/powerpoint/2010/main" val="18187773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992" t="-571" r="4762" b="-1961"/>
          <a:stretch>
            <a:fillRect/>
          </a:stretch>
        </p:blipFill>
        <p:spPr>
          <a:xfrm>
            <a:off x="-40341" y="-39189"/>
            <a:ext cx="12241050" cy="7031660"/>
          </a:xfrm>
          <a:prstGeom prst="rect">
            <a:avLst/>
          </a:prstGeom>
        </p:spPr>
      </p:pic>
      <p:pic>
        <p:nvPicPr>
          <p:cNvPr id="9" name="Picture 8"/>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backgroundMark x1="18673" y1="23265" x2="24286" y2="49184"/>
                        <a14:backgroundMark x1="70000" y1="70510" x2="78163" y2="79796"/>
                        <a14:backgroundMark x1="78163" y1="38469" x2="88673" y2="48878"/>
                      </a14:backgroundRemoval>
                    </a14:imgEffect>
                  </a14:imgLayer>
                </a14:imgProps>
              </a:ext>
              <a:ext uri="{28A0092B-C50C-407E-A947-70E740481C1C}">
                <a14:useLocalDpi xmlns:a14="http://schemas.microsoft.com/office/drawing/2010/main" val="0"/>
              </a:ext>
            </a:extLst>
          </a:blip>
          <a:srcRect l="24560" r="19769" b="8354"/>
          <a:stretch>
            <a:fillRect/>
          </a:stretch>
        </p:blipFill>
        <p:spPr>
          <a:xfrm>
            <a:off x="486359" y="-325207"/>
            <a:ext cx="4268520" cy="7026866"/>
          </a:xfrm>
          <a:prstGeom prst="rect">
            <a:avLst/>
          </a:prstGeom>
        </p:spPr>
      </p:pic>
      <p:grpSp>
        <p:nvGrpSpPr>
          <p:cNvPr id="10" name="Nhóm 28"/>
          <p:cNvGrpSpPr/>
          <p:nvPr/>
        </p:nvGrpSpPr>
        <p:grpSpPr>
          <a:xfrm>
            <a:off x="4754879" y="932326"/>
            <a:ext cx="6722746" cy="3451416"/>
            <a:chOff x="1139185" y="1145244"/>
            <a:chExt cx="7173783" cy="6901295"/>
          </a:xfrm>
          <a:solidFill>
            <a:schemeClr val="tx2"/>
          </a:solidFill>
        </p:grpSpPr>
        <p:sp>
          <p:nvSpPr>
            <p:cNvPr id="11" name="Bong bóng Lời nói: Hình chữ nhật với Góc Tròn 29"/>
            <p:cNvSpPr/>
            <p:nvPr/>
          </p:nvSpPr>
          <p:spPr>
            <a:xfrm>
              <a:off x="1139185" y="1145244"/>
              <a:ext cx="7173783" cy="6901295"/>
            </a:xfrm>
            <a:custGeom>
              <a:avLst/>
              <a:gdLst>
                <a:gd name="connsiteX0" fmla="*/ 0 w 7173783"/>
                <a:gd name="connsiteY0" fmla="*/ 1150239 h 6901295"/>
                <a:gd name="connsiteX1" fmla="*/ 1150239 w 7173783"/>
                <a:gd name="connsiteY1" fmla="*/ 0 h 6901295"/>
                <a:gd name="connsiteX2" fmla="*/ 1195631 w 7173783"/>
                <a:gd name="connsiteY2" fmla="*/ 0 h 6901295"/>
                <a:gd name="connsiteX3" fmla="*/ 1195631 w 7173783"/>
                <a:gd name="connsiteY3" fmla="*/ 0 h 6901295"/>
                <a:gd name="connsiteX4" fmla="*/ 2989076 w 7173783"/>
                <a:gd name="connsiteY4" fmla="*/ 0 h 6901295"/>
                <a:gd name="connsiteX5" fmla="*/ 6023544 w 7173783"/>
                <a:gd name="connsiteY5" fmla="*/ 0 h 6901295"/>
                <a:gd name="connsiteX6" fmla="*/ 7173783 w 7173783"/>
                <a:gd name="connsiteY6" fmla="*/ 1150239 h 6901295"/>
                <a:gd name="connsiteX7" fmla="*/ 7173783 w 7173783"/>
                <a:gd name="connsiteY7" fmla="*/ 4025755 h 6901295"/>
                <a:gd name="connsiteX8" fmla="*/ 7173783 w 7173783"/>
                <a:gd name="connsiteY8" fmla="*/ 4025755 h 6901295"/>
                <a:gd name="connsiteX9" fmla="*/ 7173783 w 7173783"/>
                <a:gd name="connsiteY9" fmla="*/ 5751079 h 6901295"/>
                <a:gd name="connsiteX10" fmla="*/ 7173783 w 7173783"/>
                <a:gd name="connsiteY10" fmla="*/ 5751056 h 6901295"/>
                <a:gd name="connsiteX11" fmla="*/ 6023544 w 7173783"/>
                <a:gd name="connsiteY11" fmla="*/ 6901295 h 6901295"/>
                <a:gd name="connsiteX12" fmla="*/ 2989076 w 7173783"/>
                <a:gd name="connsiteY12" fmla="*/ 6901295 h 6901295"/>
                <a:gd name="connsiteX13" fmla="*/ 1195631 w 7173783"/>
                <a:gd name="connsiteY13" fmla="*/ 6901295 h 6901295"/>
                <a:gd name="connsiteX14" fmla="*/ 1195631 w 7173783"/>
                <a:gd name="connsiteY14" fmla="*/ 6901295 h 6901295"/>
                <a:gd name="connsiteX15" fmla="*/ 1150239 w 7173783"/>
                <a:gd name="connsiteY15" fmla="*/ 6901295 h 6901295"/>
                <a:gd name="connsiteX16" fmla="*/ 0 w 7173783"/>
                <a:gd name="connsiteY16" fmla="*/ 5751056 h 6901295"/>
                <a:gd name="connsiteX17" fmla="*/ 0 w 7173783"/>
                <a:gd name="connsiteY17" fmla="*/ 5751079 h 6901295"/>
                <a:gd name="connsiteX18" fmla="*/ -423038 w 7173783"/>
                <a:gd name="connsiteY18" fmla="*/ 5121796 h 6901295"/>
                <a:gd name="connsiteX19" fmla="*/ 0 w 7173783"/>
                <a:gd name="connsiteY19" fmla="*/ 4025755 h 6901295"/>
                <a:gd name="connsiteX20" fmla="*/ 0 w 7173783"/>
                <a:gd name="connsiteY20" fmla="*/ 1150239 h 690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73783" h="6901295" fill="none" extrusionOk="0">
                  <a:moveTo>
                    <a:pt x="0" y="1150239"/>
                  </a:moveTo>
                  <a:cubicBezTo>
                    <a:pt x="-43877" y="463094"/>
                    <a:pt x="454351" y="-110157"/>
                    <a:pt x="1150239" y="0"/>
                  </a:cubicBezTo>
                  <a:cubicBezTo>
                    <a:pt x="1167456" y="3583"/>
                    <a:pt x="1178445" y="385"/>
                    <a:pt x="1195631" y="0"/>
                  </a:cubicBezTo>
                  <a:lnTo>
                    <a:pt x="1195631" y="0"/>
                  </a:lnTo>
                  <a:cubicBezTo>
                    <a:pt x="1916721" y="39099"/>
                    <a:pt x="2742138" y="36401"/>
                    <a:pt x="2989076" y="0"/>
                  </a:cubicBezTo>
                  <a:cubicBezTo>
                    <a:pt x="4067595" y="169626"/>
                    <a:pt x="5271465" y="166819"/>
                    <a:pt x="6023544" y="0"/>
                  </a:cubicBezTo>
                  <a:cubicBezTo>
                    <a:pt x="6694077" y="-52898"/>
                    <a:pt x="7121162" y="476467"/>
                    <a:pt x="7173783" y="1150239"/>
                  </a:cubicBezTo>
                  <a:cubicBezTo>
                    <a:pt x="7068731" y="1810597"/>
                    <a:pt x="7342393" y="2937825"/>
                    <a:pt x="7173783" y="4025755"/>
                  </a:cubicBezTo>
                  <a:lnTo>
                    <a:pt x="7173783" y="4025755"/>
                  </a:lnTo>
                  <a:cubicBezTo>
                    <a:pt x="7263876" y="4765876"/>
                    <a:pt x="7281517" y="5177506"/>
                    <a:pt x="7173783" y="5751079"/>
                  </a:cubicBezTo>
                  <a:cubicBezTo>
                    <a:pt x="7173784" y="5751067"/>
                    <a:pt x="7173781" y="5751059"/>
                    <a:pt x="7173783" y="5751056"/>
                  </a:cubicBezTo>
                  <a:cubicBezTo>
                    <a:pt x="7270770" y="6310199"/>
                    <a:pt x="6683161" y="6964235"/>
                    <a:pt x="6023544" y="6901295"/>
                  </a:cubicBezTo>
                  <a:cubicBezTo>
                    <a:pt x="5386066" y="6824333"/>
                    <a:pt x="3959644" y="6872236"/>
                    <a:pt x="2989076" y="6901295"/>
                  </a:cubicBezTo>
                  <a:cubicBezTo>
                    <a:pt x="2457844" y="6884288"/>
                    <a:pt x="1832322" y="6867035"/>
                    <a:pt x="1195631" y="6901295"/>
                  </a:cubicBezTo>
                  <a:lnTo>
                    <a:pt x="1195631" y="6901295"/>
                  </a:lnTo>
                  <a:cubicBezTo>
                    <a:pt x="1182463" y="6898664"/>
                    <a:pt x="1160010" y="6898812"/>
                    <a:pt x="1150239" y="6901295"/>
                  </a:cubicBezTo>
                  <a:cubicBezTo>
                    <a:pt x="448945" y="6922099"/>
                    <a:pt x="739" y="6402839"/>
                    <a:pt x="0" y="5751056"/>
                  </a:cubicBezTo>
                  <a:cubicBezTo>
                    <a:pt x="-1" y="5751063"/>
                    <a:pt x="-1" y="5751072"/>
                    <a:pt x="0" y="5751079"/>
                  </a:cubicBezTo>
                  <a:cubicBezTo>
                    <a:pt x="-117417" y="5584360"/>
                    <a:pt x="-347455" y="5186912"/>
                    <a:pt x="-423038" y="5121796"/>
                  </a:cubicBezTo>
                  <a:cubicBezTo>
                    <a:pt x="-417812" y="4972110"/>
                    <a:pt x="-96327" y="4386516"/>
                    <a:pt x="0" y="4025755"/>
                  </a:cubicBezTo>
                  <a:cubicBezTo>
                    <a:pt x="85667" y="3351105"/>
                    <a:pt x="-27555" y="1682483"/>
                    <a:pt x="0" y="1150239"/>
                  </a:cubicBezTo>
                  <a:close/>
                </a:path>
                <a:path w="7173783" h="6901295" stroke="0" extrusionOk="0">
                  <a:moveTo>
                    <a:pt x="0" y="1150239"/>
                  </a:moveTo>
                  <a:cubicBezTo>
                    <a:pt x="86864" y="525295"/>
                    <a:pt x="443705" y="-95895"/>
                    <a:pt x="1150239" y="0"/>
                  </a:cubicBezTo>
                  <a:cubicBezTo>
                    <a:pt x="1168565" y="-1142"/>
                    <a:pt x="1176783" y="2740"/>
                    <a:pt x="1195631" y="0"/>
                  </a:cubicBezTo>
                  <a:lnTo>
                    <a:pt x="1195631" y="0"/>
                  </a:lnTo>
                  <a:cubicBezTo>
                    <a:pt x="1499881" y="7351"/>
                    <a:pt x="2348502" y="-25425"/>
                    <a:pt x="2989076" y="0"/>
                  </a:cubicBezTo>
                  <a:cubicBezTo>
                    <a:pt x="3965402" y="117495"/>
                    <a:pt x="5284435" y="-81622"/>
                    <a:pt x="6023544" y="0"/>
                  </a:cubicBezTo>
                  <a:cubicBezTo>
                    <a:pt x="6601158" y="-23202"/>
                    <a:pt x="7241404" y="530430"/>
                    <a:pt x="7173783" y="1150239"/>
                  </a:cubicBezTo>
                  <a:cubicBezTo>
                    <a:pt x="7132282" y="2144477"/>
                    <a:pt x="7302418" y="3735154"/>
                    <a:pt x="7173783" y="4025755"/>
                  </a:cubicBezTo>
                  <a:lnTo>
                    <a:pt x="7173783" y="4025755"/>
                  </a:lnTo>
                  <a:cubicBezTo>
                    <a:pt x="7018703" y="4398548"/>
                    <a:pt x="7084831" y="5530361"/>
                    <a:pt x="7173783" y="5751079"/>
                  </a:cubicBezTo>
                  <a:cubicBezTo>
                    <a:pt x="7173781" y="5751076"/>
                    <a:pt x="7173782" y="5751058"/>
                    <a:pt x="7173783" y="5751056"/>
                  </a:cubicBezTo>
                  <a:cubicBezTo>
                    <a:pt x="7216241" y="6333494"/>
                    <a:pt x="6590058" y="6896140"/>
                    <a:pt x="6023544" y="6901295"/>
                  </a:cubicBezTo>
                  <a:cubicBezTo>
                    <a:pt x="4630265" y="6756211"/>
                    <a:pt x="3678567" y="6936374"/>
                    <a:pt x="2989076" y="6901295"/>
                  </a:cubicBezTo>
                  <a:cubicBezTo>
                    <a:pt x="2198558" y="6940385"/>
                    <a:pt x="1678911" y="6862629"/>
                    <a:pt x="1195631" y="6901295"/>
                  </a:cubicBezTo>
                  <a:lnTo>
                    <a:pt x="1195631" y="6901295"/>
                  </a:lnTo>
                  <a:cubicBezTo>
                    <a:pt x="1189456" y="6897881"/>
                    <a:pt x="1165786" y="6897291"/>
                    <a:pt x="1150239" y="6901295"/>
                  </a:cubicBezTo>
                  <a:cubicBezTo>
                    <a:pt x="499688" y="6894764"/>
                    <a:pt x="44882" y="6358651"/>
                    <a:pt x="0" y="5751056"/>
                  </a:cubicBezTo>
                  <a:cubicBezTo>
                    <a:pt x="-1" y="5751059"/>
                    <a:pt x="-1" y="5751075"/>
                    <a:pt x="0" y="5751079"/>
                  </a:cubicBezTo>
                  <a:cubicBezTo>
                    <a:pt x="-50639" y="5625019"/>
                    <a:pt x="-382804" y="5250512"/>
                    <a:pt x="-423038" y="5121796"/>
                  </a:cubicBezTo>
                  <a:cubicBezTo>
                    <a:pt x="-382138" y="4754875"/>
                    <a:pt x="-153085" y="4412856"/>
                    <a:pt x="0" y="4025755"/>
                  </a:cubicBezTo>
                  <a:cubicBezTo>
                    <a:pt x="-50189" y="2653593"/>
                    <a:pt x="-24614" y="1777768"/>
                    <a:pt x="0" y="1150239"/>
                  </a:cubicBezTo>
                  <a:close/>
                </a:path>
              </a:pathLst>
            </a:custGeom>
            <a:grp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solidFill>
                    <a:prstClr val="white"/>
                  </a:solidFill>
                </a:ln>
                <a:solidFill>
                  <a:prstClr val="white"/>
                </a:solidFill>
                <a:effectLst/>
                <a:highlight>
                  <a:srgbClr val="FFFF00"/>
                </a:highlight>
                <a:uLnTx/>
                <a:uFillTx/>
                <a:latin typeface="Calibri" panose="020F0502020204030204"/>
                <a:ea typeface="+mn-ea"/>
                <a:cs typeface="+mn-cs"/>
              </a:endParaRPr>
            </a:p>
          </p:txBody>
        </p:sp>
        <p:sp>
          <p:nvSpPr>
            <p:cNvPr id="12" name="Text Placeholder 7"/>
            <p:cNvSpPr txBox="1"/>
            <p:nvPr/>
          </p:nvSpPr>
          <p:spPr>
            <a:xfrm>
              <a:off x="1379218" y="1431322"/>
              <a:ext cx="6693715" cy="2988536"/>
            </a:xfrm>
            <a:prstGeom prst="rect">
              <a:avLst/>
            </a:prstGeom>
            <a:grpFill/>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5"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5280" indent="-319405"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1155"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41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17703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1965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46227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defRPr/>
              </a:pP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Mình</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lang="en-US" altLang="zh-CN" sz="3700" b="0" dirty="0" err="1">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đang</a:t>
              </a:r>
              <a:r>
                <a:rPr lang="en-US" altLang="zh-CN" sz="3700" b="0" dirty="0">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 </a:t>
              </a:r>
              <a:r>
                <a:rPr lang="en-US" altLang="zh-CN" sz="3700" b="0" dirty="0" err="1">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muốn</a:t>
              </a:r>
              <a:r>
                <a:rPr lang="en-US" altLang="zh-CN" sz="3700" b="0" dirty="0">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 </a:t>
              </a:r>
              <a:r>
                <a:rPr lang="en-US" altLang="zh-CN" sz="3700" b="0" dirty="0" err="1">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mở</a:t>
              </a:r>
              <a:r>
                <a:rPr lang="en-US" altLang="zh-CN" sz="3700" b="0" dirty="0">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 </a:t>
              </a:r>
              <a:r>
                <a:rPr lang="en-US" altLang="zh-CN" sz="3700" b="0" dirty="0" err="1">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một</a:t>
              </a:r>
              <a:r>
                <a:rPr lang="en-US" altLang="zh-CN" sz="3700" b="0" dirty="0">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 </a:t>
              </a:r>
              <a:r>
                <a:rPr lang="en-US" altLang="zh-CN" sz="3700" b="0" dirty="0" err="1">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cửa</a:t>
              </a:r>
              <a:r>
                <a:rPr lang="en-US" altLang="zh-CN" sz="3700" b="0" dirty="0">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 </a:t>
              </a:r>
              <a:r>
                <a:rPr lang="en-US" altLang="zh-CN" sz="3700" b="0" dirty="0" err="1">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hàng</a:t>
              </a:r>
              <a:r>
                <a:rPr lang="en-US" altLang="zh-CN" sz="3700" b="0" dirty="0">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 </a:t>
              </a:r>
              <a:r>
                <a:rPr lang="en-US" altLang="zh-CN" sz="3700" b="0" dirty="0" err="1">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ăn</a:t>
              </a:r>
              <a:r>
                <a:rPr lang="en-US" altLang="zh-CN" sz="3700" b="0" dirty="0">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Để</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có</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thể</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mở</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cửa</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nhà</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hàng</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Hãy</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giúp</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mình</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tuyển</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dụng</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đầu</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bếp</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bằng</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cách</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cùng</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giải</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quyết</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bài</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tập</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sau</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nhé</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a:t>
              </a:r>
            </a:p>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defRPr/>
              </a:pPr>
              <a:endParaRPr kumimoji="0" lang="en-US" altLang="zh-CN" sz="37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9"/>
                                        </p:tgtEl>
                                        <p:attrNameLst>
                                          <p:attrName>r</p:attrName>
                                        </p:attrNameLst>
                                      </p:cBhvr>
                                    </p:animRot>
                                    <p:animRot by="-240000">
                                      <p:cBhvr>
                                        <p:cTn id="12" dur="200" fill="hold">
                                          <p:stCondLst>
                                            <p:cond delay="200"/>
                                          </p:stCondLst>
                                        </p:cTn>
                                        <p:tgtEl>
                                          <p:spTgt spid="9"/>
                                        </p:tgtEl>
                                        <p:attrNameLst>
                                          <p:attrName>r</p:attrName>
                                        </p:attrNameLst>
                                      </p:cBhvr>
                                    </p:animRot>
                                    <p:animRot by="240000">
                                      <p:cBhvr>
                                        <p:cTn id="13" dur="200" fill="hold">
                                          <p:stCondLst>
                                            <p:cond delay="400"/>
                                          </p:stCondLst>
                                        </p:cTn>
                                        <p:tgtEl>
                                          <p:spTgt spid="9"/>
                                        </p:tgtEl>
                                        <p:attrNameLst>
                                          <p:attrName>r</p:attrName>
                                        </p:attrNameLst>
                                      </p:cBhvr>
                                    </p:animRot>
                                    <p:animRot by="-240000">
                                      <p:cBhvr>
                                        <p:cTn id="14" dur="200" fill="hold">
                                          <p:stCondLst>
                                            <p:cond delay="600"/>
                                          </p:stCondLst>
                                        </p:cTn>
                                        <p:tgtEl>
                                          <p:spTgt spid="9"/>
                                        </p:tgtEl>
                                        <p:attrNameLst>
                                          <p:attrName>r</p:attrName>
                                        </p:attrNameLst>
                                      </p:cBhvr>
                                    </p:animRot>
                                    <p:animRot by="120000">
                                      <p:cBhvr>
                                        <p:cTn id="15" dur="200" fill="hold">
                                          <p:stCondLst>
                                            <p:cond delay="800"/>
                                          </p:stCondLst>
                                        </p:cTn>
                                        <p:tgtEl>
                                          <p:spTgt spid="9"/>
                                        </p:tgtEl>
                                        <p:attrNameLst>
                                          <p:attrName>r</p:attrName>
                                        </p:attrNameLst>
                                      </p:cBhvr>
                                    </p:animRot>
                                  </p:childTnLst>
                                </p:cTn>
                              </p:par>
                              <p:par>
                                <p:cTn id="16" presetID="10" presetClass="entr" presetSubtype="0" fill="hold" nodeType="withEffect">
                                  <p:stCondLst>
                                    <p:cond delay="50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a:fillRect/>
          </a:stretch>
        </p:blipFill>
        <p:spPr>
          <a:xfrm>
            <a:off x="-40341" y="-39189"/>
            <a:ext cx="12241050" cy="7031660"/>
          </a:xfrm>
          <a:prstGeom prst="rect">
            <a:avLst/>
          </a:prstGeom>
        </p:spPr>
      </p:pic>
      <p:sp>
        <p:nvSpPr>
          <p:cNvPr id="5" name="Hình chữ nhật: Góc Tròn 6"/>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tx2"/>
          </a:solidFill>
          <a:ln w="76200">
            <a:solidFill>
              <a:schemeClr val="accent5">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p:cNvGrpSpPr/>
          <p:nvPr/>
        </p:nvGrpSpPr>
        <p:grpSpPr>
          <a:xfrm>
            <a:off x="450847" y="447606"/>
            <a:ext cx="11026778" cy="757670"/>
            <a:chOff x="450847" y="447606"/>
            <a:chExt cx="11026778" cy="757670"/>
          </a:xfrm>
        </p:grpSpPr>
        <p:grpSp>
          <p:nvGrpSpPr>
            <p:cNvPr id="3" name="Group 2"/>
            <p:cNvGrpSpPr/>
            <p:nvPr/>
          </p:nvGrpSpPr>
          <p:grpSpPr>
            <a:xfrm>
              <a:off x="450847" y="447606"/>
              <a:ext cx="772160" cy="757670"/>
              <a:chOff x="667518" y="406400"/>
              <a:chExt cx="772160" cy="757670"/>
            </a:xfrm>
            <a:solidFill>
              <a:srgbClr val="00B0F0"/>
            </a:solidFill>
          </p:grpSpPr>
          <p:sp>
            <p:nvSpPr>
              <p:cNvPr id="7" name="Isosceles Triangle 8"/>
              <p:cNvSpPr/>
              <p:nvPr/>
            </p:nvSpPr>
            <p:spPr>
              <a:xfrm>
                <a:off x="667518" y="406400"/>
                <a:ext cx="772160" cy="701040"/>
              </a:xfrm>
              <a:prstGeom prst="triangle">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TextBox 15"/>
              <p:cNvSpPr txBox="1"/>
              <p:nvPr/>
            </p:nvSpPr>
            <p:spPr>
              <a:xfrm>
                <a:off x="830078" y="579295"/>
                <a:ext cx="609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1</a:t>
                </a: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4" name="TextBox 3"/>
            <p:cNvSpPr txBox="1"/>
            <p:nvPr/>
          </p:nvSpPr>
          <p:spPr>
            <a:xfrm>
              <a:off x="1223007" y="472967"/>
              <a:ext cx="1025461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4000" b="0" i="0" dirty="0" err="1">
                  <a:solidFill>
                    <a:srgbClr val="000000"/>
                  </a:solidFill>
                  <a:effectLst/>
                </a:rPr>
                <a:t>Làm</a:t>
              </a:r>
              <a:r>
                <a:rPr lang="en-US" sz="4000" b="0" i="0" dirty="0">
                  <a:solidFill>
                    <a:srgbClr val="000000"/>
                  </a:solidFill>
                  <a:effectLst/>
                </a:rPr>
                <a:t> </a:t>
              </a:r>
              <a:r>
                <a:rPr lang="en-US" sz="4000" b="0" i="0" dirty="0" err="1">
                  <a:solidFill>
                    <a:srgbClr val="000000"/>
                  </a:solidFill>
                  <a:effectLst/>
                </a:rPr>
                <a:t>tròn</a:t>
              </a:r>
              <a:r>
                <a:rPr lang="en-US" sz="4000" b="0" i="0" dirty="0">
                  <a:solidFill>
                    <a:srgbClr val="000000"/>
                  </a:solidFill>
                  <a:effectLst/>
                </a:rPr>
                <a:t> </a:t>
              </a:r>
              <a:r>
                <a:rPr lang="en-US" sz="4000" b="0" i="0" dirty="0" err="1">
                  <a:solidFill>
                    <a:srgbClr val="000000"/>
                  </a:solidFill>
                  <a:effectLst/>
                </a:rPr>
                <a:t>các</a:t>
              </a:r>
              <a:r>
                <a:rPr lang="en-US" sz="4000" b="0" i="0" dirty="0">
                  <a:solidFill>
                    <a:srgbClr val="000000"/>
                  </a:solidFill>
                  <a:effectLst/>
                </a:rPr>
                <a:t> </a:t>
              </a:r>
              <a:r>
                <a:rPr lang="en-US" sz="4000" b="0" i="0" dirty="0" err="1">
                  <a:solidFill>
                    <a:srgbClr val="000000"/>
                  </a:solidFill>
                  <a:effectLst/>
                </a:rPr>
                <a:t>mặt</a:t>
              </a:r>
              <a:r>
                <a:rPr lang="en-US" sz="4000" b="0" i="0" dirty="0">
                  <a:solidFill>
                    <a:srgbClr val="000000"/>
                  </a:solidFill>
                  <a:effectLst/>
                </a:rPr>
                <a:t> </a:t>
              </a:r>
              <a:r>
                <a:rPr lang="en-US" sz="4000" b="0" i="0" dirty="0" err="1">
                  <a:solidFill>
                    <a:srgbClr val="000000"/>
                  </a:solidFill>
                  <a:effectLst/>
                </a:rPr>
                <a:t>hàng</a:t>
              </a:r>
              <a:r>
                <a:rPr lang="en-US" sz="4000" b="0" i="0" dirty="0">
                  <a:solidFill>
                    <a:srgbClr val="000000"/>
                  </a:solidFill>
                  <a:effectLst/>
                </a:rPr>
                <a:t> </a:t>
              </a:r>
              <a:r>
                <a:rPr lang="en-US" sz="4000" b="0" i="0" dirty="0" err="1">
                  <a:solidFill>
                    <a:srgbClr val="000000"/>
                  </a:solidFill>
                  <a:effectLst/>
                </a:rPr>
                <a:t>sau</a:t>
              </a:r>
              <a:r>
                <a:rPr lang="en-US" sz="4000" b="0" i="0" dirty="0">
                  <a:solidFill>
                    <a:srgbClr val="000000"/>
                  </a:solidFill>
                  <a:effectLst/>
                </a:rPr>
                <a:t> </a:t>
              </a:r>
              <a:r>
                <a:rPr lang="en-US" sz="4000" b="0" i="0" dirty="0" err="1">
                  <a:solidFill>
                    <a:srgbClr val="000000"/>
                  </a:solidFill>
                  <a:effectLst/>
                </a:rPr>
                <a:t>đến</a:t>
              </a:r>
              <a:r>
                <a:rPr lang="en-US" sz="4000" b="0" i="0" dirty="0">
                  <a:solidFill>
                    <a:srgbClr val="000000"/>
                  </a:solidFill>
                  <a:effectLst/>
                </a:rPr>
                <a:t> </a:t>
              </a:r>
              <a:r>
                <a:rPr lang="en-US" sz="4000" b="0" i="0" dirty="0" err="1">
                  <a:solidFill>
                    <a:srgbClr val="000000"/>
                  </a:solidFill>
                  <a:effectLst/>
                </a:rPr>
                <a:t>hàng</a:t>
              </a:r>
              <a:r>
                <a:rPr lang="en-US" sz="4000" b="0" i="0" dirty="0">
                  <a:solidFill>
                    <a:srgbClr val="000000"/>
                  </a:solidFill>
                  <a:effectLst/>
                </a:rPr>
                <a:t> </a:t>
              </a:r>
              <a:r>
                <a:rPr lang="en-US" sz="4000" b="0" i="0" dirty="0" err="1">
                  <a:solidFill>
                    <a:srgbClr val="000000"/>
                  </a:solidFill>
                  <a:effectLst/>
                </a:rPr>
                <a:t>trăm</a:t>
              </a:r>
              <a:r>
                <a:rPr lang="en-US" sz="4000" b="0" i="0" dirty="0">
                  <a:solidFill>
                    <a:srgbClr val="000000"/>
                  </a:solidFill>
                  <a:effectLst/>
                </a:rPr>
                <a:t> </a:t>
              </a:r>
              <a:r>
                <a:rPr lang="en-US" sz="4000" b="0" i="0" dirty="0" err="1">
                  <a:solidFill>
                    <a:srgbClr val="000000"/>
                  </a:solidFill>
                  <a:effectLst/>
                </a:rPr>
                <a:t>nghìn</a:t>
              </a:r>
              <a:r>
                <a:rPr lang="en-US" sz="4000" b="0" i="0" dirty="0">
                  <a:solidFill>
                    <a:srgbClr val="000000"/>
                  </a:solidFill>
                  <a:effectLst/>
                </a:rPr>
                <a:t>.</a:t>
              </a:r>
              <a:endParaRPr kumimoji="0" lang="vi-VN" sz="4000" b="1" i="0" u="none" strike="noStrike" kern="1200" cap="none" spc="0" normalizeH="0" baseline="0" noProof="0" dirty="0">
                <a:ln>
                  <a:noFill/>
                </a:ln>
                <a:solidFill>
                  <a:prstClr val="black"/>
                </a:solidFill>
                <a:effectLst/>
                <a:uLnTx/>
                <a:uFillTx/>
                <a:ea typeface="+mn-ea"/>
                <a:cs typeface="+mn-cs"/>
              </a:endParaRPr>
            </a:p>
          </p:txBody>
        </p:sp>
      </p:grpSp>
      <p:pic>
        <p:nvPicPr>
          <p:cNvPr id="12" name="Picture 11"/>
          <p:cNvPicPr>
            <a:picLocks noChangeAspect="1"/>
          </p:cNvPicPr>
          <p:nvPr/>
        </p:nvPicPr>
        <p:blipFill>
          <a:blip r:embed="rId3"/>
          <a:stretch>
            <a:fillRect/>
          </a:stretch>
        </p:blipFill>
        <p:spPr>
          <a:xfrm>
            <a:off x="2252662" y="1147762"/>
            <a:ext cx="7115175" cy="2085975"/>
          </a:xfrm>
          <a:prstGeom prst="rect">
            <a:avLst/>
          </a:prstGeom>
        </p:spPr>
      </p:pic>
      <p:sp>
        <p:nvSpPr>
          <p:cNvPr id="13" name="TextBox 12"/>
          <p:cNvSpPr txBox="1"/>
          <p:nvPr/>
        </p:nvSpPr>
        <p:spPr>
          <a:xfrm>
            <a:off x="2276475" y="3433923"/>
            <a:ext cx="293798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18 490</a:t>
            </a:r>
            <a:r>
              <a:rPr kumimoji="0" lang="en-US" sz="3200" b="1" i="0" u="none" strike="noStrike" kern="1200" cap="none" spc="0" normalizeH="0" noProof="0" dirty="0">
                <a:ln>
                  <a:noFill/>
                </a:ln>
                <a:solidFill>
                  <a:srgbClr val="FF0000"/>
                </a:solidFill>
                <a:effectLst/>
                <a:uLnTx/>
                <a:uFillTx/>
                <a:latin typeface="Calibri" panose="020F0502020204030204"/>
                <a:ea typeface="+mn-ea"/>
                <a:cs typeface="+mn-cs"/>
              </a:rPr>
              <a:t> 000</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cxnSp>
        <p:nvCxnSpPr>
          <p:cNvPr id="14" name="Straight Arrow Connector 13"/>
          <p:cNvCxnSpPr/>
          <p:nvPr/>
        </p:nvCxnSpPr>
        <p:spPr>
          <a:xfrm>
            <a:off x="4357206" y="3738723"/>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642956" y="3186273"/>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9 &gt; 5</a:t>
            </a:r>
          </a:p>
        </p:txBody>
      </p:sp>
      <p:sp>
        <p:nvSpPr>
          <p:cNvPr id="17" name="TextBox 16"/>
          <p:cNvSpPr txBox="1"/>
          <p:nvPr/>
        </p:nvSpPr>
        <p:spPr>
          <a:xfrm>
            <a:off x="4300055" y="3719673"/>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lên</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8" name="TextBox 17"/>
          <p:cNvSpPr txBox="1"/>
          <p:nvPr/>
        </p:nvSpPr>
        <p:spPr>
          <a:xfrm>
            <a:off x="6986105" y="3491073"/>
            <a:ext cx="2910369" cy="584775"/>
          </a:xfrm>
          <a:prstGeom prst="rect">
            <a:avLst/>
          </a:prstGeom>
          <a:noFill/>
        </p:spPr>
        <p:txBody>
          <a:bodyPr wrap="square" rtlCol="0">
            <a:spAutoFit/>
          </a:bodyPr>
          <a:lstStyle/>
          <a:p>
            <a:pPr lvl="0">
              <a:defRPr/>
            </a:pPr>
            <a:r>
              <a:rPr lang="en-US" sz="3200" b="1">
                <a:solidFill>
                  <a:srgbClr val="FF0000"/>
                </a:solidFill>
              </a:rPr>
              <a:t> 18 500 000</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3" name="TextBox 22"/>
          <p:cNvSpPr txBox="1"/>
          <p:nvPr/>
        </p:nvSpPr>
        <p:spPr>
          <a:xfrm>
            <a:off x="2219325" y="4538823"/>
            <a:ext cx="293798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2 125 000</a:t>
            </a:r>
          </a:p>
        </p:txBody>
      </p:sp>
      <p:cxnSp>
        <p:nvCxnSpPr>
          <p:cNvPr id="24" name="Straight Arrow Connector 23"/>
          <p:cNvCxnSpPr/>
          <p:nvPr/>
        </p:nvCxnSpPr>
        <p:spPr>
          <a:xfrm>
            <a:off x="4300056" y="4843623"/>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4585806" y="4291173"/>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2 &lt; 5</a:t>
            </a:r>
          </a:p>
        </p:txBody>
      </p:sp>
      <p:sp>
        <p:nvSpPr>
          <p:cNvPr id="26" name="TextBox 25"/>
          <p:cNvSpPr txBox="1"/>
          <p:nvPr/>
        </p:nvSpPr>
        <p:spPr>
          <a:xfrm>
            <a:off x="4242905" y="4824573"/>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xuống</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7" name="TextBox 26"/>
          <p:cNvSpPr txBox="1"/>
          <p:nvPr/>
        </p:nvSpPr>
        <p:spPr>
          <a:xfrm>
            <a:off x="6928955" y="4595973"/>
            <a:ext cx="2910369" cy="584775"/>
          </a:xfrm>
          <a:prstGeom prst="rect">
            <a:avLst/>
          </a:prstGeom>
          <a:noFill/>
        </p:spPr>
        <p:txBody>
          <a:bodyPr wrap="square" rtlCol="0">
            <a:spAutoFit/>
          </a:bodyPr>
          <a:lstStyle/>
          <a:p>
            <a:pPr lvl="0">
              <a:defRPr/>
            </a:pPr>
            <a:r>
              <a:rPr lang="en-US" sz="3200" b="1" dirty="0">
                <a:solidFill>
                  <a:srgbClr val="FF0000"/>
                </a:solidFill>
              </a:rPr>
              <a:t>  2 100 000</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5" name="TextBox 34"/>
          <p:cNvSpPr txBox="1"/>
          <p:nvPr/>
        </p:nvSpPr>
        <p:spPr>
          <a:xfrm>
            <a:off x="2286000" y="5577048"/>
            <a:ext cx="293798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2 890 000</a:t>
            </a:r>
          </a:p>
        </p:txBody>
      </p:sp>
      <p:cxnSp>
        <p:nvCxnSpPr>
          <p:cNvPr id="36" name="Straight Arrow Connector 35"/>
          <p:cNvCxnSpPr/>
          <p:nvPr/>
        </p:nvCxnSpPr>
        <p:spPr>
          <a:xfrm>
            <a:off x="4366731" y="5881848"/>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4652481" y="5329398"/>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a:ln>
                  <a:noFill/>
                </a:ln>
                <a:solidFill>
                  <a:srgbClr val="FF0000"/>
                </a:solidFill>
                <a:effectLst/>
                <a:uLnTx/>
                <a:uFillTx/>
                <a:latin typeface="Calibri" panose="020F0502020204030204"/>
                <a:ea typeface="+mn-ea"/>
                <a:cs typeface="+mn-cs"/>
              </a:rPr>
              <a:t> 9 </a:t>
            </a:r>
            <a:r>
              <a:rPr lang="en-US" sz="3200" b="1" dirty="0">
                <a:solidFill>
                  <a:srgbClr val="FF0000"/>
                </a:solidFill>
                <a:latin typeface="Calibri" panose="020F0502020204030204"/>
              </a:rPr>
              <a:t>&gt;</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5</a:t>
            </a:r>
          </a:p>
        </p:txBody>
      </p:sp>
      <p:sp>
        <p:nvSpPr>
          <p:cNvPr id="38" name="TextBox 37"/>
          <p:cNvSpPr txBox="1"/>
          <p:nvPr/>
        </p:nvSpPr>
        <p:spPr>
          <a:xfrm>
            <a:off x="4309580" y="5862798"/>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lên</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9" name="TextBox 38"/>
          <p:cNvSpPr txBox="1"/>
          <p:nvPr/>
        </p:nvSpPr>
        <p:spPr>
          <a:xfrm>
            <a:off x="6995630" y="5634198"/>
            <a:ext cx="2910369" cy="584775"/>
          </a:xfrm>
          <a:prstGeom prst="rect">
            <a:avLst/>
          </a:prstGeom>
          <a:noFill/>
        </p:spPr>
        <p:txBody>
          <a:bodyPr wrap="square" rtlCol="0">
            <a:spAutoFit/>
          </a:bodyPr>
          <a:lstStyle/>
          <a:p>
            <a:pPr lvl="0">
              <a:defRPr/>
            </a:pPr>
            <a:r>
              <a:rPr lang="en-US" sz="3200" b="1" dirty="0">
                <a:solidFill>
                  <a:srgbClr val="FF0000"/>
                </a:solidFill>
              </a:rPr>
              <a:t>  2 900 000</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fade">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fade">
                                      <p:cBhvr>
                                        <p:cTn id="27" dur="500"/>
                                        <p:tgtEl>
                                          <p:spTgt spid="1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xEl>
                                              <p:pRg st="0" end="0"/>
                                            </p:txEl>
                                          </p:spTgt>
                                        </p:tgtEl>
                                        <p:attrNameLst>
                                          <p:attrName>style.visibility</p:attrName>
                                        </p:attrNameLst>
                                      </p:cBhvr>
                                      <p:to>
                                        <p:strVal val="visible"/>
                                      </p:to>
                                    </p:set>
                                    <p:animEffect transition="in" filter="fade">
                                      <p:cBhvr>
                                        <p:cTn id="32" dur="500"/>
                                        <p:tgtEl>
                                          <p:spTgt spid="1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xEl>
                                              <p:pRg st="0" end="0"/>
                                            </p:txEl>
                                          </p:spTgt>
                                        </p:tgtEl>
                                        <p:attrNameLst>
                                          <p:attrName>style.visibility</p:attrName>
                                        </p:attrNameLst>
                                      </p:cBhvr>
                                      <p:to>
                                        <p:strVal val="visible"/>
                                      </p:to>
                                    </p:set>
                                    <p:animEffect transition="in" filter="fade">
                                      <p:cBhvr>
                                        <p:cTn id="37" dur="500"/>
                                        <p:tgtEl>
                                          <p:spTgt spid="1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3">
                                            <p:txEl>
                                              <p:pRg st="0" end="0"/>
                                            </p:txEl>
                                          </p:spTgt>
                                        </p:tgtEl>
                                        <p:attrNameLst>
                                          <p:attrName>style.visibility</p:attrName>
                                        </p:attrNameLst>
                                      </p:cBhvr>
                                      <p:to>
                                        <p:strVal val="visible"/>
                                      </p:to>
                                    </p:set>
                                    <p:animEffect transition="in" filter="fade">
                                      <p:cBhvr>
                                        <p:cTn id="42" dur="500"/>
                                        <p:tgtEl>
                                          <p:spTgt spid="23">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left)">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5">
                                            <p:txEl>
                                              <p:pRg st="0" end="0"/>
                                            </p:txEl>
                                          </p:spTgt>
                                        </p:tgtEl>
                                        <p:attrNameLst>
                                          <p:attrName>style.visibility</p:attrName>
                                        </p:attrNameLst>
                                      </p:cBhvr>
                                      <p:to>
                                        <p:strVal val="visible"/>
                                      </p:to>
                                    </p:set>
                                    <p:animEffect transition="in" filter="fade">
                                      <p:cBhvr>
                                        <p:cTn id="52" dur="500"/>
                                        <p:tgtEl>
                                          <p:spTgt spid="25">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6">
                                            <p:txEl>
                                              <p:pRg st="0" end="0"/>
                                            </p:txEl>
                                          </p:spTgt>
                                        </p:tgtEl>
                                        <p:attrNameLst>
                                          <p:attrName>style.visibility</p:attrName>
                                        </p:attrNameLst>
                                      </p:cBhvr>
                                      <p:to>
                                        <p:strVal val="visible"/>
                                      </p:to>
                                    </p:set>
                                    <p:animEffect transition="in" filter="fade">
                                      <p:cBhvr>
                                        <p:cTn id="57" dur="500"/>
                                        <p:tgtEl>
                                          <p:spTgt spid="26">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7">
                                            <p:txEl>
                                              <p:pRg st="0" end="0"/>
                                            </p:txEl>
                                          </p:spTgt>
                                        </p:tgtEl>
                                        <p:attrNameLst>
                                          <p:attrName>style.visibility</p:attrName>
                                        </p:attrNameLst>
                                      </p:cBhvr>
                                      <p:to>
                                        <p:strVal val="visible"/>
                                      </p:to>
                                    </p:set>
                                    <p:animEffect transition="in" filter="fade">
                                      <p:cBhvr>
                                        <p:cTn id="62" dur="500"/>
                                        <p:tgtEl>
                                          <p:spTgt spid="27">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5">
                                            <p:txEl>
                                              <p:pRg st="0" end="0"/>
                                            </p:txEl>
                                          </p:spTgt>
                                        </p:tgtEl>
                                        <p:attrNameLst>
                                          <p:attrName>style.visibility</p:attrName>
                                        </p:attrNameLst>
                                      </p:cBhvr>
                                      <p:to>
                                        <p:strVal val="visible"/>
                                      </p:to>
                                    </p:set>
                                    <p:animEffect transition="in" filter="fade">
                                      <p:cBhvr>
                                        <p:cTn id="67" dur="500"/>
                                        <p:tgtEl>
                                          <p:spTgt spid="35">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36"/>
                                        </p:tgtEl>
                                        <p:attrNameLst>
                                          <p:attrName>style.visibility</p:attrName>
                                        </p:attrNameLst>
                                      </p:cBhvr>
                                      <p:to>
                                        <p:strVal val="visible"/>
                                      </p:to>
                                    </p:set>
                                    <p:animEffect transition="in" filter="wipe(left)">
                                      <p:cBhvr>
                                        <p:cTn id="72" dur="500"/>
                                        <p:tgtEl>
                                          <p:spTgt spid="3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37">
                                            <p:txEl>
                                              <p:pRg st="0" end="0"/>
                                            </p:txEl>
                                          </p:spTgt>
                                        </p:tgtEl>
                                        <p:attrNameLst>
                                          <p:attrName>style.visibility</p:attrName>
                                        </p:attrNameLst>
                                      </p:cBhvr>
                                      <p:to>
                                        <p:strVal val="visible"/>
                                      </p:to>
                                    </p:set>
                                    <p:animEffect transition="in" filter="fade">
                                      <p:cBhvr>
                                        <p:cTn id="77" dur="500"/>
                                        <p:tgtEl>
                                          <p:spTgt spid="37">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38">
                                            <p:txEl>
                                              <p:pRg st="0" end="0"/>
                                            </p:txEl>
                                          </p:spTgt>
                                        </p:tgtEl>
                                        <p:attrNameLst>
                                          <p:attrName>style.visibility</p:attrName>
                                        </p:attrNameLst>
                                      </p:cBhvr>
                                      <p:to>
                                        <p:strVal val="visible"/>
                                      </p:to>
                                    </p:set>
                                    <p:animEffect transition="in" filter="fade">
                                      <p:cBhvr>
                                        <p:cTn id="82" dur="500"/>
                                        <p:tgtEl>
                                          <p:spTgt spid="38">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39">
                                            <p:txEl>
                                              <p:pRg st="0" end="0"/>
                                            </p:txEl>
                                          </p:spTgt>
                                        </p:tgtEl>
                                        <p:attrNameLst>
                                          <p:attrName>style.visibility</p:attrName>
                                        </p:attrNameLst>
                                      </p:cBhvr>
                                      <p:to>
                                        <p:strVal val="visible"/>
                                      </p:to>
                                    </p:set>
                                    <p:animEffect transition="in" filter="fade">
                                      <p:cBhvr>
                                        <p:cTn id="87" dur="500"/>
                                        <p:tgtEl>
                                          <p:spTgt spid="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5992" t="-571" r="4762" b="-1961"/>
          <a:stretch>
            <a:fillRect/>
          </a:stretch>
        </p:blipFill>
        <p:spPr>
          <a:xfrm>
            <a:off x="-40341" y="-39189"/>
            <a:ext cx="12241050" cy="7031660"/>
          </a:xfrm>
          <a:prstGeom prst="rect">
            <a:avLst/>
          </a:prstGeom>
        </p:spPr>
      </p:pic>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45714" y1="21429" x2="54694" y2="33776"/>
                        <a14:foregroundMark x1="53163" y1="15510" x2="60612" y2="32347"/>
                        <a14:foregroundMark x1="61122" y1="32347" x2="38061" y2="28367"/>
                        <a14:foregroundMark x1="54184" y1="27347" x2="44490" y2="26429"/>
                        <a14:foregroundMark x1="39592" y1="33571" x2="35918" y2="32857"/>
                        <a14:foregroundMark x1="33878" y1="19694" x2="34898" y2="22245"/>
                        <a14:foregroundMark x1="39592" y1="17959" x2="28980" y2="25918"/>
                        <a14:foregroundMark x1="29490" y1="26633" x2="31429" y2="31122"/>
                        <a14:foregroundMark x1="37857" y1="17041" x2="63776" y2="15510"/>
                        <a14:foregroundMark x1="55612" y1="13571" x2="66735" y2="24388"/>
                        <a14:foregroundMark x1="59592" y1="15306" x2="45510" y2="12041"/>
                        <a14:foregroundMark x1="45510" y1="58571" x2="51429" y2="69388"/>
                        <a14:foregroundMark x1="53878" y1="60204" x2="40306" y2="70918"/>
                        <a14:foregroundMark x1="41020" y1="60204" x2="47449" y2="75306"/>
                        <a14:foregroundMark x1="52959" y1="62449" x2="53367" y2="74592"/>
                        <a14:foregroundMark x1="54898" y1="59796" x2="58061" y2="72143"/>
                        <a14:foregroundMark x1="50714" y1="59796" x2="43776" y2="60000"/>
                        <a14:foregroundMark x1="44286" y1="58776" x2="35918" y2="63980"/>
                        <a14:foregroundMark x1="50714" y1="58265" x2="62041" y2="64490"/>
                        <a14:foregroundMark x1="54388" y1="59490" x2="58571" y2="61020"/>
                        <a14:backgroundMark x1="25204" y1="44184" x2="19796" y2="68367"/>
                        <a14:backgroundMark x1="16122" y1="35306" x2="28265" y2="55102"/>
                        <a14:backgroundMark x1="21531" y1="39796" x2="30714" y2="44898"/>
                        <a14:backgroundMark x1="34388" y1="52551" x2="27755" y2="47857"/>
                        <a14:backgroundMark x1="38061" y1="57551" x2="31939" y2="52857"/>
                        <a14:backgroundMark x1="26020" y1="51837" x2="32143" y2="73367"/>
                        <a14:backgroundMark x1="28980" y1="70612" x2="37653" y2="78571"/>
                        <a14:backgroundMark x1="76633" y1="40000" x2="76633" y2="53367"/>
                        <a14:backgroundMark x1="63265" y1="53061" x2="70000" y2="52347"/>
                        <a14:backgroundMark x1="74184" y1="37041" x2="76633" y2="57041"/>
                        <a14:backgroundMark x1="71735" y1="53878" x2="75408" y2="69898"/>
                        <a14:backgroundMark x1="72959" y1="56531" x2="83571" y2="73571"/>
                        <a14:backgroundMark x1="73163" y1="38469" x2="79388" y2="58061"/>
                        <a14:backgroundMark x1="76122" y1="32041" x2="80306" y2="61735"/>
                        <a14:backgroundMark x1="72449" y1="62755" x2="67755" y2="75102"/>
                        <a14:backgroundMark x1="64796" y1="70918" x2="64490" y2="81531"/>
                        <a14:backgroundMark x1="49694" y1="82245" x2="49490" y2="85918"/>
                        <a14:backgroundMark x1="45918" y1="11735" x2="45714" y2="12653"/>
                        <a14:backgroundMark x1="46429" y1="13367" x2="45714" y2="12041"/>
                      </a14:backgroundRemoval>
                    </a14:imgEffect>
                  </a14:imgLayer>
                </a14:imgProps>
              </a:ext>
              <a:ext uri="{28A0092B-C50C-407E-A947-70E740481C1C}">
                <a14:useLocalDpi xmlns:a14="http://schemas.microsoft.com/office/drawing/2010/main" val="0"/>
              </a:ext>
            </a:extLst>
          </a:blip>
          <a:stretch>
            <a:fillRect/>
          </a:stretch>
        </p:blipFill>
        <p:spPr>
          <a:xfrm>
            <a:off x="2402576" y="78984"/>
            <a:ext cx="7355216" cy="7355216"/>
          </a:xfrm>
          <a:prstGeom prst="rect">
            <a:avLst/>
          </a:prstGeom>
        </p:spPr>
      </p:pic>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92043" y="-816634"/>
            <a:ext cx="609600" cy="609600"/>
          </a:xfrm>
          <a:prstGeom prst="rect">
            <a:avLst/>
          </a:prstGeom>
        </p:spPr>
      </p:pic>
      <p:pic>
        <p:nvPicPr>
          <p:cNvPr id="10" name="Picture 9"/>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backgroundMark x1="18673" y1="23265" x2="24286" y2="49184"/>
                        <a14:backgroundMark x1="70000" y1="70510" x2="78163" y2="79796"/>
                        <a14:backgroundMark x1="78163" y1="38469" x2="88673" y2="48878"/>
                      </a14:backgroundRemoval>
                    </a14:imgEffect>
                  </a14:imgLayer>
                </a14:imgProps>
              </a:ext>
              <a:ext uri="{28A0092B-C50C-407E-A947-70E740481C1C}">
                <a14:useLocalDpi xmlns:a14="http://schemas.microsoft.com/office/drawing/2010/main" val="0"/>
              </a:ext>
            </a:extLst>
          </a:blip>
          <a:srcRect l="24560" r="19769" b="8354"/>
          <a:stretch>
            <a:fillRect/>
          </a:stretch>
        </p:blipFill>
        <p:spPr>
          <a:xfrm>
            <a:off x="268316" y="-207034"/>
            <a:ext cx="4268520" cy="7026866"/>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940871">
            <a:off x="983132" y="-148988"/>
            <a:ext cx="2453463" cy="2858403"/>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940871">
            <a:off x="2982895" y="1540318"/>
            <a:ext cx="2082387" cy="2426081"/>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 presetClass="mediacall" presetSubtype="0" fill="hold" nodeType="afterEffect">
                                  <p:stCondLst>
                                    <p:cond delay="0"/>
                                  </p:stCondLst>
                                  <p:childTnLst>
                                    <p:cmd type="call" cmd="playFrom(0.0)">
                                      <p:cBhvr>
                                        <p:cTn id="11" dur="4414" fill="hold"/>
                                        <p:tgtEl>
                                          <p:spTgt spid="8"/>
                                        </p:tgtEl>
                                      </p:cBhvr>
                                    </p:cmd>
                                  </p:childTnLst>
                                </p:cTn>
                              </p:par>
                              <p:par>
                                <p:cTn id="12" presetID="32" presetClass="emph" presetSubtype="0" fill="hold" nodeType="withEffect">
                                  <p:stCondLst>
                                    <p:cond delay="0"/>
                                  </p:stCondLst>
                                  <p:childTnLst>
                                    <p:animRot by="120000">
                                      <p:cBhvr>
                                        <p:cTn id="13" dur="100" fill="hold">
                                          <p:stCondLst>
                                            <p:cond delay="0"/>
                                          </p:stCondLst>
                                        </p:cTn>
                                        <p:tgtEl>
                                          <p:spTgt spid="10"/>
                                        </p:tgtEl>
                                        <p:attrNameLst>
                                          <p:attrName>r</p:attrName>
                                        </p:attrNameLst>
                                      </p:cBhvr>
                                    </p:animRot>
                                    <p:animRot by="-240000">
                                      <p:cBhvr>
                                        <p:cTn id="14" dur="200" fill="hold">
                                          <p:stCondLst>
                                            <p:cond delay="200"/>
                                          </p:stCondLst>
                                        </p:cTn>
                                        <p:tgtEl>
                                          <p:spTgt spid="10"/>
                                        </p:tgtEl>
                                        <p:attrNameLst>
                                          <p:attrName>r</p:attrName>
                                        </p:attrNameLst>
                                      </p:cBhvr>
                                    </p:animRot>
                                    <p:animRot by="240000">
                                      <p:cBhvr>
                                        <p:cTn id="15" dur="200" fill="hold">
                                          <p:stCondLst>
                                            <p:cond delay="400"/>
                                          </p:stCondLst>
                                        </p:cTn>
                                        <p:tgtEl>
                                          <p:spTgt spid="10"/>
                                        </p:tgtEl>
                                        <p:attrNameLst>
                                          <p:attrName>r</p:attrName>
                                        </p:attrNameLst>
                                      </p:cBhvr>
                                    </p:animRot>
                                    <p:animRot by="-240000">
                                      <p:cBhvr>
                                        <p:cTn id="16" dur="200" fill="hold">
                                          <p:stCondLst>
                                            <p:cond delay="600"/>
                                          </p:stCondLst>
                                        </p:cTn>
                                        <p:tgtEl>
                                          <p:spTgt spid="10"/>
                                        </p:tgtEl>
                                        <p:attrNameLst>
                                          <p:attrName>r</p:attrName>
                                        </p:attrNameLst>
                                      </p:cBhvr>
                                    </p:animRot>
                                    <p:animRot by="120000">
                                      <p:cBhvr>
                                        <p:cTn id="17" dur="200" fill="hold">
                                          <p:stCondLst>
                                            <p:cond delay="800"/>
                                          </p:stCondLst>
                                        </p:cTn>
                                        <p:tgtEl>
                                          <p:spTgt spid="10"/>
                                        </p:tgtEl>
                                        <p:attrNameLst>
                                          <p:attrName>r</p:attrName>
                                        </p:attrNameLst>
                                      </p:cBhvr>
                                    </p:animRot>
                                  </p:childTnLst>
                                </p:cTn>
                              </p:par>
                              <p:par>
                                <p:cTn id="18" presetID="32" presetClass="emph" presetSubtype="0" fill="hold" nodeType="withEffect">
                                  <p:stCondLst>
                                    <p:cond delay="0"/>
                                  </p:stCondLst>
                                  <p:childTnLst>
                                    <p:animRot by="120000">
                                      <p:cBhvr>
                                        <p:cTn id="19" dur="100" fill="hold">
                                          <p:stCondLst>
                                            <p:cond delay="0"/>
                                          </p:stCondLst>
                                        </p:cTn>
                                        <p:tgtEl>
                                          <p:spTgt spid="7"/>
                                        </p:tgtEl>
                                        <p:attrNameLst>
                                          <p:attrName>r</p:attrName>
                                        </p:attrNameLst>
                                      </p:cBhvr>
                                    </p:animRot>
                                    <p:animRot by="-240000">
                                      <p:cBhvr>
                                        <p:cTn id="20" dur="200" fill="hold">
                                          <p:stCondLst>
                                            <p:cond delay="200"/>
                                          </p:stCondLst>
                                        </p:cTn>
                                        <p:tgtEl>
                                          <p:spTgt spid="7"/>
                                        </p:tgtEl>
                                        <p:attrNameLst>
                                          <p:attrName>r</p:attrName>
                                        </p:attrNameLst>
                                      </p:cBhvr>
                                    </p:animRot>
                                    <p:animRot by="240000">
                                      <p:cBhvr>
                                        <p:cTn id="21" dur="200" fill="hold">
                                          <p:stCondLst>
                                            <p:cond delay="400"/>
                                          </p:stCondLst>
                                        </p:cTn>
                                        <p:tgtEl>
                                          <p:spTgt spid="7"/>
                                        </p:tgtEl>
                                        <p:attrNameLst>
                                          <p:attrName>r</p:attrName>
                                        </p:attrNameLst>
                                      </p:cBhvr>
                                    </p:animRot>
                                    <p:animRot by="-240000">
                                      <p:cBhvr>
                                        <p:cTn id="22" dur="200" fill="hold">
                                          <p:stCondLst>
                                            <p:cond delay="600"/>
                                          </p:stCondLst>
                                        </p:cTn>
                                        <p:tgtEl>
                                          <p:spTgt spid="7"/>
                                        </p:tgtEl>
                                        <p:attrNameLst>
                                          <p:attrName>r</p:attrName>
                                        </p:attrNameLst>
                                      </p:cBhvr>
                                    </p:animRot>
                                    <p:animRot by="120000">
                                      <p:cBhvr>
                                        <p:cTn id="23" dur="200" fill="hold">
                                          <p:stCondLst>
                                            <p:cond delay="800"/>
                                          </p:stCondLst>
                                        </p:cTn>
                                        <p:tgtEl>
                                          <p:spTgt spid="7"/>
                                        </p:tgtEl>
                                        <p:attrNameLst>
                                          <p:attrName>r</p:attrName>
                                        </p:attrNameLst>
                                      </p:cBhvr>
                                    </p:animRo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386"/>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a:fillRect/>
          </a:stretch>
        </p:blipFill>
        <p:spPr>
          <a:xfrm>
            <a:off x="-40341" y="-39189"/>
            <a:ext cx="12241050" cy="7031660"/>
          </a:xfrm>
          <a:prstGeom prst="rect">
            <a:avLst/>
          </a:prstGeom>
        </p:spPr>
      </p:pic>
      <p:sp>
        <p:nvSpPr>
          <p:cNvPr id="5" name="Hình chữ nhật: Góc Tròn 6"/>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tx2"/>
          </a:solidFill>
          <a:ln w="76200">
            <a:solidFill>
              <a:schemeClr val="accent5">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450847" y="447606"/>
            <a:ext cx="11026778" cy="785992"/>
            <a:chOff x="450847" y="447606"/>
            <a:chExt cx="11026778" cy="785992"/>
          </a:xfrm>
        </p:grpSpPr>
        <p:grpSp>
          <p:nvGrpSpPr>
            <p:cNvPr id="9" name="Group 8"/>
            <p:cNvGrpSpPr/>
            <p:nvPr/>
          </p:nvGrpSpPr>
          <p:grpSpPr>
            <a:xfrm>
              <a:off x="450847" y="447606"/>
              <a:ext cx="772160" cy="757670"/>
              <a:chOff x="667518" y="406400"/>
              <a:chExt cx="772160" cy="757670"/>
            </a:xfrm>
            <a:solidFill>
              <a:srgbClr val="00B0F0"/>
            </a:solidFill>
          </p:grpSpPr>
          <p:sp>
            <p:nvSpPr>
              <p:cNvPr id="11" name="Isosceles Triangle 8"/>
              <p:cNvSpPr/>
              <p:nvPr/>
            </p:nvSpPr>
            <p:spPr>
              <a:xfrm>
                <a:off x="667518" y="406400"/>
                <a:ext cx="772160" cy="701040"/>
              </a:xfrm>
              <a:prstGeom prst="triangle">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 name="TextBox 15"/>
              <p:cNvSpPr txBox="1"/>
              <p:nvPr/>
            </p:nvSpPr>
            <p:spPr>
              <a:xfrm>
                <a:off x="830078" y="579295"/>
                <a:ext cx="609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0" name="TextBox 9"/>
            <p:cNvSpPr txBox="1"/>
            <p:nvPr/>
          </p:nvSpPr>
          <p:spPr>
            <a:xfrm>
              <a:off x="1146807" y="587267"/>
              <a:ext cx="1033081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3600" b="0" i="0" dirty="0">
                  <a:solidFill>
                    <a:srgbClr val="000000"/>
                  </a:solidFill>
                  <a:effectLst/>
                </a:rPr>
                <a:t>a) </a:t>
              </a:r>
              <a:r>
                <a:rPr lang="en-US" sz="3600" b="0" i="0" dirty="0" err="1">
                  <a:solidFill>
                    <a:srgbClr val="000000"/>
                  </a:solidFill>
                  <a:effectLst/>
                </a:rPr>
                <a:t>Chữ</a:t>
              </a:r>
              <a:r>
                <a:rPr lang="en-US" sz="3600" b="0" i="0" dirty="0">
                  <a:solidFill>
                    <a:srgbClr val="000000"/>
                  </a:solidFill>
                  <a:effectLst/>
                </a:rPr>
                <a:t> </a:t>
              </a:r>
              <a:r>
                <a:rPr lang="en-US" sz="3600" b="0" i="0" dirty="0" err="1">
                  <a:solidFill>
                    <a:srgbClr val="000000"/>
                  </a:solidFill>
                  <a:effectLst/>
                </a:rPr>
                <a:t>số</a:t>
              </a:r>
              <a:r>
                <a:rPr lang="en-US" sz="3600" b="0" i="0" dirty="0">
                  <a:solidFill>
                    <a:srgbClr val="000000"/>
                  </a:solidFill>
                  <a:effectLst/>
                </a:rPr>
                <a:t> 5 ở </a:t>
              </a:r>
              <a:r>
                <a:rPr lang="en-US" sz="3600" b="0" i="0" dirty="0" err="1">
                  <a:solidFill>
                    <a:srgbClr val="000000"/>
                  </a:solidFill>
                  <a:effectLst/>
                </a:rPr>
                <a:t>mỗi</a:t>
              </a:r>
              <a:r>
                <a:rPr lang="en-US" sz="3600" b="0" i="0" dirty="0">
                  <a:solidFill>
                    <a:srgbClr val="000000"/>
                  </a:solidFill>
                  <a:effectLst/>
                </a:rPr>
                <a:t> </a:t>
              </a:r>
              <a:r>
                <a:rPr lang="en-US" sz="3600" b="0" i="0" dirty="0" err="1">
                  <a:solidFill>
                    <a:srgbClr val="000000"/>
                  </a:solidFill>
                  <a:effectLst/>
                </a:rPr>
                <a:t>số</a:t>
              </a:r>
              <a:r>
                <a:rPr lang="en-US" sz="3600" b="0" i="0" dirty="0">
                  <a:solidFill>
                    <a:srgbClr val="000000"/>
                  </a:solidFill>
                  <a:effectLst/>
                </a:rPr>
                <a:t> </a:t>
              </a:r>
              <a:r>
                <a:rPr lang="en-US" sz="3600" b="0" i="0" dirty="0" err="1">
                  <a:solidFill>
                    <a:srgbClr val="000000"/>
                  </a:solidFill>
                  <a:effectLst/>
                </a:rPr>
                <a:t>sau</a:t>
              </a:r>
              <a:r>
                <a:rPr lang="en-US" sz="3600" b="0" i="0" dirty="0">
                  <a:solidFill>
                    <a:srgbClr val="000000"/>
                  </a:solidFill>
                  <a:effectLst/>
                </a:rPr>
                <a:t> </a:t>
              </a:r>
              <a:r>
                <a:rPr lang="en-US" sz="3600" b="0" i="0" dirty="0" err="1">
                  <a:solidFill>
                    <a:srgbClr val="000000"/>
                  </a:solidFill>
                  <a:effectLst/>
                </a:rPr>
                <a:t>thuộc</a:t>
              </a:r>
              <a:r>
                <a:rPr lang="en-US" sz="3600" b="0" i="0" dirty="0">
                  <a:solidFill>
                    <a:srgbClr val="000000"/>
                  </a:solidFill>
                  <a:effectLst/>
                </a:rPr>
                <a:t> </a:t>
              </a:r>
              <a:r>
                <a:rPr lang="en-US" sz="3600" b="0" i="0" dirty="0" err="1">
                  <a:solidFill>
                    <a:srgbClr val="000000"/>
                  </a:solidFill>
                  <a:effectLst/>
                </a:rPr>
                <a:t>hàng</a:t>
              </a:r>
              <a:r>
                <a:rPr lang="en-US" sz="3600" b="0" i="0" dirty="0">
                  <a:solidFill>
                    <a:srgbClr val="000000"/>
                  </a:solidFill>
                  <a:effectLst/>
                </a:rPr>
                <a:t> </a:t>
              </a:r>
              <a:r>
                <a:rPr lang="en-US" sz="3600" b="0" i="0" dirty="0" err="1">
                  <a:solidFill>
                    <a:srgbClr val="000000"/>
                  </a:solidFill>
                  <a:effectLst/>
                </a:rPr>
                <a:t>nào</a:t>
              </a:r>
              <a:r>
                <a:rPr lang="en-US" sz="3600" b="0" i="0" dirty="0">
                  <a:solidFill>
                    <a:srgbClr val="000000"/>
                  </a:solidFill>
                  <a:effectLst/>
                </a:rPr>
                <a:t>, </a:t>
              </a:r>
              <a:r>
                <a:rPr lang="en-US" sz="3600" b="0" i="0" dirty="0" err="1">
                  <a:solidFill>
                    <a:srgbClr val="000000"/>
                  </a:solidFill>
                  <a:effectLst/>
                </a:rPr>
                <a:t>lớp</a:t>
              </a:r>
              <a:r>
                <a:rPr lang="en-US" sz="3600" b="0" i="0" dirty="0">
                  <a:solidFill>
                    <a:srgbClr val="000000"/>
                  </a:solidFill>
                  <a:effectLst/>
                </a:rPr>
                <a:t> </a:t>
              </a:r>
              <a:r>
                <a:rPr lang="en-US" sz="3600" b="0" i="0" dirty="0" err="1">
                  <a:solidFill>
                    <a:srgbClr val="000000"/>
                  </a:solidFill>
                  <a:effectLst/>
                </a:rPr>
                <a:t>nào</a:t>
              </a:r>
              <a:r>
                <a:rPr lang="en-US" sz="3600" b="0" i="0" dirty="0">
                  <a:solidFill>
                    <a:srgbClr val="000000"/>
                  </a:solidFill>
                  <a:effectLst/>
                </a:rPr>
                <a:t>?</a:t>
              </a:r>
              <a:endParaRPr kumimoji="0" lang="vi-VN" sz="3600" b="1" i="0" u="none" strike="noStrike" kern="1200" cap="none" spc="0" normalizeH="0" baseline="0" noProof="0" dirty="0">
                <a:ln>
                  <a:noFill/>
                </a:ln>
                <a:solidFill>
                  <a:prstClr val="black"/>
                </a:solidFill>
                <a:effectLst/>
                <a:uLnTx/>
                <a:uFillTx/>
                <a:ea typeface="+mn-ea"/>
                <a:cs typeface="+mn-cs"/>
              </a:endParaRPr>
            </a:p>
          </p:txBody>
        </p:sp>
      </p:grpSp>
      <p:sp>
        <p:nvSpPr>
          <p:cNvPr id="2" name="Rectangle: Rounded Corners 1"/>
          <p:cNvSpPr/>
          <p:nvPr/>
        </p:nvSpPr>
        <p:spPr>
          <a:xfrm>
            <a:off x="450846" y="2790826"/>
            <a:ext cx="3883029"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189 835 388</a:t>
            </a:r>
          </a:p>
        </p:txBody>
      </p:sp>
      <p:sp>
        <p:nvSpPr>
          <p:cNvPr id="3" name="Rectangle: Rounded Corners 2"/>
          <p:cNvSpPr/>
          <p:nvPr/>
        </p:nvSpPr>
        <p:spPr>
          <a:xfrm>
            <a:off x="4591051" y="2809876"/>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5 122 381</a:t>
            </a:r>
          </a:p>
        </p:txBody>
      </p:sp>
      <p:sp>
        <p:nvSpPr>
          <p:cNvPr id="6" name="Rectangle: Rounded Corners 5"/>
          <p:cNvSpPr/>
          <p:nvPr/>
        </p:nvSpPr>
        <p:spPr>
          <a:xfrm>
            <a:off x="8210550" y="2819401"/>
            <a:ext cx="3622861"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531 278 000</a:t>
            </a:r>
          </a:p>
        </p:txBody>
      </p:sp>
      <p:cxnSp>
        <p:nvCxnSpPr>
          <p:cNvPr id="7" name="Straight Connector 6"/>
          <p:cNvCxnSpPr>
            <a:cxnSpLocks/>
            <a:endCxn id="23" idx="0"/>
          </p:cNvCxnSpPr>
          <p:nvPr/>
        </p:nvCxnSpPr>
        <p:spPr>
          <a:xfrm flipH="1">
            <a:off x="2043113" y="3524249"/>
            <a:ext cx="635316" cy="49530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p:cNvSpPr/>
          <p:nvPr/>
        </p:nvSpPr>
        <p:spPr>
          <a:xfrm>
            <a:off x="1066801" y="4019550"/>
            <a:ext cx="1952624" cy="767603"/>
          </a:xfrm>
          <a:prstGeom prst="roundRect">
            <a:avLst/>
          </a:prstGeom>
          <a:solidFill>
            <a:schemeClr val="bg2">
              <a:lumMod val="20000"/>
              <a:lumOff val="80000"/>
            </a:schemeClr>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rPr>
              <a:t>Hàng</a:t>
            </a:r>
            <a:r>
              <a:rPr lang="en-US" sz="2800" dirty="0">
                <a:solidFill>
                  <a:srgbClr val="FF0000"/>
                </a:solidFill>
              </a:rPr>
              <a:t> </a:t>
            </a:r>
            <a:r>
              <a:rPr lang="en-US" sz="2800" dirty="0" err="1">
                <a:solidFill>
                  <a:srgbClr val="FF0000"/>
                </a:solidFill>
              </a:rPr>
              <a:t>nghìn</a:t>
            </a:r>
            <a:endParaRPr lang="en-US" sz="2800" dirty="0">
              <a:solidFill>
                <a:srgbClr val="FF0000"/>
              </a:solidFill>
            </a:endParaRPr>
          </a:p>
        </p:txBody>
      </p:sp>
      <p:cxnSp>
        <p:nvCxnSpPr>
          <p:cNvPr id="24" name="Straight Connector 23"/>
          <p:cNvCxnSpPr>
            <a:cxnSpLocks/>
          </p:cNvCxnSpPr>
          <p:nvPr/>
        </p:nvCxnSpPr>
        <p:spPr>
          <a:xfrm>
            <a:off x="2247900" y="2333625"/>
            <a:ext cx="504825" cy="7429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Rectangle: Rounded Corners 24"/>
          <p:cNvSpPr/>
          <p:nvPr/>
        </p:nvSpPr>
        <p:spPr>
          <a:xfrm>
            <a:off x="1314450" y="1704975"/>
            <a:ext cx="1790700" cy="800100"/>
          </a:xfrm>
          <a:prstGeom prst="roundRect">
            <a:avLst/>
          </a:prstGeom>
          <a:solidFill>
            <a:schemeClr val="bg2">
              <a:lumMod val="20000"/>
              <a:lumOff val="80000"/>
            </a:schemeClr>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rPr>
              <a:t>Lớp</a:t>
            </a:r>
            <a:r>
              <a:rPr lang="en-US" sz="2800" dirty="0">
                <a:solidFill>
                  <a:srgbClr val="FF0000"/>
                </a:solidFill>
              </a:rPr>
              <a:t> </a:t>
            </a:r>
            <a:r>
              <a:rPr lang="en-US" sz="2800" dirty="0" err="1">
                <a:solidFill>
                  <a:srgbClr val="FF0000"/>
                </a:solidFill>
              </a:rPr>
              <a:t>nghìn</a:t>
            </a:r>
            <a:endParaRPr lang="en-US" sz="2800" dirty="0">
              <a:solidFill>
                <a:srgbClr val="FF0000"/>
              </a:solidFill>
            </a:endParaRPr>
          </a:p>
        </p:txBody>
      </p:sp>
      <p:cxnSp>
        <p:nvCxnSpPr>
          <p:cNvPr id="28" name="Straight Connector 27"/>
          <p:cNvCxnSpPr>
            <a:cxnSpLocks/>
            <a:endCxn id="29" idx="0"/>
          </p:cNvCxnSpPr>
          <p:nvPr/>
        </p:nvCxnSpPr>
        <p:spPr>
          <a:xfrm>
            <a:off x="5217796" y="3524249"/>
            <a:ext cx="635316" cy="70485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Rectangle: Rounded Corners 28"/>
          <p:cNvSpPr/>
          <p:nvPr/>
        </p:nvSpPr>
        <p:spPr>
          <a:xfrm>
            <a:off x="4962524" y="4229101"/>
            <a:ext cx="1781175" cy="866774"/>
          </a:xfrm>
          <a:prstGeom prst="roundRect">
            <a:avLst/>
          </a:prstGeom>
          <a:solidFill>
            <a:schemeClr val="bg2">
              <a:lumMod val="20000"/>
              <a:lumOff val="80000"/>
            </a:schemeClr>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rPr>
              <a:t>Hàng</a:t>
            </a:r>
            <a:r>
              <a:rPr lang="en-US" sz="2800" dirty="0">
                <a:solidFill>
                  <a:srgbClr val="FF0000"/>
                </a:solidFill>
              </a:rPr>
              <a:t> </a:t>
            </a:r>
            <a:r>
              <a:rPr lang="en-US" sz="2800" dirty="0" err="1">
                <a:solidFill>
                  <a:srgbClr val="FF0000"/>
                </a:solidFill>
              </a:rPr>
              <a:t>triệu</a:t>
            </a:r>
            <a:endParaRPr lang="en-US" sz="2800" dirty="0">
              <a:solidFill>
                <a:srgbClr val="FF0000"/>
              </a:solidFill>
            </a:endParaRPr>
          </a:p>
        </p:txBody>
      </p:sp>
      <p:cxnSp>
        <p:nvCxnSpPr>
          <p:cNvPr id="30" name="Straight Connector 29"/>
          <p:cNvCxnSpPr/>
          <p:nvPr/>
        </p:nvCxnSpPr>
        <p:spPr>
          <a:xfrm flipH="1">
            <a:off x="5114925" y="2543175"/>
            <a:ext cx="857250" cy="533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Rectangle: Rounded Corners 30"/>
          <p:cNvSpPr/>
          <p:nvPr/>
        </p:nvSpPr>
        <p:spPr>
          <a:xfrm>
            <a:off x="5038725" y="1914525"/>
            <a:ext cx="1790700" cy="657225"/>
          </a:xfrm>
          <a:prstGeom prst="roundRect">
            <a:avLst/>
          </a:prstGeom>
          <a:solidFill>
            <a:schemeClr val="bg2">
              <a:lumMod val="20000"/>
              <a:lumOff val="80000"/>
            </a:schemeClr>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rPr>
              <a:t>Lớp</a:t>
            </a:r>
            <a:r>
              <a:rPr lang="en-US" sz="2800" dirty="0">
                <a:solidFill>
                  <a:srgbClr val="FF0000"/>
                </a:solidFill>
              </a:rPr>
              <a:t> </a:t>
            </a:r>
            <a:r>
              <a:rPr lang="en-US" sz="2800" dirty="0" err="1">
                <a:solidFill>
                  <a:srgbClr val="FF0000"/>
                </a:solidFill>
              </a:rPr>
              <a:t>triệu</a:t>
            </a:r>
            <a:endParaRPr lang="en-US" sz="2800" dirty="0">
              <a:solidFill>
                <a:srgbClr val="FF0000"/>
              </a:solidFill>
            </a:endParaRPr>
          </a:p>
        </p:txBody>
      </p:sp>
      <p:cxnSp>
        <p:nvCxnSpPr>
          <p:cNvPr id="37" name="Straight Connector 36"/>
          <p:cNvCxnSpPr>
            <a:cxnSpLocks/>
            <a:endCxn id="38" idx="0"/>
          </p:cNvCxnSpPr>
          <p:nvPr/>
        </p:nvCxnSpPr>
        <p:spPr>
          <a:xfrm>
            <a:off x="8591551" y="3524249"/>
            <a:ext cx="500062" cy="66675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Rectangle: Rounded Corners 37"/>
          <p:cNvSpPr/>
          <p:nvPr/>
        </p:nvSpPr>
        <p:spPr>
          <a:xfrm>
            <a:off x="8115301" y="4191000"/>
            <a:ext cx="1952624" cy="904875"/>
          </a:xfrm>
          <a:prstGeom prst="roundRect">
            <a:avLst/>
          </a:prstGeom>
          <a:solidFill>
            <a:schemeClr val="bg2">
              <a:lumMod val="20000"/>
              <a:lumOff val="80000"/>
            </a:schemeClr>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rPr>
              <a:t>Hàng</a:t>
            </a:r>
            <a:r>
              <a:rPr lang="en-US" sz="2800" dirty="0">
                <a:solidFill>
                  <a:srgbClr val="FF0000"/>
                </a:solidFill>
              </a:rPr>
              <a:t> </a:t>
            </a:r>
            <a:r>
              <a:rPr lang="en-US" sz="2800" dirty="0" err="1">
                <a:solidFill>
                  <a:srgbClr val="FF0000"/>
                </a:solidFill>
              </a:rPr>
              <a:t>trăm</a:t>
            </a:r>
            <a:r>
              <a:rPr lang="en-US" sz="2800" dirty="0">
                <a:solidFill>
                  <a:srgbClr val="FF0000"/>
                </a:solidFill>
              </a:rPr>
              <a:t> </a:t>
            </a:r>
            <a:r>
              <a:rPr lang="en-US" sz="2800" dirty="0" err="1">
                <a:solidFill>
                  <a:srgbClr val="FF0000"/>
                </a:solidFill>
              </a:rPr>
              <a:t>triệu</a:t>
            </a:r>
            <a:endParaRPr lang="en-US" sz="2800" dirty="0">
              <a:solidFill>
                <a:srgbClr val="FF0000"/>
              </a:solidFill>
            </a:endParaRPr>
          </a:p>
        </p:txBody>
      </p:sp>
      <p:cxnSp>
        <p:nvCxnSpPr>
          <p:cNvPr id="39" name="Straight Connector 38"/>
          <p:cNvCxnSpPr>
            <a:cxnSpLocks/>
          </p:cNvCxnSpPr>
          <p:nvPr/>
        </p:nvCxnSpPr>
        <p:spPr>
          <a:xfrm flipH="1">
            <a:off x="8591551" y="2505075"/>
            <a:ext cx="704849" cy="5715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0" name="Rectangle: Rounded Corners 39"/>
          <p:cNvSpPr/>
          <p:nvPr/>
        </p:nvSpPr>
        <p:spPr>
          <a:xfrm>
            <a:off x="8362949" y="1876425"/>
            <a:ext cx="1838325" cy="657225"/>
          </a:xfrm>
          <a:prstGeom prst="roundRect">
            <a:avLst/>
          </a:prstGeom>
          <a:solidFill>
            <a:schemeClr val="bg2">
              <a:lumMod val="20000"/>
              <a:lumOff val="80000"/>
            </a:schemeClr>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rPr>
              <a:t>Lớp</a:t>
            </a:r>
            <a:r>
              <a:rPr lang="en-US" sz="2800" dirty="0">
                <a:solidFill>
                  <a:srgbClr val="FF0000"/>
                </a:solidFill>
              </a:rPr>
              <a:t> </a:t>
            </a:r>
            <a:r>
              <a:rPr lang="en-US" sz="2800" dirty="0" err="1">
                <a:solidFill>
                  <a:srgbClr val="FF0000"/>
                </a:solidFill>
              </a:rPr>
              <a:t>triệu</a:t>
            </a:r>
            <a:endParaRPr lang="en-US" sz="2800"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down)">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down)">
                                      <p:cBhvr>
                                        <p:cTn id="29" dur="500"/>
                                        <p:tgtEl>
                                          <p:spTgt spid="24"/>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down)">
                                      <p:cBhvr>
                                        <p:cTn id="40" dur="500"/>
                                        <p:tgtEl>
                                          <p:spTgt spid="2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ipe(down)">
                                      <p:cBhvr>
                                        <p:cTn id="45" dur="500"/>
                                        <p:tgtEl>
                                          <p:spTgt spid="30"/>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wipe(down)">
                                      <p:cBhvr>
                                        <p:cTn id="48" dur="500"/>
                                        <p:tgtEl>
                                          <p:spTgt spid="3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37"/>
                                        </p:tgtEl>
                                        <p:attrNameLst>
                                          <p:attrName>style.visibility</p:attrName>
                                        </p:attrNameLst>
                                      </p:cBhvr>
                                      <p:to>
                                        <p:strVal val="visible"/>
                                      </p:to>
                                    </p:set>
                                    <p:animEffect transition="in" filter="wipe(down)">
                                      <p:cBhvr>
                                        <p:cTn id="53" dur="500"/>
                                        <p:tgtEl>
                                          <p:spTgt spid="37"/>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wipe(down)">
                                      <p:cBhvr>
                                        <p:cTn id="56" dur="500"/>
                                        <p:tgtEl>
                                          <p:spTgt spid="38"/>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wipe(down)">
                                      <p:cBhvr>
                                        <p:cTn id="61" dur="500"/>
                                        <p:tgtEl>
                                          <p:spTgt spid="39"/>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wipe(down)">
                                      <p:cBhvr>
                                        <p:cTn id="6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23" grpId="0" animBg="1"/>
      <p:bldP spid="25" grpId="0" animBg="1"/>
      <p:bldP spid="29" grpId="0" animBg="1"/>
      <p:bldP spid="31" grpId="0" animBg="1"/>
      <p:bldP spid="38" grpId="0" animBg="1"/>
      <p:bldP spid="4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a:fillRect/>
          </a:stretch>
        </p:blipFill>
        <p:spPr>
          <a:xfrm>
            <a:off x="-40341" y="-39189"/>
            <a:ext cx="12241050" cy="7031660"/>
          </a:xfrm>
          <a:prstGeom prst="rect">
            <a:avLst/>
          </a:prstGeom>
        </p:spPr>
      </p:pic>
      <p:sp>
        <p:nvSpPr>
          <p:cNvPr id="5" name="Hình chữ nhật: Góc Tròn 6"/>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tx2"/>
          </a:solidFill>
          <a:ln w="76200">
            <a:solidFill>
              <a:schemeClr val="accent5">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450847" y="447606"/>
            <a:ext cx="11026778" cy="785992"/>
            <a:chOff x="450847" y="447606"/>
            <a:chExt cx="11026778" cy="785992"/>
          </a:xfrm>
        </p:grpSpPr>
        <p:grpSp>
          <p:nvGrpSpPr>
            <p:cNvPr id="9" name="Group 8"/>
            <p:cNvGrpSpPr/>
            <p:nvPr/>
          </p:nvGrpSpPr>
          <p:grpSpPr>
            <a:xfrm>
              <a:off x="450847" y="447606"/>
              <a:ext cx="772160" cy="757670"/>
              <a:chOff x="667518" y="406400"/>
              <a:chExt cx="772160" cy="757670"/>
            </a:xfrm>
            <a:solidFill>
              <a:srgbClr val="00B0F0"/>
            </a:solidFill>
          </p:grpSpPr>
          <p:sp>
            <p:nvSpPr>
              <p:cNvPr id="11" name="Isosceles Triangle 8"/>
              <p:cNvSpPr/>
              <p:nvPr/>
            </p:nvSpPr>
            <p:spPr>
              <a:xfrm>
                <a:off x="667518" y="406400"/>
                <a:ext cx="772160" cy="701040"/>
              </a:xfrm>
              <a:prstGeom prst="triangle">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 name="TextBox 15"/>
              <p:cNvSpPr txBox="1"/>
              <p:nvPr/>
            </p:nvSpPr>
            <p:spPr>
              <a:xfrm>
                <a:off x="830078" y="579295"/>
                <a:ext cx="609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0" name="TextBox 9"/>
            <p:cNvSpPr txBox="1"/>
            <p:nvPr/>
          </p:nvSpPr>
          <p:spPr>
            <a:xfrm>
              <a:off x="1146807" y="587267"/>
              <a:ext cx="1033081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b)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Hãy</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làm</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tròn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số</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trên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đến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hàng</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chục</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nghìn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2" name="Rectangle: Rounded Corners 1"/>
          <p:cNvSpPr/>
          <p:nvPr/>
        </p:nvSpPr>
        <p:spPr>
          <a:xfrm>
            <a:off x="1095376" y="1571626"/>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rPr>
              <a:t>189 835 388</a:t>
            </a:r>
          </a:p>
        </p:txBody>
      </p:sp>
      <p:sp>
        <p:nvSpPr>
          <p:cNvPr id="3" name="Rectangle: Rounded Corners 2"/>
          <p:cNvSpPr/>
          <p:nvPr/>
        </p:nvSpPr>
        <p:spPr>
          <a:xfrm>
            <a:off x="4695826" y="1590676"/>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rPr>
              <a:t>5 122 381</a:t>
            </a:r>
          </a:p>
        </p:txBody>
      </p:sp>
      <p:sp>
        <p:nvSpPr>
          <p:cNvPr id="6" name="Rectangle: Rounded Corners 5"/>
          <p:cNvSpPr/>
          <p:nvPr/>
        </p:nvSpPr>
        <p:spPr>
          <a:xfrm>
            <a:off x="8315326" y="1600201"/>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rPr>
              <a:t>531 278 000</a:t>
            </a:r>
          </a:p>
        </p:txBody>
      </p:sp>
      <p:grpSp>
        <p:nvGrpSpPr>
          <p:cNvPr id="15" name="Group 14"/>
          <p:cNvGrpSpPr/>
          <p:nvPr/>
        </p:nvGrpSpPr>
        <p:grpSpPr>
          <a:xfrm>
            <a:off x="1671433" y="2514301"/>
            <a:ext cx="1043192" cy="2143423"/>
            <a:chOff x="1671433" y="2514301"/>
            <a:chExt cx="1043192" cy="2143423"/>
          </a:xfrm>
        </p:grpSpPr>
        <p:cxnSp>
          <p:nvCxnSpPr>
            <p:cNvPr id="13" name="Straight Arrow Connector 12"/>
            <p:cNvCxnSpPr/>
            <p:nvPr/>
          </p:nvCxnSpPr>
          <p:spPr>
            <a:xfrm>
              <a:off x="2714625" y="2533650"/>
              <a:ext cx="0" cy="20097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rot="16200000">
              <a:off x="1107553" y="3078181"/>
              <a:ext cx="2143423" cy="1015663"/>
            </a:xfrm>
            <a:prstGeom prst="rect">
              <a:avLst/>
            </a:prstGeom>
            <a:noFill/>
          </p:spPr>
          <p:txBody>
            <a:bodyPr wrap="square" rtlCol="0">
              <a:spAutoFit/>
            </a:bodyPr>
            <a:lstStyle/>
            <a:p>
              <a:pPr algn="ctr"/>
              <a:r>
                <a:rPr lang="en-US" sz="2000" b="1" dirty="0" err="1">
                  <a:solidFill>
                    <a:srgbClr val="FF0000"/>
                  </a:solidFill>
                </a:rPr>
                <a:t>Làm</a:t>
              </a:r>
              <a:r>
                <a:rPr lang="en-US" sz="2000" b="1" dirty="0">
                  <a:solidFill>
                    <a:srgbClr val="FF0000"/>
                  </a:solidFill>
                </a:rPr>
                <a:t> </a:t>
              </a:r>
              <a:r>
                <a:rPr lang="en-US" sz="2000" b="1" dirty="0" err="1">
                  <a:solidFill>
                    <a:srgbClr val="FF0000"/>
                  </a:solidFill>
                </a:rPr>
                <a:t>tròn</a:t>
              </a:r>
              <a:r>
                <a:rPr lang="en-US" sz="2000" b="1" dirty="0">
                  <a:solidFill>
                    <a:srgbClr val="FF0000"/>
                  </a:solidFill>
                </a:rPr>
                <a:t> </a:t>
              </a:r>
              <a:r>
                <a:rPr lang="en-US" sz="2000" b="1" dirty="0" err="1">
                  <a:solidFill>
                    <a:srgbClr val="FF0000"/>
                  </a:solidFill>
                </a:rPr>
                <a:t>đến</a:t>
              </a:r>
              <a:r>
                <a:rPr lang="en-US" sz="2000" b="1" dirty="0">
                  <a:solidFill>
                    <a:srgbClr val="FF0000"/>
                  </a:solidFill>
                </a:rPr>
                <a:t> </a:t>
              </a:r>
              <a:r>
                <a:rPr lang="en-US" sz="2000" b="1" dirty="0" err="1">
                  <a:solidFill>
                    <a:srgbClr val="FF0000"/>
                  </a:solidFill>
                </a:rPr>
                <a:t>hàng</a:t>
              </a:r>
              <a:r>
                <a:rPr lang="en-US" sz="2000" b="1" dirty="0">
                  <a:solidFill>
                    <a:srgbClr val="FF0000"/>
                  </a:solidFill>
                </a:rPr>
                <a:t> </a:t>
              </a:r>
              <a:r>
                <a:rPr lang="en-US" sz="2000" b="1" dirty="0" err="1">
                  <a:solidFill>
                    <a:srgbClr val="FF0000"/>
                  </a:solidFill>
                </a:rPr>
                <a:t>chục</a:t>
              </a:r>
              <a:r>
                <a:rPr lang="en-US" sz="2000" b="1" dirty="0">
                  <a:solidFill>
                    <a:srgbClr val="FF0000"/>
                  </a:solidFill>
                </a:rPr>
                <a:t> </a:t>
              </a:r>
              <a:r>
                <a:rPr lang="en-US" sz="2000" b="1" dirty="0" err="1">
                  <a:solidFill>
                    <a:srgbClr val="FF0000"/>
                  </a:solidFill>
                </a:rPr>
                <a:t>nghìn</a:t>
              </a:r>
              <a:endParaRPr lang="en-US" sz="2000" b="1" dirty="0">
                <a:solidFill>
                  <a:srgbClr val="FF0000"/>
                </a:solidFill>
              </a:endParaRPr>
            </a:p>
          </p:txBody>
        </p:sp>
      </p:grpSp>
      <p:sp>
        <p:nvSpPr>
          <p:cNvPr id="17" name="Rectangle: Rounded Corners 16"/>
          <p:cNvSpPr/>
          <p:nvPr/>
        </p:nvSpPr>
        <p:spPr>
          <a:xfrm>
            <a:off x="450847" y="4552951"/>
            <a:ext cx="3806829" cy="1274108"/>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a:solidFill>
                  <a:srgbClr val="002060"/>
                </a:solidFill>
              </a:rPr>
              <a:t>189 840 000</a:t>
            </a:r>
            <a:endPar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nvGrpSpPr>
          <p:cNvPr id="19" name="Group 18"/>
          <p:cNvGrpSpPr/>
          <p:nvPr/>
        </p:nvGrpSpPr>
        <p:grpSpPr>
          <a:xfrm>
            <a:off x="5367693" y="2523826"/>
            <a:ext cx="1052157" cy="2143423"/>
            <a:chOff x="1662468" y="2514301"/>
            <a:chExt cx="1052157" cy="2143423"/>
          </a:xfrm>
        </p:grpSpPr>
        <p:cxnSp>
          <p:nvCxnSpPr>
            <p:cNvPr id="20" name="Straight Arrow Connector 19"/>
            <p:cNvCxnSpPr/>
            <p:nvPr/>
          </p:nvCxnSpPr>
          <p:spPr>
            <a:xfrm>
              <a:off x="2714625" y="2533650"/>
              <a:ext cx="0" cy="20097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rot="16200000">
              <a:off x="1098588" y="3078181"/>
              <a:ext cx="2143423" cy="1015663"/>
            </a:xfrm>
            <a:prstGeom prst="rect">
              <a:avLst/>
            </a:prstGeom>
            <a:noFill/>
          </p:spPr>
          <p:txBody>
            <a:bodyPr wrap="square" rtlCol="0">
              <a:spAutoFit/>
            </a:bodyPr>
            <a:lstStyle/>
            <a:p>
              <a:pPr algn="ctr"/>
              <a:r>
                <a:rPr lang="en-US" sz="2000" b="1" dirty="0" err="1">
                  <a:solidFill>
                    <a:srgbClr val="FF0000"/>
                  </a:solidFill>
                </a:rPr>
                <a:t>Làm</a:t>
              </a:r>
              <a:r>
                <a:rPr lang="en-US" sz="2000" b="1" dirty="0">
                  <a:solidFill>
                    <a:srgbClr val="FF0000"/>
                  </a:solidFill>
                </a:rPr>
                <a:t> </a:t>
              </a:r>
              <a:r>
                <a:rPr lang="en-US" sz="2000" b="1" dirty="0" err="1">
                  <a:solidFill>
                    <a:srgbClr val="FF0000"/>
                  </a:solidFill>
                </a:rPr>
                <a:t>tròn</a:t>
              </a:r>
              <a:r>
                <a:rPr lang="en-US" sz="2000" b="1" dirty="0">
                  <a:solidFill>
                    <a:srgbClr val="FF0000"/>
                  </a:solidFill>
                </a:rPr>
                <a:t> </a:t>
              </a:r>
              <a:r>
                <a:rPr lang="en-US" sz="2000" b="1" dirty="0" err="1">
                  <a:solidFill>
                    <a:srgbClr val="FF0000"/>
                  </a:solidFill>
                </a:rPr>
                <a:t>đến</a:t>
              </a:r>
              <a:r>
                <a:rPr lang="en-US" sz="2000" b="1" dirty="0">
                  <a:solidFill>
                    <a:srgbClr val="FF0000"/>
                  </a:solidFill>
                </a:rPr>
                <a:t> </a:t>
              </a:r>
              <a:r>
                <a:rPr lang="en-US" sz="2000" b="1" dirty="0" err="1">
                  <a:solidFill>
                    <a:srgbClr val="FF0000"/>
                  </a:solidFill>
                </a:rPr>
                <a:t>hàng</a:t>
              </a:r>
              <a:r>
                <a:rPr lang="en-US" sz="2000" b="1" dirty="0">
                  <a:solidFill>
                    <a:srgbClr val="FF0000"/>
                  </a:solidFill>
                </a:rPr>
                <a:t> </a:t>
              </a:r>
              <a:r>
                <a:rPr lang="en-US" sz="2000" b="1" dirty="0" err="1">
                  <a:solidFill>
                    <a:srgbClr val="FF0000"/>
                  </a:solidFill>
                </a:rPr>
                <a:t>chục</a:t>
              </a:r>
              <a:r>
                <a:rPr lang="en-US" sz="2000" b="1" dirty="0">
                  <a:solidFill>
                    <a:srgbClr val="FF0000"/>
                  </a:solidFill>
                </a:rPr>
                <a:t> </a:t>
              </a:r>
              <a:r>
                <a:rPr lang="en-US" sz="2000" b="1" dirty="0" err="1">
                  <a:solidFill>
                    <a:srgbClr val="FF0000"/>
                  </a:solidFill>
                </a:rPr>
                <a:t>nghìn</a:t>
              </a:r>
              <a:endParaRPr lang="en-US" sz="2000" b="1" dirty="0">
                <a:solidFill>
                  <a:srgbClr val="FF0000"/>
                </a:solidFill>
              </a:endParaRPr>
            </a:p>
          </p:txBody>
        </p:sp>
      </p:grpSp>
      <p:sp>
        <p:nvSpPr>
          <p:cNvPr id="22" name="Rectangle: Rounded Corners 21"/>
          <p:cNvSpPr/>
          <p:nvPr/>
        </p:nvSpPr>
        <p:spPr>
          <a:xfrm>
            <a:off x="4833733" y="4562475"/>
            <a:ext cx="3100593" cy="1264583"/>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a:solidFill>
                  <a:srgbClr val="002060"/>
                </a:solidFill>
              </a:rPr>
              <a:t> 5 120 000</a:t>
            </a:r>
            <a:endPar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nvGrpSpPr>
          <p:cNvPr id="26" name="Group 25"/>
          <p:cNvGrpSpPr/>
          <p:nvPr/>
        </p:nvGrpSpPr>
        <p:grpSpPr>
          <a:xfrm>
            <a:off x="8630847" y="2533351"/>
            <a:ext cx="1294203" cy="2143423"/>
            <a:chOff x="1420422" y="2514301"/>
            <a:chExt cx="1294203" cy="2143423"/>
          </a:xfrm>
        </p:grpSpPr>
        <p:cxnSp>
          <p:nvCxnSpPr>
            <p:cNvPr id="27" name="Straight Arrow Connector 26"/>
            <p:cNvCxnSpPr/>
            <p:nvPr/>
          </p:nvCxnSpPr>
          <p:spPr>
            <a:xfrm>
              <a:off x="2714625" y="2533650"/>
              <a:ext cx="0" cy="20097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rot="16200000">
              <a:off x="856542" y="3078181"/>
              <a:ext cx="2143423" cy="1015663"/>
            </a:xfrm>
            <a:prstGeom prst="rect">
              <a:avLst/>
            </a:prstGeom>
            <a:noFill/>
          </p:spPr>
          <p:txBody>
            <a:bodyPr wrap="square" rtlCol="0">
              <a:spAutoFit/>
            </a:bodyPr>
            <a:lstStyle/>
            <a:p>
              <a:pPr algn="ctr"/>
              <a:r>
                <a:rPr lang="en-US" sz="2000" b="1" dirty="0" err="1">
                  <a:solidFill>
                    <a:srgbClr val="FF0000"/>
                  </a:solidFill>
                </a:rPr>
                <a:t>Làm</a:t>
              </a:r>
              <a:r>
                <a:rPr lang="en-US" sz="2000" b="1" dirty="0">
                  <a:solidFill>
                    <a:srgbClr val="FF0000"/>
                  </a:solidFill>
                </a:rPr>
                <a:t> </a:t>
              </a:r>
              <a:r>
                <a:rPr lang="en-US" sz="2000" b="1" dirty="0" err="1">
                  <a:solidFill>
                    <a:srgbClr val="FF0000"/>
                  </a:solidFill>
                </a:rPr>
                <a:t>tròn</a:t>
              </a:r>
              <a:r>
                <a:rPr lang="en-US" sz="2000" b="1" dirty="0">
                  <a:solidFill>
                    <a:srgbClr val="FF0000"/>
                  </a:solidFill>
                </a:rPr>
                <a:t> </a:t>
              </a:r>
              <a:r>
                <a:rPr lang="en-US" sz="2000" b="1" dirty="0" err="1">
                  <a:solidFill>
                    <a:srgbClr val="FF0000"/>
                  </a:solidFill>
                </a:rPr>
                <a:t>đến</a:t>
              </a:r>
              <a:r>
                <a:rPr lang="en-US" sz="2000" b="1" dirty="0">
                  <a:solidFill>
                    <a:srgbClr val="FF0000"/>
                  </a:solidFill>
                </a:rPr>
                <a:t> </a:t>
              </a:r>
              <a:r>
                <a:rPr lang="en-US" sz="2000" b="1" dirty="0" err="1">
                  <a:solidFill>
                    <a:srgbClr val="FF0000"/>
                  </a:solidFill>
                </a:rPr>
                <a:t>hàng</a:t>
              </a:r>
              <a:r>
                <a:rPr lang="en-US" sz="2000" b="1" dirty="0">
                  <a:solidFill>
                    <a:srgbClr val="FF0000"/>
                  </a:solidFill>
                </a:rPr>
                <a:t> </a:t>
              </a:r>
              <a:r>
                <a:rPr lang="en-US" sz="2000" b="1" dirty="0" err="1">
                  <a:solidFill>
                    <a:srgbClr val="FF0000"/>
                  </a:solidFill>
                </a:rPr>
                <a:t>chục</a:t>
              </a:r>
              <a:r>
                <a:rPr lang="en-US" sz="2000" b="1" dirty="0">
                  <a:solidFill>
                    <a:srgbClr val="FF0000"/>
                  </a:solidFill>
                </a:rPr>
                <a:t> </a:t>
              </a:r>
              <a:r>
                <a:rPr lang="en-US" sz="2000" b="1" dirty="0" err="1">
                  <a:solidFill>
                    <a:srgbClr val="FF0000"/>
                  </a:solidFill>
                </a:rPr>
                <a:t>nghìn</a:t>
              </a:r>
              <a:endParaRPr lang="en-US" sz="2000" b="1" dirty="0">
                <a:solidFill>
                  <a:srgbClr val="FF0000"/>
                </a:solidFill>
              </a:endParaRPr>
            </a:p>
          </p:txBody>
        </p:sp>
      </p:grpSp>
      <p:sp>
        <p:nvSpPr>
          <p:cNvPr id="33" name="Rectangle: Rounded Corners 32"/>
          <p:cNvSpPr/>
          <p:nvPr/>
        </p:nvSpPr>
        <p:spPr>
          <a:xfrm>
            <a:off x="8238565" y="4572000"/>
            <a:ext cx="3410509" cy="1147481"/>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a:solidFill>
                  <a:srgbClr val="002060"/>
                </a:solidFill>
              </a:rPr>
              <a:t>531 280 000</a:t>
            </a:r>
            <a:endPar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up)">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up)">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17" grpId="0" animBg="1"/>
      <p:bldP spid="22" grpId="0" animBg="1"/>
      <p:bldP spid="3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5992" t="-571" r="4762" b="-1961"/>
          <a:stretch>
            <a:fillRect/>
          </a:stretch>
        </p:blipFill>
        <p:spPr>
          <a:xfrm>
            <a:off x="-40341" y="-39189"/>
            <a:ext cx="12241050" cy="7031660"/>
          </a:xfrm>
          <a:prstGeom prst="rect">
            <a:avLst/>
          </a:prstGeom>
        </p:spPr>
      </p:pic>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92043" y="-816634"/>
            <a:ext cx="609600" cy="609600"/>
          </a:xfrm>
          <a:prstGeom prst="rect">
            <a:avLst/>
          </a:prstGeom>
        </p:spPr>
      </p:pic>
      <p:pic>
        <p:nvPicPr>
          <p:cNvPr id="11" name="Picture 10"/>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45714" y1="21429" x2="54694" y2="33776"/>
                        <a14:foregroundMark x1="53163" y1="15510" x2="60612" y2="32347"/>
                        <a14:foregroundMark x1="61122" y1="32347" x2="38061" y2="28367"/>
                        <a14:foregroundMark x1="54184" y1="27347" x2="44490" y2="26429"/>
                        <a14:foregroundMark x1="39592" y1="33571" x2="35918" y2="32857"/>
                        <a14:foregroundMark x1="33878" y1="19694" x2="34898" y2="22245"/>
                        <a14:foregroundMark x1="39592" y1="17959" x2="28980" y2="25918"/>
                        <a14:foregroundMark x1="29490" y1="26633" x2="31429" y2="31122"/>
                        <a14:foregroundMark x1="37857" y1="17041" x2="63776" y2="15510"/>
                        <a14:foregroundMark x1="55612" y1="13571" x2="66735" y2="24388"/>
                        <a14:foregroundMark x1="59592" y1="15306" x2="45510" y2="12041"/>
                        <a14:foregroundMark x1="45510" y1="58571" x2="51429" y2="69388"/>
                        <a14:foregroundMark x1="53878" y1="60204" x2="40306" y2="70918"/>
                        <a14:foregroundMark x1="41020" y1="60204" x2="47449" y2="75306"/>
                        <a14:foregroundMark x1="52959" y1="62449" x2="53367" y2="74592"/>
                        <a14:foregroundMark x1="54898" y1="59796" x2="58061" y2="72143"/>
                        <a14:foregroundMark x1="50714" y1="59796" x2="43776" y2="60000"/>
                        <a14:foregroundMark x1="44286" y1="58776" x2="35918" y2="63980"/>
                        <a14:foregroundMark x1="50714" y1="58265" x2="62041" y2="64490"/>
                        <a14:foregroundMark x1="54388" y1="59490" x2="58571" y2="61020"/>
                        <a14:backgroundMark x1="25204" y1="44184" x2="19796" y2="68367"/>
                        <a14:backgroundMark x1="16122" y1="35306" x2="28265" y2="55102"/>
                        <a14:backgroundMark x1="21531" y1="39796" x2="30714" y2="44898"/>
                        <a14:backgroundMark x1="34388" y1="52551" x2="27755" y2="47857"/>
                        <a14:backgroundMark x1="38061" y1="57551" x2="31939" y2="52857"/>
                        <a14:backgroundMark x1="26020" y1="51837" x2="32143" y2="73367"/>
                        <a14:backgroundMark x1="28980" y1="70612" x2="37653" y2="78571"/>
                        <a14:backgroundMark x1="76633" y1="40000" x2="76633" y2="53367"/>
                        <a14:backgroundMark x1="63265" y1="53061" x2="70000" y2="52347"/>
                        <a14:backgroundMark x1="74184" y1="37041" x2="76633" y2="57041"/>
                        <a14:backgroundMark x1="71735" y1="53878" x2="75408" y2="69898"/>
                        <a14:backgroundMark x1="72959" y1="56531" x2="83571" y2="73571"/>
                        <a14:backgroundMark x1="73163" y1="38469" x2="79388" y2="58061"/>
                        <a14:backgroundMark x1="76122" y1="32041" x2="80306" y2="61735"/>
                        <a14:backgroundMark x1="72449" y1="62755" x2="67755" y2="75102"/>
                        <a14:backgroundMark x1="64796" y1="70918" x2="64490" y2="81531"/>
                        <a14:backgroundMark x1="49694" y1="82245" x2="49490" y2="85918"/>
                        <a14:backgroundMark x1="45918" y1="11735" x2="45714" y2="12653"/>
                        <a14:backgroundMark x1="46429" y1="13367" x2="45714" y2="12041"/>
                      </a14:backgroundRemoval>
                    </a14:imgEffect>
                  </a14:imgLayer>
                </a14:imgProps>
              </a:ext>
              <a:ext uri="{28A0092B-C50C-407E-A947-70E740481C1C}">
                <a14:useLocalDpi xmlns:a14="http://schemas.microsoft.com/office/drawing/2010/main" val="0"/>
              </a:ext>
            </a:extLst>
          </a:blip>
          <a:stretch>
            <a:fillRect/>
          </a:stretch>
        </p:blipFill>
        <p:spPr>
          <a:xfrm>
            <a:off x="1414435" y="-362745"/>
            <a:ext cx="7355216" cy="7355216"/>
          </a:xfrm>
          <a:prstGeom prst="rect">
            <a:avLst/>
          </a:prstGeom>
        </p:spPr>
      </p:pic>
      <p:pic>
        <p:nvPicPr>
          <p:cNvPr id="12" name="Picture 11"/>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backgroundMark x1="18673" y1="23265" x2="24286" y2="49184"/>
                        <a14:backgroundMark x1="70000" y1="70510" x2="78163" y2="79796"/>
                        <a14:backgroundMark x1="78163" y1="38469" x2="88673" y2="48878"/>
                      </a14:backgroundRemoval>
                    </a14:imgEffect>
                  </a14:imgLayer>
                </a14:imgProps>
              </a:ext>
              <a:ext uri="{28A0092B-C50C-407E-A947-70E740481C1C}">
                <a14:useLocalDpi xmlns:a14="http://schemas.microsoft.com/office/drawing/2010/main" val="0"/>
              </a:ext>
            </a:extLst>
          </a:blip>
          <a:srcRect l="24560" r="19769" b="8354"/>
          <a:stretch>
            <a:fillRect/>
          </a:stretch>
        </p:blipFill>
        <p:spPr>
          <a:xfrm>
            <a:off x="-412382" y="-168866"/>
            <a:ext cx="4268520" cy="7026866"/>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940871">
            <a:off x="302434" y="-110820"/>
            <a:ext cx="2453463" cy="2858403"/>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940871">
            <a:off x="2302197" y="1578486"/>
            <a:ext cx="2082387" cy="2426081"/>
          </a:xfrm>
          <a:prstGeom prst="rect">
            <a:avLst/>
          </a:prstGeom>
        </p:spPr>
      </p:pic>
      <p:pic>
        <p:nvPicPr>
          <p:cNvPr id="10" name="Hình ảnh 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68703" y="357632"/>
            <a:ext cx="5517678" cy="6500368"/>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1+#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 presetClass="mediacall" presetSubtype="0" fill="hold" nodeType="afterEffect">
                                  <p:stCondLst>
                                    <p:cond delay="0"/>
                                  </p:stCondLst>
                                  <p:childTnLst>
                                    <p:cmd type="call" cmd="playFrom(0.0)">
                                      <p:cBhvr>
                                        <p:cTn id="11" dur="4414" fill="hold"/>
                                        <p:tgtEl>
                                          <p:spTgt spid="8"/>
                                        </p:tgtEl>
                                      </p:cBhvr>
                                    </p:cmd>
                                  </p:childTnLst>
                                </p:cTn>
                              </p:par>
                              <p:par>
                                <p:cTn id="12" presetID="32" presetClass="emph" presetSubtype="0" fill="hold" nodeType="withEffect">
                                  <p:stCondLst>
                                    <p:cond delay="0"/>
                                  </p:stCondLst>
                                  <p:childTnLst>
                                    <p:animRot by="120000">
                                      <p:cBhvr>
                                        <p:cTn id="13" dur="100" fill="hold">
                                          <p:stCondLst>
                                            <p:cond delay="0"/>
                                          </p:stCondLst>
                                        </p:cTn>
                                        <p:tgtEl>
                                          <p:spTgt spid="10"/>
                                        </p:tgtEl>
                                        <p:attrNameLst>
                                          <p:attrName>r</p:attrName>
                                        </p:attrNameLst>
                                      </p:cBhvr>
                                    </p:animRot>
                                    <p:animRot by="-240000">
                                      <p:cBhvr>
                                        <p:cTn id="14" dur="200" fill="hold">
                                          <p:stCondLst>
                                            <p:cond delay="200"/>
                                          </p:stCondLst>
                                        </p:cTn>
                                        <p:tgtEl>
                                          <p:spTgt spid="10"/>
                                        </p:tgtEl>
                                        <p:attrNameLst>
                                          <p:attrName>r</p:attrName>
                                        </p:attrNameLst>
                                      </p:cBhvr>
                                    </p:animRot>
                                    <p:animRot by="240000">
                                      <p:cBhvr>
                                        <p:cTn id="15" dur="200" fill="hold">
                                          <p:stCondLst>
                                            <p:cond delay="400"/>
                                          </p:stCondLst>
                                        </p:cTn>
                                        <p:tgtEl>
                                          <p:spTgt spid="10"/>
                                        </p:tgtEl>
                                        <p:attrNameLst>
                                          <p:attrName>r</p:attrName>
                                        </p:attrNameLst>
                                      </p:cBhvr>
                                    </p:animRot>
                                    <p:animRot by="-240000">
                                      <p:cBhvr>
                                        <p:cTn id="16" dur="200" fill="hold">
                                          <p:stCondLst>
                                            <p:cond delay="600"/>
                                          </p:stCondLst>
                                        </p:cTn>
                                        <p:tgtEl>
                                          <p:spTgt spid="10"/>
                                        </p:tgtEl>
                                        <p:attrNameLst>
                                          <p:attrName>r</p:attrName>
                                        </p:attrNameLst>
                                      </p:cBhvr>
                                    </p:animRot>
                                    <p:animRot by="120000">
                                      <p:cBhvr>
                                        <p:cTn id="17" dur="200" fill="hold">
                                          <p:stCondLst>
                                            <p:cond delay="800"/>
                                          </p:stCondLst>
                                        </p:cTn>
                                        <p:tgtEl>
                                          <p:spTgt spid="10"/>
                                        </p:tgtEl>
                                        <p:attrNameLst>
                                          <p:attrName>r</p:attrName>
                                        </p:attrNameLst>
                                      </p:cBhvr>
                                    </p:animRot>
                                  </p:childTnLst>
                                </p:cTn>
                              </p:par>
                              <p:par>
                                <p:cTn id="18" presetID="32" presetClass="emph" presetSubtype="0" fill="hold" nodeType="withEffect">
                                  <p:stCondLst>
                                    <p:cond delay="0"/>
                                  </p:stCondLst>
                                  <p:childTnLst>
                                    <p:animRot by="120000">
                                      <p:cBhvr>
                                        <p:cTn id="19" dur="100" fill="hold">
                                          <p:stCondLst>
                                            <p:cond delay="0"/>
                                          </p:stCondLst>
                                        </p:cTn>
                                        <p:tgtEl>
                                          <p:spTgt spid="12"/>
                                        </p:tgtEl>
                                        <p:attrNameLst>
                                          <p:attrName>r</p:attrName>
                                        </p:attrNameLst>
                                      </p:cBhvr>
                                    </p:animRot>
                                    <p:animRot by="-240000">
                                      <p:cBhvr>
                                        <p:cTn id="20" dur="200" fill="hold">
                                          <p:stCondLst>
                                            <p:cond delay="200"/>
                                          </p:stCondLst>
                                        </p:cTn>
                                        <p:tgtEl>
                                          <p:spTgt spid="12"/>
                                        </p:tgtEl>
                                        <p:attrNameLst>
                                          <p:attrName>r</p:attrName>
                                        </p:attrNameLst>
                                      </p:cBhvr>
                                    </p:animRot>
                                    <p:animRot by="240000">
                                      <p:cBhvr>
                                        <p:cTn id="21" dur="200" fill="hold">
                                          <p:stCondLst>
                                            <p:cond delay="400"/>
                                          </p:stCondLst>
                                        </p:cTn>
                                        <p:tgtEl>
                                          <p:spTgt spid="12"/>
                                        </p:tgtEl>
                                        <p:attrNameLst>
                                          <p:attrName>r</p:attrName>
                                        </p:attrNameLst>
                                      </p:cBhvr>
                                    </p:animRot>
                                    <p:animRot by="-240000">
                                      <p:cBhvr>
                                        <p:cTn id="22" dur="200" fill="hold">
                                          <p:stCondLst>
                                            <p:cond delay="600"/>
                                          </p:stCondLst>
                                        </p:cTn>
                                        <p:tgtEl>
                                          <p:spTgt spid="12"/>
                                        </p:tgtEl>
                                        <p:attrNameLst>
                                          <p:attrName>r</p:attrName>
                                        </p:attrNameLst>
                                      </p:cBhvr>
                                    </p:animRot>
                                    <p:animRot by="120000">
                                      <p:cBhvr>
                                        <p:cTn id="23" dur="200" fill="hold">
                                          <p:stCondLst>
                                            <p:cond delay="800"/>
                                          </p:stCondLst>
                                        </p:cTn>
                                        <p:tgtEl>
                                          <p:spTgt spid="12"/>
                                        </p:tgtEl>
                                        <p:attrNameLst>
                                          <p:attrName>r</p:attrName>
                                        </p:attrNameLst>
                                      </p:cBhvr>
                                    </p:animRot>
                                  </p:childTnLst>
                                </p:cTn>
                              </p:par>
                              <p:par>
                                <p:cTn id="24" presetID="32" presetClass="emph" presetSubtype="0" fill="hold" nodeType="withEffect">
                                  <p:stCondLst>
                                    <p:cond delay="0"/>
                                  </p:stCondLst>
                                  <p:childTnLst>
                                    <p:animRot by="120000">
                                      <p:cBhvr>
                                        <p:cTn id="25" dur="100" fill="hold">
                                          <p:stCondLst>
                                            <p:cond delay="0"/>
                                          </p:stCondLst>
                                        </p:cTn>
                                        <p:tgtEl>
                                          <p:spTgt spid="11"/>
                                        </p:tgtEl>
                                        <p:attrNameLst>
                                          <p:attrName>r</p:attrName>
                                        </p:attrNameLst>
                                      </p:cBhvr>
                                    </p:animRot>
                                    <p:animRot by="-240000">
                                      <p:cBhvr>
                                        <p:cTn id="26" dur="200" fill="hold">
                                          <p:stCondLst>
                                            <p:cond delay="200"/>
                                          </p:stCondLst>
                                        </p:cTn>
                                        <p:tgtEl>
                                          <p:spTgt spid="11"/>
                                        </p:tgtEl>
                                        <p:attrNameLst>
                                          <p:attrName>r</p:attrName>
                                        </p:attrNameLst>
                                      </p:cBhvr>
                                    </p:animRot>
                                    <p:animRot by="240000">
                                      <p:cBhvr>
                                        <p:cTn id="27" dur="200" fill="hold">
                                          <p:stCondLst>
                                            <p:cond delay="400"/>
                                          </p:stCondLst>
                                        </p:cTn>
                                        <p:tgtEl>
                                          <p:spTgt spid="11"/>
                                        </p:tgtEl>
                                        <p:attrNameLst>
                                          <p:attrName>r</p:attrName>
                                        </p:attrNameLst>
                                      </p:cBhvr>
                                    </p:animRot>
                                    <p:animRot by="-240000">
                                      <p:cBhvr>
                                        <p:cTn id="28" dur="200" fill="hold">
                                          <p:stCondLst>
                                            <p:cond delay="600"/>
                                          </p:stCondLst>
                                        </p:cTn>
                                        <p:tgtEl>
                                          <p:spTgt spid="11"/>
                                        </p:tgtEl>
                                        <p:attrNameLst>
                                          <p:attrName>r</p:attrName>
                                        </p:attrNameLst>
                                      </p:cBhvr>
                                    </p:animRot>
                                    <p:animRot by="120000">
                                      <p:cBhvr>
                                        <p:cTn id="29" dur="200" fill="hold">
                                          <p:stCondLst>
                                            <p:cond delay="800"/>
                                          </p:stCondLst>
                                        </p:cTn>
                                        <p:tgtEl>
                                          <p:spTgt spid="11"/>
                                        </p:tgtEl>
                                        <p:attrNameLst>
                                          <p:attrName>r</p:attrName>
                                        </p:attrNameLst>
                                      </p:cBhvr>
                                    </p:animRot>
                                  </p:childTnLst>
                                </p:cTn>
                              </p:par>
                              <p:par>
                                <p:cTn id="30" presetID="10"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386"/>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992" t="-571" r="4762" b="-1961"/>
          <a:stretch>
            <a:fillRect/>
          </a:stretch>
        </p:blipFill>
        <p:spPr>
          <a:xfrm>
            <a:off x="-40341" y="-39189"/>
            <a:ext cx="12241050" cy="7031660"/>
          </a:xfrm>
          <a:prstGeom prst="rect">
            <a:avLst/>
          </a:prstGeom>
        </p:spPr>
      </p:pic>
      <p:pic>
        <p:nvPicPr>
          <p:cNvPr id="13" name="Picture 12"/>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45714" y1="21429" x2="54694" y2="33776"/>
                        <a14:foregroundMark x1="53163" y1="15510" x2="60612" y2="32347"/>
                        <a14:foregroundMark x1="61122" y1="32347" x2="38061" y2="28367"/>
                        <a14:foregroundMark x1="54184" y1="27347" x2="44490" y2="26429"/>
                        <a14:foregroundMark x1="39592" y1="33571" x2="35918" y2="32857"/>
                        <a14:foregroundMark x1="33878" y1="19694" x2="34898" y2="22245"/>
                        <a14:foregroundMark x1="39592" y1="17959" x2="28980" y2="25918"/>
                        <a14:foregroundMark x1="29490" y1="26633" x2="31429" y2="31122"/>
                        <a14:foregroundMark x1="37857" y1="17041" x2="63776" y2="15510"/>
                        <a14:foregroundMark x1="55612" y1="13571" x2="66735" y2="24388"/>
                        <a14:foregroundMark x1="59592" y1="15306" x2="45510" y2="12041"/>
                        <a14:foregroundMark x1="45510" y1="58571" x2="51429" y2="69388"/>
                        <a14:foregroundMark x1="53878" y1="60204" x2="40306" y2="70918"/>
                        <a14:foregroundMark x1="41020" y1="60204" x2="47449" y2="75306"/>
                        <a14:foregroundMark x1="52959" y1="62449" x2="53367" y2="74592"/>
                        <a14:foregroundMark x1="54898" y1="59796" x2="58061" y2="72143"/>
                        <a14:foregroundMark x1="50714" y1="59796" x2="43776" y2="60000"/>
                        <a14:foregroundMark x1="44286" y1="58776" x2="35918" y2="63980"/>
                        <a14:foregroundMark x1="50714" y1="58265" x2="62041" y2="64490"/>
                        <a14:foregroundMark x1="54388" y1="59490" x2="58571" y2="61020"/>
                        <a14:backgroundMark x1="25204" y1="44184" x2="19796" y2="68367"/>
                        <a14:backgroundMark x1="16122" y1="35306" x2="28265" y2="55102"/>
                        <a14:backgroundMark x1="21531" y1="39796" x2="30714" y2="44898"/>
                        <a14:backgroundMark x1="34388" y1="52551" x2="27755" y2="47857"/>
                        <a14:backgroundMark x1="38061" y1="57551" x2="31939" y2="52857"/>
                        <a14:backgroundMark x1="26020" y1="51837" x2="32143" y2="73367"/>
                        <a14:backgroundMark x1="28980" y1="70612" x2="37653" y2="78571"/>
                        <a14:backgroundMark x1="76633" y1="40000" x2="76633" y2="53367"/>
                        <a14:backgroundMark x1="63265" y1="53061" x2="70000" y2="52347"/>
                        <a14:backgroundMark x1="74184" y1="37041" x2="76633" y2="57041"/>
                        <a14:backgroundMark x1="71735" y1="53878" x2="75408" y2="69898"/>
                        <a14:backgroundMark x1="72959" y1="56531" x2="83571" y2="73571"/>
                        <a14:backgroundMark x1="73163" y1="38469" x2="79388" y2="58061"/>
                        <a14:backgroundMark x1="76122" y1="32041" x2="80306" y2="61735"/>
                        <a14:backgroundMark x1="72449" y1="62755" x2="67755" y2="75102"/>
                        <a14:backgroundMark x1="64796" y1="70918" x2="64490" y2="81531"/>
                        <a14:backgroundMark x1="49694" y1="82245" x2="49490" y2="85918"/>
                        <a14:backgroundMark x1="45918" y1="11735" x2="45714" y2="12653"/>
                        <a14:backgroundMark x1="46429" y1="13367" x2="45714" y2="12041"/>
                      </a14:backgroundRemoval>
                    </a14:imgEffect>
                  </a14:imgLayer>
                </a14:imgProps>
              </a:ext>
              <a:ext uri="{28A0092B-C50C-407E-A947-70E740481C1C}">
                <a14:useLocalDpi xmlns:a14="http://schemas.microsoft.com/office/drawing/2010/main" val="0"/>
              </a:ext>
            </a:extLst>
          </a:blip>
          <a:stretch>
            <a:fillRect/>
          </a:stretch>
        </p:blipFill>
        <p:spPr>
          <a:xfrm>
            <a:off x="1050970" y="146389"/>
            <a:ext cx="7355216" cy="7355216"/>
          </a:xfrm>
          <a:prstGeom prst="rect">
            <a:avLst/>
          </a:prstGeom>
        </p:spPr>
      </p:pic>
      <p:pic>
        <p:nvPicPr>
          <p:cNvPr id="14" name="Picture 13"/>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backgroundMark x1="18673" y1="23265" x2="24286" y2="49184"/>
                        <a14:backgroundMark x1="70000" y1="70510" x2="78163" y2="79796"/>
                        <a14:backgroundMark x1="78163" y1="38469" x2="88673" y2="48878"/>
                      </a14:backgroundRemoval>
                    </a14:imgEffect>
                  </a14:imgLayer>
                </a14:imgProps>
              </a:ext>
              <a:ext uri="{28A0092B-C50C-407E-A947-70E740481C1C}">
                <a14:useLocalDpi xmlns:a14="http://schemas.microsoft.com/office/drawing/2010/main" val="0"/>
              </a:ext>
            </a:extLst>
          </a:blip>
          <a:srcRect l="24560" r="19769" b="8354"/>
          <a:stretch>
            <a:fillRect/>
          </a:stretch>
        </p:blipFill>
        <p:spPr>
          <a:xfrm>
            <a:off x="-412382" y="-168866"/>
            <a:ext cx="4268520" cy="7026866"/>
          </a:xfrm>
          <a:prstGeom prst="rect">
            <a:avLst/>
          </a:prstGeom>
        </p:spPr>
      </p:pic>
      <p:pic>
        <p:nvPicPr>
          <p:cNvPr id="16" name="Hình ảnh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28578" y="492103"/>
            <a:ext cx="5517678" cy="6500368"/>
          </a:xfrm>
          <a:prstGeom prst="rect">
            <a:avLst/>
          </a:prstGeom>
        </p:spPr>
      </p:pic>
      <p:grpSp>
        <p:nvGrpSpPr>
          <p:cNvPr id="11" name="Nhóm 28"/>
          <p:cNvGrpSpPr/>
          <p:nvPr/>
        </p:nvGrpSpPr>
        <p:grpSpPr>
          <a:xfrm>
            <a:off x="4968703" y="146389"/>
            <a:ext cx="6967971" cy="2950245"/>
            <a:chOff x="1139185" y="1145243"/>
            <a:chExt cx="7173783" cy="6901296"/>
          </a:xfrm>
          <a:solidFill>
            <a:schemeClr val="tx2"/>
          </a:solidFill>
        </p:grpSpPr>
        <p:sp>
          <p:nvSpPr>
            <p:cNvPr id="12" name="Bong bóng Lời nói: Hình chữ nhật với Góc Tròn 29"/>
            <p:cNvSpPr/>
            <p:nvPr/>
          </p:nvSpPr>
          <p:spPr>
            <a:xfrm>
              <a:off x="1139185" y="1145243"/>
              <a:ext cx="7173783" cy="6901296"/>
            </a:xfrm>
            <a:custGeom>
              <a:avLst/>
              <a:gdLst>
                <a:gd name="connsiteX0" fmla="*/ 0 w 7173783"/>
                <a:gd name="connsiteY0" fmla="*/ 1150239 h 6901296"/>
                <a:gd name="connsiteX1" fmla="*/ 1150239 w 7173783"/>
                <a:gd name="connsiteY1" fmla="*/ 0 h 6901296"/>
                <a:gd name="connsiteX2" fmla="*/ 1195631 w 7173783"/>
                <a:gd name="connsiteY2" fmla="*/ 0 h 6901296"/>
                <a:gd name="connsiteX3" fmla="*/ 1195631 w 7173783"/>
                <a:gd name="connsiteY3" fmla="*/ 0 h 6901296"/>
                <a:gd name="connsiteX4" fmla="*/ 2989076 w 7173783"/>
                <a:gd name="connsiteY4" fmla="*/ 0 h 6901296"/>
                <a:gd name="connsiteX5" fmla="*/ 6023544 w 7173783"/>
                <a:gd name="connsiteY5" fmla="*/ 0 h 6901296"/>
                <a:gd name="connsiteX6" fmla="*/ 7173783 w 7173783"/>
                <a:gd name="connsiteY6" fmla="*/ 1150239 h 6901296"/>
                <a:gd name="connsiteX7" fmla="*/ 7173783 w 7173783"/>
                <a:gd name="connsiteY7" fmla="*/ 4025756 h 6901296"/>
                <a:gd name="connsiteX8" fmla="*/ 7173783 w 7173783"/>
                <a:gd name="connsiteY8" fmla="*/ 4025756 h 6901296"/>
                <a:gd name="connsiteX9" fmla="*/ 7173783 w 7173783"/>
                <a:gd name="connsiteY9" fmla="*/ 5751080 h 6901296"/>
                <a:gd name="connsiteX10" fmla="*/ 7173783 w 7173783"/>
                <a:gd name="connsiteY10" fmla="*/ 5751057 h 6901296"/>
                <a:gd name="connsiteX11" fmla="*/ 6023544 w 7173783"/>
                <a:gd name="connsiteY11" fmla="*/ 6901296 h 6901296"/>
                <a:gd name="connsiteX12" fmla="*/ 2989076 w 7173783"/>
                <a:gd name="connsiteY12" fmla="*/ 6901296 h 6901296"/>
                <a:gd name="connsiteX13" fmla="*/ 1195631 w 7173783"/>
                <a:gd name="connsiteY13" fmla="*/ 6901296 h 6901296"/>
                <a:gd name="connsiteX14" fmla="*/ 1195631 w 7173783"/>
                <a:gd name="connsiteY14" fmla="*/ 6901296 h 6901296"/>
                <a:gd name="connsiteX15" fmla="*/ 1150239 w 7173783"/>
                <a:gd name="connsiteY15" fmla="*/ 6901296 h 6901296"/>
                <a:gd name="connsiteX16" fmla="*/ 0 w 7173783"/>
                <a:gd name="connsiteY16" fmla="*/ 5751057 h 6901296"/>
                <a:gd name="connsiteX17" fmla="*/ 0 w 7173783"/>
                <a:gd name="connsiteY17" fmla="*/ 5751080 h 6901296"/>
                <a:gd name="connsiteX18" fmla="*/ -423038 w 7173783"/>
                <a:gd name="connsiteY18" fmla="*/ 5121797 h 6901296"/>
                <a:gd name="connsiteX19" fmla="*/ 0 w 7173783"/>
                <a:gd name="connsiteY19" fmla="*/ 4025756 h 6901296"/>
                <a:gd name="connsiteX20" fmla="*/ 0 w 7173783"/>
                <a:gd name="connsiteY20" fmla="*/ 1150239 h 6901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73783" h="6901296" fill="none" extrusionOk="0">
                  <a:moveTo>
                    <a:pt x="0" y="1150239"/>
                  </a:moveTo>
                  <a:cubicBezTo>
                    <a:pt x="-43877" y="463094"/>
                    <a:pt x="454351" y="-110157"/>
                    <a:pt x="1150239" y="0"/>
                  </a:cubicBezTo>
                  <a:cubicBezTo>
                    <a:pt x="1167456" y="3583"/>
                    <a:pt x="1178445" y="385"/>
                    <a:pt x="1195631" y="0"/>
                  </a:cubicBezTo>
                  <a:lnTo>
                    <a:pt x="1195631" y="0"/>
                  </a:lnTo>
                  <a:cubicBezTo>
                    <a:pt x="1916721" y="39099"/>
                    <a:pt x="2742138" y="36401"/>
                    <a:pt x="2989076" y="0"/>
                  </a:cubicBezTo>
                  <a:cubicBezTo>
                    <a:pt x="4067595" y="169626"/>
                    <a:pt x="5271465" y="166819"/>
                    <a:pt x="6023544" y="0"/>
                  </a:cubicBezTo>
                  <a:cubicBezTo>
                    <a:pt x="6694077" y="-52898"/>
                    <a:pt x="7121162" y="476467"/>
                    <a:pt x="7173783" y="1150239"/>
                  </a:cubicBezTo>
                  <a:cubicBezTo>
                    <a:pt x="7068731" y="1809851"/>
                    <a:pt x="7342393" y="2937215"/>
                    <a:pt x="7173783" y="4025756"/>
                  </a:cubicBezTo>
                  <a:lnTo>
                    <a:pt x="7173783" y="4025756"/>
                  </a:lnTo>
                  <a:cubicBezTo>
                    <a:pt x="7263876" y="4765877"/>
                    <a:pt x="7281517" y="5177507"/>
                    <a:pt x="7173783" y="5751080"/>
                  </a:cubicBezTo>
                  <a:cubicBezTo>
                    <a:pt x="7173784" y="5751068"/>
                    <a:pt x="7173781" y="5751060"/>
                    <a:pt x="7173783" y="5751057"/>
                  </a:cubicBezTo>
                  <a:cubicBezTo>
                    <a:pt x="7270770" y="6310200"/>
                    <a:pt x="6683161" y="6964236"/>
                    <a:pt x="6023544" y="6901296"/>
                  </a:cubicBezTo>
                  <a:cubicBezTo>
                    <a:pt x="5386066" y="6824334"/>
                    <a:pt x="3959644" y="6872237"/>
                    <a:pt x="2989076" y="6901296"/>
                  </a:cubicBezTo>
                  <a:cubicBezTo>
                    <a:pt x="2457844" y="6884289"/>
                    <a:pt x="1832322" y="6867036"/>
                    <a:pt x="1195631" y="6901296"/>
                  </a:cubicBezTo>
                  <a:lnTo>
                    <a:pt x="1195631" y="6901296"/>
                  </a:lnTo>
                  <a:cubicBezTo>
                    <a:pt x="1182463" y="6898665"/>
                    <a:pt x="1160010" y="6898813"/>
                    <a:pt x="1150239" y="6901296"/>
                  </a:cubicBezTo>
                  <a:cubicBezTo>
                    <a:pt x="448945" y="6922100"/>
                    <a:pt x="739" y="6402840"/>
                    <a:pt x="0" y="5751057"/>
                  </a:cubicBezTo>
                  <a:cubicBezTo>
                    <a:pt x="-1" y="5751064"/>
                    <a:pt x="-1" y="5751073"/>
                    <a:pt x="0" y="5751080"/>
                  </a:cubicBezTo>
                  <a:cubicBezTo>
                    <a:pt x="-117417" y="5584361"/>
                    <a:pt x="-347455" y="5186913"/>
                    <a:pt x="-423038" y="5121797"/>
                  </a:cubicBezTo>
                  <a:cubicBezTo>
                    <a:pt x="-417812" y="4972111"/>
                    <a:pt x="-96327" y="4386517"/>
                    <a:pt x="0" y="4025756"/>
                  </a:cubicBezTo>
                  <a:cubicBezTo>
                    <a:pt x="85667" y="3351500"/>
                    <a:pt x="-27555" y="1683342"/>
                    <a:pt x="0" y="1150239"/>
                  </a:cubicBezTo>
                  <a:close/>
                </a:path>
                <a:path w="7173783" h="6901296" stroke="0" extrusionOk="0">
                  <a:moveTo>
                    <a:pt x="0" y="1150239"/>
                  </a:moveTo>
                  <a:cubicBezTo>
                    <a:pt x="86864" y="525295"/>
                    <a:pt x="443705" y="-95895"/>
                    <a:pt x="1150239" y="0"/>
                  </a:cubicBezTo>
                  <a:cubicBezTo>
                    <a:pt x="1168565" y="-1142"/>
                    <a:pt x="1176783" y="2740"/>
                    <a:pt x="1195631" y="0"/>
                  </a:cubicBezTo>
                  <a:lnTo>
                    <a:pt x="1195631" y="0"/>
                  </a:lnTo>
                  <a:cubicBezTo>
                    <a:pt x="1499881" y="7351"/>
                    <a:pt x="2348502" y="-25425"/>
                    <a:pt x="2989076" y="0"/>
                  </a:cubicBezTo>
                  <a:cubicBezTo>
                    <a:pt x="3965402" y="117495"/>
                    <a:pt x="5284435" y="-81622"/>
                    <a:pt x="6023544" y="0"/>
                  </a:cubicBezTo>
                  <a:cubicBezTo>
                    <a:pt x="6601158" y="-23202"/>
                    <a:pt x="7241404" y="530430"/>
                    <a:pt x="7173783" y="1150239"/>
                  </a:cubicBezTo>
                  <a:cubicBezTo>
                    <a:pt x="7132282" y="2144472"/>
                    <a:pt x="7302418" y="3734096"/>
                    <a:pt x="7173783" y="4025756"/>
                  </a:cubicBezTo>
                  <a:lnTo>
                    <a:pt x="7173783" y="4025756"/>
                  </a:lnTo>
                  <a:cubicBezTo>
                    <a:pt x="7018703" y="4398549"/>
                    <a:pt x="7084831" y="5530362"/>
                    <a:pt x="7173783" y="5751080"/>
                  </a:cubicBezTo>
                  <a:cubicBezTo>
                    <a:pt x="7173781" y="5751077"/>
                    <a:pt x="7173782" y="5751059"/>
                    <a:pt x="7173783" y="5751057"/>
                  </a:cubicBezTo>
                  <a:cubicBezTo>
                    <a:pt x="7216241" y="6333495"/>
                    <a:pt x="6590058" y="6896141"/>
                    <a:pt x="6023544" y="6901296"/>
                  </a:cubicBezTo>
                  <a:cubicBezTo>
                    <a:pt x="4630265" y="6756212"/>
                    <a:pt x="3678567" y="6936375"/>
                    <a:pt x="2989076" y="6901296"/>
                  </a:cubicBezTo>
                  <a:cubicBezTo>
                    <a:pt x="2198558" y="6940386"/>
                    <a:pt x="1678911" y="6862630"/>
                    <a:pt x="1195631" y="6901296"/>
                  </a:cubicBezTo>
                  <a:lnTo>
                    <a:pt x="1195631" y="6901296"/>
                  </a:lnTo>
                  <a:cubicBezTo>
                    <a:pt x="1189456" y="6897882"/>
                    <a:pt x="1165786" y="6897292"/>
                    <a:pt x="1150239" y="6901296"/>
                  </a:cubicBezTo>
                  <a:cubicBezTo>
                    <a:pt x="499688" y="6894765"/>
                    <a:pt x="44882" y="6358652"/>
                    <a:pt x="0" y="5751057"/>
                  </a:cubicBezTo>
                  <a:cubicBezTo>
                    <a:pt x="-1" y="5751060"/>
                    <a:pt x="-1" y="5751076"/>
                    <a:pt x="0" y="5751080"/>
                  </a:cubicBezTo>
                  <a:cubicBezTo>
                    <a:pt x="-50639" y="5625020"/>
                    <a:pt x="-382804" y="5250513"/>
                    <a:pt x="-423038" y="5121797"/>
                  </a:cubicBezTo>
                  <a:cubicBezTo>
                    <a:pt x="-382138" y="4754876"/>
                    <a:pt x="-153085" y="4412857"/>
                    <a:pt x="0" y="4025756"/>
                  </a:cubicBezTo>
                  <a:cubicBezTo>
                    <a:pt x="-50189" y="2653659"/>
                    <a:pt x="-24614" y="1778929"/>
                    <a:pt x="0" y="1150239"/>
                  </a:cubicBezTo>
                  <a:close/>
                </a:path>
              </a:pathLst>
            </a:custGeom>
            <a:grp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15" name="Text Placeholder 7"/>
            <p:cNvSpPr txBox="1"/>
            <p:nvPr/>
          </p:nvSpPr>
          <p:spPr>
            <a:xfrm>
              <a:off x="1478803" y="1607353"/>
              <a:ext cx="6693715" cy="2988537"/>
            </a:xfrm>
            <a:prstGeom prst="rect">
              <a:avLst/>
            </a:prstGeom>
            <a:grpFill/>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5"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5280" indent="-319405"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1155"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41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17703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1965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46227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defRPr/>
              </a:pP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Chỉ</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còn</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một</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thành</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viên</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nữa</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là</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đủ</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đầu</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bếp</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cho</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nhà</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hàng</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rồi</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Hãy</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trả</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lời</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câu</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hỏi</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để</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giúp</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mình</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có</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được</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thành</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viên</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đó</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nhé</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a:t>
              </a:r>
              <a:endParaRPr kumimoji="0" lang="en-US" altLang="zh-CN" sz="37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4"/>
                                        </p:tgtEl>
                                        <p:attrNameLst>
                                          <p:attrName>r</p:attrName>
                                        </p:attrNameLst>
                                      </p:cBhvr>
                                    </p:animRot>
                                    <p:animRot by="-240000">
                                      <p:cBhvr>
                                        <p:cTn id="13" dur="200" fill="hold">
                                          <p:stCondLst>
                                            <p:cond delay="200"/>
                                          </p:stCondLst>
                                        </p:cTn>
                                        <p:tgtEl>
                                          <p:spTgt spid="14"/>
                                        </p:tgtEl>
                                        <p:attrNameLst>
                                          <p:attrName>r</p:attrName>
                                        </p:attrNameLst>
                                      </p:cBhvr>
                                    </p:animRot>
                                    <p:animRot by="240000">
                                      <p:cBhvr>
                                        <p:cTn id="14" dur="200" fill="hold">
                                          <p:stCondLst>
                                            <p:cond delay="400"/>
                                          </p:stCondLst>
                                        </p:cTn>
                                        <p:tgtEl>
                                          <p:spTgt spid="14"/>
                                        </p:tgtEl>
                                        <p:attrNameLst>
                                          <p:attrName>r</p:attrName>
                                        </p:attrNameLst>
                                      </p:cBhvr>
                                    </p:animRot>
                                    <p:animRot by="-240000">
                                      <p:cBhvr>
                                        <p:cTn id="15" dur="200" fill="hold">
                                          <p:stCondLst>
                                            <p:cond delay="600"/>
                                          </p:stCondLst>
                                        </p:cTn>
                                        <p:tgtEl>
                                          <p:spTgt spid="14"/>
                                        </p:tgtEl>
                                        <p:attrNameLst>
                                          <p:attrName>r</p:attrName>
                                        </p:attrNameLst>
                                      </p:cBhvr>
                                    </p:animRot>
                                    <p:animRot by="120000">
                                      <p:cBhvr>
                                        <p:cTn id="16" dur="200" fill="hold">
                                          <p:stCondLst>
                                            <p:cond delay="800"/>
                                          </p:stCondLst>
                                        </p:cTn>
                                        <p:tgtEl>
                                          <p:spTgt spid="14"/>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13"/>
                                        </p:tgtEl>
                                        <p:attrNameLst>
                                          <p:attrName>r</p:attrName>
                                        </p:attrNameLst>
                                      </p:cBhvr>
                                    </p:animRot>
                                    <p:animRot by="-240000">
                                      <p:cBhvr>
                                        <p:cTn id="19" dur="200" fill="hold">
                                          <p:stCondLst>
                                            <p:cond delay="200"/>
                                          </p:stCondLst>
                                        </p:cTn>
                                        <p:tgtEl>
                                          <p:spTgt spid="13"/>
                                        </p:tgtEl>
                                        <p:attrNameLst>
                                          <p:attrName>r</p:attrName>
                                        </p:attrNameLst>
                                      </p:cBhvr>
                                    </p:animRot>
                                    <p:animRot by="240000">
                                      <p:cBhvr>
                                        <p:cTn id="20" dur="200" fill="hold">
                                          <p:stCondLst>
                                            <p:cond delay="400"/>
                                          </p:stCondLst>
                                        </p:cTn>
                                        <p:tgtEl>
                                          <p:spTgt spid="13"/>
                                        </p:tgtEl>
                                        <p:attrNameLst>
                                          <p:attrName>r</p:attrName>
                                        </p:attrNameLst>
                                      </p:cBhvr>
                                    </p:animRot>
                                    <p:animRot by="-240000">
                                      <p:cBhvr>
                                        <p:cTn id="21" dur="200" fill="hold">
                                          <p:stCondLst>
                                            <p:cond delay="600"/>
                                          </p:stCondLst>
                                        </p:cTn>
                                        <p:tgtEl>
                                          <p:spTgt spid="13"/>
                                        </p:tgtEl>
                                        <p:attrNameLst>
                                          <p:attrName>r</p:attrName>
                                        </p:attrNameLst>
                                      </p:cBhvr>
                                    </p:animRot>
                                    <p:animRot by="120000">
                                      <p:cBhvr>
                                        <p:cTn id="22" dur="200" fill="hold">
                                          <p:stCondLst>
                                            <p:cond delay="800"/>
                                          </p:stCondLst>
                                        </p:cTn>
                                        <p:tgtEl>
                                          <p:spTgt spid="13"/>
                                        </p:tgtEl>
                                        <p:attrNameLst>
                                          <p:attrName>r</p:attrName>
                                        </p:attrNameLst>
                                      </p:cBhvr>
                                    </p:animRot>
                                  </p:childTnLst>
                                </p:cTn>
                              </p:par>
                              <p:par>
                                <p:cTn id="23" presetID="10" presetClass="entr" presetSubtype="0" fill="hold" nodeType="withEffect">
                                  <p:stCondLst>
                                    <p:cond delay="25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a:fillRect/>
          </a:stretch>
        </p:blipFill>
        <p:spPr>
          <a:xfrm>
            <a:off x="-40341" y="-39189"/>
            <a:ext cx="12241050" cy="7031660"/>
          </a:xfrm>
          <a:prstGeom prst="rect">
            <a:avLst/>
          </a:prstGeom>
        </p:spPr>
      </p:pic>
      <p:sp>
        <p:nvSpPr>
          <p:cNvPr id="5" name="Hình chữ nhật: Góc Tròn 6"/>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tx2"/>
          </a:solidFill>
          <a:ln w="76200">
            <a:solidFill>
              <a:schemeClr val="accent5">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450847" y="425342"/>
            <a:ext cx="11169653" cy="1754326"/>
            <a:chOff x="450847" y="425342"/>
            <a:chExt cx="11169653" cy="1754326"/>
          </a:xfrm>
        </p:grpSpPr>
        <p:grpSp>
          <p:nvGrpSpPr>
            <p:cNvPr id="9" name="Group 8"/>
            <p:cNvGrpSpPr/>
            <p:nvPr/>
          </p:nvGrpSpPr>
          <p:grpSpPr>
            <a:xfrm>
              <a:off x="450847" y="447606"/>
              <a:ext cx="772160" cy="757670"/>
              <a:chOff x="667518" y="406400"/>
              <a:chExt cx="772160" cy="757670"/>
            </a:xfrm>
            <a:solidFill>
              <a:srgbClr val="00B0F0"/>
            </a:solidFill>
          </p:grpSpPr>
          <p:sp>
            <p:nvSpPr>
              <p:cNvPr id="11" name="Isosceles Triangle 8"/>
              <p:cNvSpPr/>
              <p:nvPr/>
            </p:nvSpPr>
            <p:spPr>
              <a:xfrm>
                <a:off x="667518" y="406400"/>
                <a:ext cx="772160" cy="701040"/>
              </a:xfrm>
              <a:prstGeom prst="triangle">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 name="TextBox 15"/>
              <p:cNvSpPr txBox="1"/>
              <p:nvPr/>
            </p:nvSpPr>
            <p:spPr>
              <a:xfrm>
                <a:off x="830078" y="579295"/>
                <a:ext cx="609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3</a:t>
                </a: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0" name="TextBox 9"/>
            <p:cNvSpPr txBox="1"/>
            <p:nvPr/>
          </p:nvSpPr>
          <p:spPr>
            <a:xfrm>
              <a:off x="1289682" y="425342"/>
              <a:ext cx="10330818"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dirty="0">
                  <a:ln>
                    <a:noFill/>
                  </a:ln>
                  <a:solidFill>
                    <a:srgbClr val="000000"/>
                  </a:solidFill>
                  <a:effectLst/>
                  <a:uLnTx/>
                  <a:uFillTx/>
                  <a:latin typeface="Calibri" panose="020F0502020204030204"/>
                  <a:ea typeface="+mn-ea"/>
                  <a:cs typeface="+mn-cs"/>
                </a:rPr>
                <a:t>Bảng số liệu dưới đây cho biết số xe máy bán ra mỗi năm từ năm 2016 tới năm 2019 của một công ty. Làm tròn số xe máy bán ra mỗi năm đến hàng trăm nghìn.</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7" name="Picture 6"/>
          <p:cNvPicPr>
            <a:picLocks noChangeAspect="1"/>
          </p:cNvPicPr>
          <p:nvPr/>
        </p:nvPicPr>
        <p:blipFill>
          <a:blip r:embed="rId3"/>
          <a:stretch>
            <a:fillRect/>
          </a:stretch>
        </p:blipFill>
        <p:spPr>
          <a:xfrm>
            <a:off x="757237" y="2528887"/>
            <a:ext cx="10849780" cy="1281113"/>
          </a:xfrm>
          <a:prstGeom prst="rect">
            <a:avLst/>
          </a:prstGeom>
        </p:spPr>
      </p:pic>
      <p:graphicFrame>
        <p:nvGraphicFramePr>
          <p:cNvPr id="18" name="Table 17"/>
          <p:cNvGraphicFramePr>
            <a:graphicFrameLocks noGrp="1"/>
          </p:cNvGraphicFramePr>
          <p:nvPr>
            <p:extLst>
              <p:ext uri="{D42A27DB-BD31-4B8C-83A1-F6EECF244321}">
                <p14:modId xmlns:p14="http://schemas.microsoft.com/office/powerpoint/2010/main" val="1347507749"/>
              </p:ext>
            </p:extLst>
          </p:nvPr>
        </p:nvGraphicFramePr>
        <p:xfrm>
          <a:off x="385482" y="2400299"/>
          <a:ext cx="11684595" cy="3286125"/>
        </p:xfrm>
        <a:graphic>
          <a:graphicData uri="http://schemas.openxmlformats.org/drawingml/2006/table">
            <a:tbl>
              <a:tblPr>
                <a:tableStyleId>{E929F9F4-4A8F-4326-A1B4-22849713DDAB}</a:tableStyleId>
              </a:tblPr>
              <a:tblGrid>
                <a:gridCol w="2336919">
                  <a:extLst>
                    <a:ext uri="{9D8B030D-6E8A-4147-A177-3AD203B41FA5}">
                      <a16:colId xmlns:a16="http://schemas.microsoft.com/office/drawing/2014/main" val="20000"/>
                    </a:ext>
                  </a:extLst>
                </a:gridCol>
                <a:gridCol w="2336919">
                  <a:extLst>
                    <a:ext uri="{9D8B030D-6E8A-4147-A177-3AD203B41FA5}">
                      <a16:colId xmlns:a16="http://schemas.microsoft.com/office/drawing/2014/main" val="20001"/>
                    </a:ext>
                  </a:extLst>
                </a:gridCol>
                <a:gridCol w="2336919">
                  <a:extLst>
                    <a:ext uri="{9D8B030D-6E8A-4147-A177-3AD203B41FA5}">
                      <a16:colId xmlns:a16="http://schemas.microsoft.com/office/drawing/2014/main" val="20002"/>
                    </a:ext>
                  </a:extLst>
                </a:gridCol>
                <a:gridCol w="2336919">
                  <a:extLst>
                    <a:ext uri="{9D8B030D-6E8A-4147-A177-3AD203B41FA5}">
                      <a16:colId xmlns:a16="http://schemas.microsoft.com/office/drawing/2014/main" val="20003"/>
                    </a:ext>
                  </a:extLst>
                </a:gridCol>
                <a:gridCol w="2336919">
                  <a:extLst>
                    <a:ext uri="{9D8B030D-6E8A-4147-A177-3AD203B41FA5}">
                      <a16:colId xmlns:a16="http://schemas.microsoft.com/office/drawing/2014/main" val="20004"/>
                    </a:ext>
                  </a:extLst>
                </a:gridCol>
              </a:tblGrid>
              <a:tr h="749898">
                <a:tc>
                  <a:txBody>
                    <a:bodyPr/>
                    <a:lstStyle/>
                    <a:p>
                      <a:pPr algn="ctr"/>
                      <a:r>
                        <a:rPr lang="en-US" sz="2800" b="1" dirty="0" err="1">
                          <a:solidFill>
                            <a:srgbClr val="000000"/>
                          </a:solidFill>
                          <a:effectLst/>
                        </a:rPr>
                        <a:t>Năm</a:t>
                      </a:r>
                      <a:endParaRPr lang="en-US"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2800" dirty="0">
                          <a:solidFill>
                            <a:srgbClr val="000000"/>
                          </a:solidFill>
                          <a:effectLst/>
                        </a:rPr>
                        <a:t>2016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2800" dirty="0">
                          <a:solidFill>
                            <a:srgbClr val="000000"/>
                          </a:solidFill>
                          <a:effectLst/>
                        </a:rPr>
                        <a:t>2017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2800" dirty="0">
                          <a:solidFill>
                            <a:srgbClr val="000000"/>
                          </a:solidFill>
                          <a:effectLst/>
                        </a:rPr>
                        <a:t>2018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2800" dirty="0">
                          <a:solidFill>
                            <a:srgbClr val="000000"/>
                          </a:solidFill>
                          <a:effectLst/>
                        </a:rPr>
                        <a:t>2019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10000"/>
                  </a:ext>
                </a:extLst>
              </a:tr>
              <a:tr h="749898">
                <a:tc>
                  <a:txBody>
                    <a:bodyPr/>
                    <a:lstStyle/>
                    <a:p>
                      <a:pPr algn="ctr"/>
                      <a:r>
                        <a:rPr lang="vi-VN" sz="2800" b="1" dirty="0">
                          <a:solidFill>
                            <a:srgbClr val="000000"/>
                          </a:solidFill>
                          <a:effectLst/>
                        </a:rPr>
                        <a:t>Số lượng</a:t>
                      </a:r>
                      <a:endParaRPr lang="vi-VN"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2800" b="1" dirty="0">
                          <a:solidFill>
                            <a:srgbClr val="000000"/>
                          </a:solidFill>
                          <a:effectLst/>
                        </a:rPr>
                        <a:t>3 121 023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2800" b="1" dirty="0">
                          <a:solidFill>
                            <a:srgbClr val="000000"/>
                          </a:solidFill>
                          <a:effectLst/>
                        </a:rPr>
                        <a:t>3 272 353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2800" b="1" dirty="0">
                          <a:solidFill>
                            <a:srgbClr val="000000"/>
                          </a:solidFill>
                          <a:effectLst/>
                        </a:rPr>
                        <a:t>3 386 097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2800" b="1" dirty="0">
                          <a:solidFill>
                            <a:srgbClr val="000000"/>
                          </a:solidFill>
                          <a:effectLst/>
                        </a:rPr>
                        <a:t>3 254 964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10001"/>
                  </a:ext>
                </a:extLst>
              </a:tr>
              <a:tr h="1786329">
                <a:tc>
                  <a:txBody>
                    <a:bodyPr/>
                    <a:lstStyle/>
                    <a:p>
                      <a:pPr algn="ctr"/>
                      <a:r>
                        <a:rPr lang="en-US" sz="2800" b="1" dirty="0" err="1">
                          <a:solidFill>
                            <a:srgbClr val="000000"/>
                          </a:solidFill>
                          <a:effectLst/>
                        </a:rPr>
                        <a:t>Làm</a:t>
                      </a:r>
                      <a:r>
                        <a:rPr lang="en-US" sz="2800" b="1" dirty="0">
                          <a:solidFill>
                            <a:srgbClr val="000000"/>
                          </a:solidFill>
                          <a:effectLst/>
                        </a:rPr>
                        <a:t> </a:t>
                      </a:r>
                      <a:r>
                        <a:rPr lang="en-US" sz="2800" b="1" dirty="0" err="1">
                          <a:solidFill>
                            <a:srgbClr val="000000"/>
                          </a:solidFill>
                          <a:effectLst/>
                        </a:rPr>
                        <a:t>tròn</a:t>
                      </a:r>
                      <a:r>
                        <a:rPr lang="en-US" sz="2800" b="1" dirty="0">
                          <a:solidFill>
                            <a:srgbClr val="000000"/>
                          </a:solidFill>
                          <a:effectLst/>
                        </a:rPr>
                        <a:t> </a:t>
                      </a:r>
                      <a:r>
                        <a:rPr lang="en-US" sz="2800" b="1" dirty="0" err="1">
                          <a:solidFill>
                            <a:srgbClr val="000000"/>
                          </a:solidFill>
                          <a:effectLst/>
                        </a:rPr>
                        <a:t>đến</a:t>
                      </a:r>
                      <a:r>
                        <a:rPr lang="en-US" sz="2800" b="1" dirty="0">
                          <a:solidFill>
                            <a:srgbClr val="000000"/>
                          </a:solidFill>
                          <a:effectLst/>
                        </a:rPr>
                        <a:t> </a:t>
                      </a:r>
                      <a:r>
                        <a:rPr lang="en-US" sz="2800" b="1" dirty="0" err="1">
                          <a:solidFill>
                            <a:srgbClr val="000000"/>
                          </a:solidFill>
                          <a:effectLst/>
                        </a:rPr>
                        <a:t>hàng</a:t>
                      </a:r>
                      <a:r>
                        <a:rPr lang="en-US" sz="2800" b="1" dirty="0">
                          <a:solidFill>
                            <a:srgbClr val="000000"/>
                          </a:solidFill>
                          <a:effectLst/>
                        </a:rPr>
                        <a:t> </a:t>
                      </a:r>
                      <a:r>
                        <a:rPr lang="en-US" sz="2800" b="1" dirty="0" err="1">
                          <a:solidFill>
                            <a:srgbClr val="000000"/>
                          </a:solidFill>
                          <a:effectLst/>
                        </a:rPr>
                        <a:t>trăm</a:t>
                      </a:r>
                      <a:r>
                        <a:rPr lang="en-US" sz="2800" b="1" dirty="0">
                          <a:solidFill>
                            <a:srgbClr val="000000"/>
                          </a:solidFill>
                          <a:effectLst/>
                        </a:rPr>
                        <a:t> </a:t>
                      </a:r>
                      <a:r>
                        <a:rPr lang="en-US" sz="2800" b="1" dirty="0" err="1">
                          <a:solidFill>
                            <a:srgbClr val="000000"/>
                          </a:solidFill>
                          <a:effectLst/>
                        </a:rPr>
                        <a:t>nghìn</a:t>
                      </a:r>
                      <a:endParaRPr lang="en-US"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just"/>
                      <a:endParaRPr lang="en-US"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just"/>
                      <a:endParaRPr lang="en-US"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just"/>
                      <a:endParaRPr lang="en-US"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just"/>
                      <a:endParaRPr lang="en-US"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10002"/>
                  </a:ext>
                </a:extLst>
              </a:tr>
            </a:tbl>
          </a:graphicData>
        </a:graphic>
      </p:graphicFrame>
      <p:sp>
        <p:nvSpPr>
          <p:cNvPr id="23" name="TextBox 22"/>
          <p:cNvSpPr txBox="1"/>
          <p:nvPr/>
        </p:nvSpPr>
        <p:spPr>
          <a:xfrm>
            <a:off x="2647950" y="4381500"/>
            <a:ext cx="2466975" cy="646331"/>
          </a:xfrm>
          <a:prstGeom prst="rect">
            <a:avLst/>
          </a:prstGeom>
          <a:noFill/>
        </p:spPr>
        <p:txBody>
          <a:bodyPr wrap="square" rtlCol="0">
            <a:spAutoFit/>
          </a:bodyPr>
          <a:lstStyle/>
          <a:p>
            <a:pPr algn="ctr"/>
            <a:r>
              <a:rPr lang="en-US" sz="3600" dirty="0">
                <a:solidFill>
                  <a:srgbClr val="FF0000"/>
                </a:solidFill>
              </a:rPr>
              <a:t>3 100 000</a:t>
            </a:r>
          </a:p>
        </p:txBody>
      </p:sp>
      <p:sp>
        <p:nvSpPr>
          <p:cNvPr id="24" name="TextBox 23"/>
          <p:cNvSpPr txBox="1"/>
          <p:nvPr/>
        </p:nvSpPr>
        <p:spPr>
          <a:xfrm>
            <a:off x="5029764" y="4371975"/>
            <a:ext cx="2352675" cy="646331"/>
          </a:xfrm>
          <a:prstGeom prst="rect">
            <a:avLst/>
          </a:prstGeom>
          <a:noFill/>
        </p:spPr>
        <p:txBody>
          <a:bodyPr wrap="square" rtlCol="0">
            <a:spAutoFit/>
          </a:bodyPr>
          <a:lstStyle/>
          <a:p>
            <a:pPr algn="ctr"/>
            <a:r>
              <a:rPr lang="en-US" sz="3600" dirty="0">
                <a:solidFill>
                  <a:srgbClr val="FF0000"/>
                </a:solidFill>
              </a:rPr>
              <a:t>3 300 000</a:t>
            </a:r>
          </a:p>
        </p:txBody>
      </p:sp>
      <p:sp>
        <p:nvSpPr>
          <p:cNvPr id="25" name="TextBox 24"/>
          <p:cNvSpPr txBox="1"/>
          <p:nvPr/>
        </p:nvSpPr>
        <p:spPr>
          <a:xfrm>
            <a:off x="7375715" y="4352925"/>
            <a:ext cx="2266950" cy="646331"/>
          </a:xfrm>
          <a:prstGeom prst="rect">
            <a:avLst/>
          </a:prstGeom>
          <a:noFill/>
        </p:spPr>
        <p:txBody>
          <a:bodyPr wrap="square" rtlCol="0">
            <a:spAutoFit/>
          </a:bodyPr>
          <a:lstStyle/>
          <a:p>
            <a:pPr algn="ctr"/>
            <a:r>
              <a:rPr lang="en-US" sz="3600" dirty="0">
                <a:solidFill>
                  <a:srgbClr val="FF0000"/>
                </a:solidFill>
              </a:rPr>
              <a:t>3 400 000</a:t>
            </a:r>
          </a:p>
        </p:txBody>
      </p:sp>
      <p:sp>
        <p:nvSpPr>
          <p:cNvPr id="28" name="TextBox 27"/>
          <p:cNvSpPr txBox="1"/>
          <p:nvPr/>
        </p:nvSpPr>
        <p:spPr>
          <a:xfrm>
            <a:off x="9786658" y="4343400"/>
            <a:ext cx="2266950" cy="646331"/>
          </a:xfrm>
          <a:prstGeom prst="rect">
            <a:avLst/>
          </a:prstGeom>
          <a:noFill/>
        </p:spPr>
        <p:txBody>
          <a:bodyPr wrap="square" rtlCol="0">
            <a:spAutoFit/>
          </a:bodyPr>
          <a:lstStyle/>
          <a:p>
            <a:pPr algn="ctr"/>
            <a:r>
              <a:rPr lang="en-US" sz="3600" dirty="0">
                <a:solidFill>
                  <a:srgbClr val="FF0000"/>
                </a:solidFill>
              </a:rPr>
              <a:t>3 300 000</a:t>
            </a:r>
          </a:p>
        </p:txBody>
      </p:sp>
      <p:cxnSp>
        <p:nvCxnSpPr>
          <p:cNvPr id="2" name="Straight Connector 1"/>
          <p:cNvCxnSpPr/>
          <p:nvPr/>
        </p:nvCxnSpPr>
        <p:spPr>
          <a:xfrm>
            <a:off x="10696575" y="1533525"/>
            <a:ext cx="90239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1438275" y="2085975"/>
            <a:ext cx="34480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277100" y="2066925"/>
            <a:ext cx="3876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arn(inVertical)">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barn(inVertical)">
                                      <p:cBhvr>
                                        <p:cTn id="40" dur="5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barn(inVertical)">
                                      <p:cBhvr>
                                        <p:cTn id="45" dur="500"/>
                                        <p:tgtEl>
                                          <p:spTgt spid="25"/>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barn(inVertical)">
                                      <p:cBhvr>
                                        <p:cTn id="5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5992" t="-571" r="4762" b="-1961"/>
          <a:stretch>
            <a:fillRect/>
          </a:stretch>
        </p:blipFill>
        <p:spPr>
          <a:xfrm>
            <a:off x="-40341" y="-39189"/>
            <a:ext cx="12241050" cy="7031660"/>
          </a:xfrm>
          <a:prstGeom prst="rect">
            <a:avLst/>
          </a:prstGeom>
        </p:spPr>
      </p:pic>
      <p:pic>
        <p:nvPicPr>
          <p:cNvPr id="13" name="Hình ảnh 11"/>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foregroundMark x1="52347" y1="25918" x2="51429" y2="40918"/>
                        <a14:foregroundMark x1="32245" y1="30714" x2="42041" y2="38673"/>
                        <a14:foregroundMark x1="47755" y1="65714" x2="54388" y2="73469"/>
                        <a14:foregroundMark x1="48878" y1="67551" x2="44388" y2="69592"/>
                        <a14:foregroundMark x1="56224" y1="64796" x2="50000" y2="65510"/>
                        <a14:foregroundMark x1="45000" y1="77041" x2="45306" y2="79592"/>
                        <a14:foregroundMark x1="55510" y1="79592" x2="57041" y2="82347"/>
                        <a14:backgroundMark x1="23673" y1="55714" x2="37347" y2="67347"/>
                        <a14:backgroundMark x1="77551" y1="47041" x2="80102" y2="55000"/>
                        <a14:backgroundMark x1="43163" y1="19796" x2="25204" y2="23163"/>
                        <a14:backgroundMark x1="72347" y1="29082" x2="71224" y2="47041"/>
                        <a14:backgroundMark x1="71224" y1="52041" x2="70000" y2="62041"/>
                        <a14:backgroundMark x1="50510" y1="82959" x2="51429" y2="87347"/>
                      </a14:backgroundRemoval>
                    </a14:imgEffect>
                  </a14:imgLayer>
                </a14:imgProps>
              </a:ext>
              <a:ext uri="{28A0092B-C50C-407E-A947-70E740481C1C}">
                <a14:useLocalDpi xmlns:a14="http://schemas.microsoft.com/office/drawing/2010/main" val="0"/>
              </a:ext>
            </a:extLst>
          </a:blip>
          <a:srcRect l="16603" t="13631" r="24038" b="12908"/>
          <a:stretch>
            <a:fillRect/>
          </a:stretch>
        </p:blipFill>
        <p:spPr>
          <a:xfrm flipH="1">
            <a:off x="7567787" y="413816"/>
            <a:ext cx="4816029" cy="5960068"/>
          </a:xfrm>
          <a:prstGeom prst="rect">
            <a:avLst/>
          </a:prstGeom>
        </p:spPr>
      </p:pic>
      <p:pic>
        <p:nvPicPr>
          <p:cNvPr id="14"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92043" y="-816634"/>
            <a:ext cx="609600" cy="609600"/>
          </a:xfrm>
          <a:prstGeom prst="rect">
            <a:avLst/>
          </a:prstGeom>
        </p:spPr>
      </p:pic>
      <p:pic>
        <p:nvPicPr>
          <p:cNvPr id="18" name="Picture 17"/>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45714" y1="21429" x2="54694" y2="33776"/>
                        <a14:foregroundMark x1="53163" y1="15510" x2="60612" y2="32347"/>
                        <a14:foregroundMark x1="61122" y1="32347" x2="38061" y2="28367"/>
                        <a14:foregroundMark x1="54184" y1="27347" x2="44490" y2="26429"/>
                        <a14:foregroundMark x1="39592" y1="33571" x2="35918" y2="32857"/>
                        <a14:foregroundMark x1="33878" y1="19694" x2="34898" y2="22245"/>
                        <a14:foregroundMark x1="39592" y1="17959" x2="28980" y2="25918"/>
                        <a14:foregroundMark x1="29490" y1="26633" x2="31429" y2="31122"/>
                        <a14:foregroundMark x1="37857" y1="17041" x2="63776" y2="15510"/>
                        <a14:foregroundMark x1="55612" y1="13571" x2="66735" y2="24388"/>
                        <a14:foregroundMark x1="59592" y1="15306" x2="45510" y2="12041"/>
                        <a14:foregroundMark x1="45510" y1="58571" x2="51429" y2="69388"/>
                        <a14:foregroundMark x1="53878" y1="60204" x2="40306" y2="70918"/>
                        <a14:foregroundMark x1="41020" y1="60204" x2="47449" y2="75306"/>
                        <a14:foregroundMark x1="52959" y1="62449" x2="53367" y2="74592"/>
                        <a14:foregroundMark x1="54898" y1="59796" x2="58061" y2="72143"/>
                        <a14:foregroundMark x1="50714" y1="59796" x2="43776" y2="60000"/>
                        <a14:foregroundMark x1="44286" y1="58776" x2="35918" y2="63980"/>
                        <a14:foregroundMark x1="50714" y1="58265" x2="62041" y2="64490"/>
                        <a14:foregroundMark x1="54388" y1="59490" x2="58571" y2="61020"/>
                        <a14:backgroundMark x1="25204" y1="44184" x2="19796" y2="68367"/>
                        <a14:backgroundMark x1="16122" y1="35306" x2="28265" y2="55102"/>
                        <a14:backgroundMark x1="21531" y1="39796" x2="30714" y2="44898"/>
                        <a14:backgroundMark x1="34388" y1="52551" x2="27755" y2="47857"/>
                        <a14:backgroundMark x1="38061" y1="57551" x2="31939" y2="52857"/>
                        <a14:backgroundMark x1="26020" y1="51837" x2="32143" y2="73367"/>
                        <a14:backgroundMark x1="28980" y1="70612" x2="37653" y2="78571"/>
                        <a14:backgroundMark x1="76633" y1="40000" x2="76633" y2="53367"/>
                        <a14:backgroundMark x1="63265" y1="53061" x2="70000" y2="52347"/>
                        <a14:backgroundMark x1="74184" y1="37041" x2="76633" y2="57041"/>
                        <a14:backgroundMark x1="71735" y1="53878" x2="75408" y2="69898"/>
                        <a14:backgroundMark x1="72959" y1="56531" x2="83571" y2="73571"/>
                        <a14:backgroundMark x1="73163" y1="38469" x2="79388" y2="58061"/>
                        <a14:backgroundMark x1="76122" y1="32041" x2="80306" y2="61735"/>
                        <a14:backgroundMark x1="72449" y1="62755" x2="67755" y2="75102"/>
                        <a14:backgroundMark x1="64796" y1="70918" x2="64490" y2="81531"/>
                        <a14:backgroundMark x1="49694" y1="82245" x2="49490" y2="85918"/>
                        <a14:backgroundMark x1="45918" y1="11735" x2="45714" y2="12653"/>
                        <a14:backgroundMark x1="46429" y1="13367" x2="45714" y2="12041"/>
                      </a14:backgroundRemoval>
                    </a14:imgEffect>
                  </a14:imgLayer>
                </a14:imgProps>
              </a:ext>
              <a:ext uri="{28A0092B-C50C-407E-A947-70E740481C1C}">
                <a14:useLocalDpi xmlns:a14="http://schemas.microsoft.com/office/drawing/2010/main" val="0"/>
              </a:ext>
            </a:extLst>
          </a:blip>
          <a:stretch>
            <a:fillRect/>
          </a:stretch>
        </p:blipFill>
        <p:spPr>
          <a:xfrm>
            <a:off x="1414435" y="-362745"/>
            <a:ext cx="7355216" cy="7355216"/>
          </a:xfrm>
          <a:prstGeom prst="rect">
            <a:avLst/>
          </a:prstGeom>
        </p:spPr>
      </p:pic>
      <p:pic>
        <p:nvPicPr>
          <p:cNvPr id="19" name="Picture 18"/>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backgroundMark x1="18673" y1="23265" x2="24286" y2="49184"/>
                        <a14:backgroundMark x1="70000" y1="70510" x2="78163" y2="79796"/>
                        <a14:backgroundMark x1="78163" y1="38469" x2="88673" y2="48878"/>
                      </a14:backgroundRemoval>
                    </a14:imgEffect>
                  </a14:imgLayer>
                </a14:imgProps>
              </a:ext>
              <a:ext uri="{28A0092B-C50C-407E-A947-70E740481C1C}">
                <a14:useLocalDpi xmlns:a14="http://schemas.microsoft.com/office/drawing/2010/main" val="0"/>
              </a:ext>
            </a:extLst>
          </a:blip>
          <a:srcRect l="24560" r="19769" b="8354"/>
          <a:stretch>
            <a:fillRect/>
          </a:stretch>
        </p:blipFill>
        <p:spPr>
          <a:xfrm>
            <a:off x="-412382" y="-168866"/>
            <a:ext cx="4268520" cy="7026866"/>
          </a:xfrm>
          <a:prstGeom prst="rect">
            <a:avLst/>
          </a:prstGeom>
        </p:spPr>
      </p:pic>
      <p:pic>
        <p:nvPicPr>
          <p:cNvPr id="20" name="Hình ảnh 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270731" y="492103"/>
            <a:ext cx="5517678" cy="6500368"/>
          </a:xfrm>
          <a:prstGeom prst="rect">
            <a:avLst/>
          </a:prstGeom>
        </p:spPr>
      </p:pic>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0940871">
            <a:off x="983132" y="-148988"/>
            <a:ext cx="2453463" cy="2858403"/>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0940871">
            <a:off x="2645271" y="1386559"/>
            <a:ext cx="2082387" cy="2426081"/>
          </a:xfrm>
          <a:prstGeom prst="rect">
            <a:avLst/>
          </a:prstGeom>
        </p:spPr>
      </p:pic>
      <p:pic>
        <p:nvPicPr>
          <p:cNvPr id="3" name="Picture 2"/>
          <p:cNvPicPr>
            <a:picLocks noChangeAspect="1"/>
          </p:cNvPicPr>
          <p:nvPr/>
        </p:nvPicPr>
        <p:blipFill>
          <a:blip r:embed="rId15"/>
          <a:stretch>
            <a:fillRect/>
          </a:stretch>
        </p:blipFill>
        <p:spPr>
          <a:xfrm>
            <a:off x="454036" y="0"/>
            <a:ext cx="11455377" cy="3688400"/>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4414" fill="hold"/>
                                        <p:tgtEl>
                                          <p:spTgt spid="14"/>
                                        </p:tgtEl>
                                      </p:cBhvr>
                                    </p:cmd>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386"/>
                                        <p:tgtEl>
                                          <p:spTgt spid="17"/>
                                        </p:tgtEl>
                                      </p:cBhvr>
                                    </p:animEffect>
                                  </p:childTnLst>
                                </p:cTn>
                              </p:par>
                              <p:par>
                                <p:cTn id="17" presetID="32" presetClass="emph" presetSubtype="0" fill="hold" nodeType="withEffect">
                                  <p:stCondLst>
                                    <p:cond delay="0"/>
                                  </p:stCondLst>
                                  <p:childTnLst>
                                    <p:animRot by="120000">
                                      <p:cBhvr>
                                        <p:cTn id="18" dur="100" fill="hold">
                                          <p:stCondLst>
                                            <p:cond delay="0"/>
                                          </p:stCondLst>
                                        </p:cTn>
                                        <p:tgtEl>
                                          <p:spTgt spid="13"/>
                                        </p:tgtEl>
                                        <p:attrNameLst>
                                          <p:attrName>r</p:attrName>
                                        </p:attrNameLst>
                                      </p:cBhvr>
                                    </p:animRot>
                                    <p:animRot by="-240000">
                                      <p:cBhvr>
                                        <p:cTn id="19" dur="200" fill="hold">
                                          <p:stCondLst>
                                            <p:cond delay="200"/>
                                          </p:stCondLst>
                                        </p:cTn>
                                        <p:tgtEl>
                                          <p:spTgt spid="13"/>
                                        </p:tgtEl>
                                        <p:attrNameLst>
                                          <p:attrName>r</p:attrName>
                                        </p:attrNameLst>
                                      </p:cBhvr>
                                    </p:animRot>
                                    <p:animRot by="240000">
                                      <p:cBhvr>
                                        <p:cTn id="20" dur="200" fill="hold">
                                          <p:stCondLst>
                                            <p:cond delay="400"/>
                                          </p:stCondLst>
                                        </p:cTn>
                                        <p:tgtEl>
                                          <p:spTgt spid="13"/>
                                        </p:tgtEl>
                                        <p:attrNameLst>
                                          <p:attrName>r</p:attrName>
                                        </p:attrNameLst>
                                      </p:cBhvr>
                                    </p:animRot>
                                    <p:animRot by="-240000">
                                      <p:cBhvr>
                                        <p:cTn id="21" dur="200" fill="hold">
                                          <p:stCondLst>
                                            <p:cond delay="600"/>
                                          </p:stCondLst>
                                        </p:cTn>
                                        <p:tgtEl>
                                          <p:spTgt spid="13"/>
                                        </p:tgtEl>
                                        <p:attrNameLst>
                                          <p:attrName>r</p:attrName>
                                        </p:attrNameLst>
                                      </p:cBhvr>
                                    </p:animRot>
                                    <p:animRot by="120000">
                                      <p:cBhvr>
                                        <p:cTn id="22" dur="200" fill="hold">
                                          <p:stCondLst>
                                            <p:cond delay="800"/>
                                          </p:stCondLst>
                                        </p:cTn>
                                        <p:tgtEl>
                                          <p:spTgt spid="13"/>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20"/>
                                        </p:tgtEl>
                                        <p:attrNameLst>
                                          <p:attrName>r</p:attrName>
                                        </p:attrNameLst>
                                      </p:cBhvr>
                                    </p:animRot>
                                    <p:animRot by="-240000">
                                      <p:cBhvr>
                                        <p:cTn id="25" dur="200" fill="hold">
                                          <p:stCondLst>
                                            <p:cond delay="200"/>
                                          </p:stCondLst>
                                        </p:cTn>
                                        <p:tgtEl>
                                          <p:spTgt spid="20"/>
                                        </p:tgtEl>
                                        <p:attrNameLst>
                                          <p:attrName>r</p:attrName>
                                        </p:attrNameLst>
                                      </p:cBhvr>
                                    </p:animRot>
                                    <p:animRot by="240000">
                                      <p:cBhvr>
                                        <p:cTn id="26" dur="200" fill="hold">
                                          <p:stCondLst>
                                            <p:cond delay="400"/>
                                          </p:stCondLst>
                                        </p:cTn>
                                        <p:tgtEl>
                                          <p:spTgt spid="20"/>
                                        </p:tgtEl>
                                        <p:attrNameLst>
                                          <p:attrName>r</p:attrName>
                                        </p:attrNameLst>
                                      </p:cBhvr>
                                    </p:animRot>
                                    <p:animRot by="-240000">
                                      <p:cBhvr>
                                        <p:cTn id="27" dur="200" fill="hold">
                                          <p:stCondLst>
                                            <p:cond delay="600"/>
                                          </p:stCondLst>
                                        </p:cTn>
                                        <p:tgtEl>
                                          <p:spTgt spid="20"/>
                                        </p:tgtEl>
                                        <p:attrNameLst>
                                          <p:attrName>r</p:attrName>
                                        </p:attrNameLst>
                                      </p:cBhvr>
                                    </p:animRot>
                                    <p:animRot by="120000">
                                      <p:cBhvr>
                                        <p:cTn id="28" dur="200" fill="hold">
                                          <p:stCondLst>
                                            <p:cond delay="800"/>
                                          </p:stCondLst>
                                        </p:cTn>
                                        <p:tgtEl>
                                          <p:spTgt spid="20"/>
                                        </p:tgtEl>
                                        <p:attrNameLst>
                                          <p:attrName>r</p:attrName>
                                        </p:attrNameLst>
                                      </p:cBhvr>
                                    </p:animRot>
                                  </p:childTnLst>
                                </p:cTn>
                              </p:par>
                              <p:par>
                                <p:cTn id="29" presetID="32" presetClass="emph" presetSubtype="0" fill="hold" nodeType="withEffect">
                                  <p:stCondLst>
                                    <p:cond delay="0"/>
                                  </p:stCondLst>
                                  <p:childTnLst>
                                    <p:animRot by="120000">
                                      <p:cBhvr>
                                        <p:cTn id="30" dur="100" fill="hold">
                                          <p:stCondLst>
                                            <p:cond delay="0"/>
                                          </p:stCondLst>
                                        </p:cTn>
                                        <p:tgtEl>
                                          <p:spTgt spid="19"/>
                                        </p:tgtEl>
                                        <p:attrNameLst>
                                          <p:attrName>r</p:attrName>
                                        </p:attrNameLst>
                                      </p:cBhvr>
                                    </p:animRot>
                                    <p:animRot by="-240000">
                                      <p:cBhvr>
                                        <p:cTn id="31" dur="200" fill="hold">
                                          <p:stCondLst>
                                            <p:cond delay="200"/>
                                          </p:stCondLst>
                                        </p:cTn>
                                        <p:tgtEl>
                                          <p:spTgt spid="19"/>
                                        </p:tgtEl>
                                        <p:attrNameLst>
                                          <p:attrName>r</p:attrName>
                                        </p:attrNameLst>
                                      </p:cBhvr>
                                    </p:animRot>
                                    <p:animRot by="240000">
                                      <p:cBhvr>
                                        <p:cTn id="32" dur="200" fill="hold">
                                          <p:stCondLst>
                                            <p:cond delay="400"/>
                                          </p:stCondLst>
                                        </p:cTn>
                                        <p:tgtEl>
                                          <p:spTgt spid="19"/>
                                        </p:tgtEl>
                                        <p:attrNameLst>
                                          <p:attrName>r</p:attrName>
                                        </p:attrNameLst>
                                      </p:cBhvr>
                                    </p:animRot>
                                    <p:animRot by="-240000">
                                      <p:cBhvr>
                                        <p:cTn id="33" dur="200" fill="hold">
                                          <p:stCondLst>
                                            <p:cond delay="600"/>
                                          </p:stCondLst>
                                        </p:cTn>
                                        <p:tgtEl>
                                          <p:spTgt spid="19"/>
                                        </p:tgtEl>
                                        <p:attrNameLst>
                                          <p:attrName>r</p:attrName>
                                        </p:attrNameLst>
                                      </p:cBhvr>
                                    </p:animRot>
                                    <p:animRot by="120000">
                                      <p:cBhvr>
                                        <p:cTn id="34" dur="200" fill="hold">
                                          <p:stCondLst>
                                            <p:cond delay="800"/>
                                          </p:stCondLst>
                                        </p:cTn>
                                        <p:tgtEl>
                                          <p:spTgt spid="19"/>
                                        </p:tgtEl>
                                        <p:attrNameLst>
                                          <p:attrName>r</p:attrName>
                                        </p:attrNameLst>
                                      </p:cBhvr>
                                    </p:animRot>
                                  </p:childTnLst>
                                </p:cTn>
                              </p:par>
                              <p:par>
                                <p:cTn id="35" presetID="32" presetClass="emph" presetSubtype="0" fill="hold" nodeType="withEffect">
                                  <p:stCondLst>
                                    <p:cond delay="0"/>
                                  </p:stCondLst>
                                  <p:childTnLst>
                                    <p:animRot by="120000">
                                      <p:cBhvr>
                                        <p:cTn id="36" dur="100" fill="hold">
                                          <p:stCondLst>
                                            <p:cond delay="0"/>
                                          </p:stCondLst>
                                        </p:cTn>
                                        <p:tgtEl>
                                          <p:spTgt spid="18"/>
                                        </p:tgtEl>
                                        <p:attrNameLst>
                                          <p:attrName>r</p:attrName>
                                        </p:attrNameLst>
                                      </p:cBhvr>
                                    </p:animRot>
                                    <p:animRot by="-240000">
                                      <p:cBhvr>
                                        <p:cTn id="37" dur="200" fill="hold">
                                          <p:stCondLst>
                                            <p:cond delay="200"/>
                                          </p:stCondLst>
                                        </p:cTn>
                                        <p:tgtEl>
                                          <p:spTgt spid="18"/>
                                        </p:tgtEl>
                                        <p:attrNameLst>
                                          <p:attrName>r</p:attrName>
                                        </p:attrNameLst>
                                      </p:cBhvr>
                                    </p:animRot>
                                    <p:animRot by="240000">
                                      <p:cBhvr>
                                        <p:cTn id="38" dur="200" fill="hold">
                                          <p:stCondLst>
                                            <p:cond delay="400"/>
                                          </p:stCondLst>
                                        </p:cTn>
                                        <p:tgtEl>
                                          <p:spTgt spid="18"/>
                                        </p:tgtEl>
                                        <p:attrNameLst>
                                          <p:attrName>r</p:attrName>
                                        </p:attrNameLst>
                                      </p:cBhvr>
                                    </p:animRot>
                                    <p:animRot by="-240000">
                                      <p:cBhvr>
                                        <p:cTn id="39" dur="200" fill="hold">
                                          <p:stCondLst>
                                            <p:cond delay="600"/>
                                          </p:stCondLst>
                                        </p:cTn>
                                        <p:tgtEl>
                                          <p:spTgt spid="18"/>
                                        </p:tgtEl>
                                        <p:attrNameLst>
                                          <p:attrName>r</p:attrName>
                                        </p:attrNameLst>
                                      </p:cBhvr>
                                    </p:animRot>
                                    <p:animRot by="120000">
                                      <p:cBhvr>
                                        <p:cTn id="40" dur="200" fill="hold">
                                          <p:stCondLst>
                                            <p:cond delay="800"/>
                                          </p:stCondLst>
                                        </p:cTn>
                                        <p:tgtEl>
                                          <p:spTgt spid="18"/>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1000"/>
                                        <p:tgtEl>
                                          <p:spTgt spid="3"/>
                                        </p:tgtEl>
                                      </p:cBhvr>
                                    </p:animEffect>
                                    <p:anim calcmode="lin" valueType="num">
                                      <p:cBhvr>
                                        <p:cTn id="46" dur="1000" fill="hold"/>
                                        <p:tgtEl>
                                          <p:spTgt spid="3"/>
                                        </p:tgtEl>
                                        <p:attrNameLst>
                                          <p:attrName>ppt_x</p:attrName>
                                        </p:attrNameLst>
                                      </p:cBhvr>
                                      <p:tavLst>
                                        <p:tav tm="0">
                                          <p:val>
                                            <p:strVal val="#ppt_x"/>
                                          </p:val>
                                        </p:tav>
                                        <p:tav tm="100000">
                                          <p:val>
                                            <p:strVal val="#ppt_x"/>
                                          </p:val>
                                        </p:tav>
                                      </p:tavLst>
                                    </p:anim>
                                    <p:anim calcmode="lin" valueType="num">
                                      <p:cBhvr>
                                        <p:cTn id="4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8" fill="hold" display="0">
                  <p:stCondLst>
                    <p:cond delay="indefinite"/>
                  </p:stCondLst>
                  <p:endCondLst>
                    <p:cond evt="onStopAudio" delay="0">
                      <p:tgtEl>
                        <p:sldTgt/>
                      </p:tgtEl>
                    </p:cond>
                  </p:endCondLst>
                </p:cTn>
                <p:tgtEl>
                  <p:spTgt spid="1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3D2E59-1808-9843-CE2D-8A5D74BB0781}"/>
              </a:ext>
            </a:extLst>
          </p:cNvPr>
          <p:cNvSpPr/>
          <p:nvPr/>
        </p:nvSpPr>
        <p:spPr>
          <a:xfrm>
            <a:off x="3716983" y="2066405"/>
            <a:ext cx="4758034" cy="1323439"/>
          </a:xfrm>
          <a:prstGeom prst="rect">
            <a:avLst/>
          </a:prstGeom>
          <a:noFill/>
        </p:spPr>
        <p:txBody>
          <a:bodyPr wrap="none" lIns="91440" tIns="45720" rIns="91440" bIns="45720">
            <a:spAutoFit/>
          </a:bodyPr>
          <a:lstStyle/>
          <a:p>
            <a:pPr algn="ctr"/>
            <a:r>
              <a:rPr lang="en-US" sz="8000" b="1" dirty="0" err="1">
                <a:ln w="22225">
                  <a:solidFill>
                    <a:schemeClr val="accent2"/>
                  </a:solidFill>
                  <a:prstDash val="solid"/>
                </a:ln>
                <a:solidFill>
                  <a:schemeClr val="accent2">
                    <a:lumMod val="40000"/>
                    <a:lumOff val="60000"/>
                  </a:schemeClr>
                </a:solidFill>
              </a:rPr>
              <a:t>Luyện</a:t>
            </a:r>
            <a:r>
              <a:rPr lang="en-US" sz="8000" b="1" dirty="0">
                <a:ln w="22225">
                  <a:solidFill>
                    <a:schemeClr val="accent2"/>
                  </a:solidFill>
                  <a:prstDash val="solid"/>
                </a:ln>
                <a:solidFill>
                  <a:schemeClr val="accent2">
                    <a:lumMod val="40000"/>
                    <a:lumOff val="60000"/>
                  </a:schemeClr>
                </a:solidFill>
              </a:rPr>
              <a:t> </a:t>
            </a:r>
            <a:r>
              <a:rPr lang="en-US" sz="8000" b="1" dirty="0" err="1">
                <a:ln w="22225">
                  <a:solidFill>
                    <a:schemeClr val="accent2"/>
                  </a:solidFill>
                  <a:prstDash val="solid"/>
                </a:ln>
                <a:solidFill>
                  <a:schemeClr val="accent2">
                    <a:lumMod val="40000"/>
                    <a:lumOff val="60000"/>
                  </a:schemeClr>
                </a:solidFill>
              </a:rPr>
              <a:t>tập</a:t>
            </a:r>
            <a:endParaRPr lang="en-US" sz="80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11078532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641E96-BEC6-8ABF-7804-F9732F0846B7}"/>
              </a:ext>
            </a:extLst>
          </p:cNvPr>
          <p:cNvPicPr>
            <a:picLocks noChangeAspect="1"/>
          </p:cNvPicPr>
          <p:nvPr/>
        </p:nvPicPr>
        <p:blipFill>
          <a:blip r:embed="rId2"/>
          <a:stretch>
            <a:fillRect/>
          </a:stretch>
        </p:blipFill>
        <p:spPr>
          <a:xfrm>
            <a:off x="1237131" y="797858"/>
            <a:ext cx="9463078" cy="5778313"/>
          </a:xfrm>
          <a:prstGeom prst="rect">
            <a:avLst/>
          </a:prstGeom>
        </p:spPr>
      </p:pic>
    </p:spTree>
    <p:extLst>
      <p:ext uri="{BB962C8B-B14F-4D97-AF65-F5344CB8AC3E}">
        <p14:creationId xmlns:p14="http://schemas.microsoft.com/office/powerpoint/2010/main" val="2132335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2306" t="5015" r="4519" b="4636"/>
          <a:stretch>
            <a:fillRect/>
          </a:stretch>
        </p:blipFill>
        <p:spPr>
          <a:xfrm>
            <a:off x="1" y="-26126"/>
            <a:ext cx="12226834" cy="6894452"/>
          </a:xfrm>
          <a:prstGeom prst="rect">
            <a:avLst/>
          </a:prstGeom>
          <a:solidFill>
            <a:schemeClr val="tx2"/>
          </a:solidFill>
        </p:spPr>
      </p:pic>
      <p:pic>
        <p:nvPicPr>
          <p:cNvPr id="22" name="Picture 21"/>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45714" y1="21429" x2="54694" y2="33776"/>
                        <a14:foregroundMark x1="53163" y1="15510" x2="60612" y2="32347"/>
                        <a14:foregroundMark x1="61122" y1="32347" x2="38061" y2="28367"/>
                        <a14:foregroundMark x1="54184" y1="27347" x2="44490" y2="26429"/>
                        <a14:foregroundMark x1="39592" y1="33571" x2="35918" y2="32857"/>
                        <a14:foregroundMark x1="33878" y1="19694" x2="34898" y2="22245"/>
                        <a14:foregroundMark x1="39592" y1="17959" x2="28980" y2="25918"/>
                        <a14:foregroundMark x1="29490" y1="26633" x2="31429" y2="31122"/>
                        <a14:foregroundMark x1="37857" y1="17041" x2="63776" y2="15510"/>
                        <a14:foregroundMark x1="55612" y1="13571" x2="66735" y2="24388"/>
                        <a14:foregroundMark x1="59592" y1="15306" x2="45510" y2="12041"/>
                        <a14:foregroundMark x1="45510" y1="58571" x2="51429" y2="69388"/>
                        <a14:foregroundMark x1="53878" y1="60204" x2="40306" y2="70918"/>
                        <a14:foregroundMark x1="41020" y1="60204" x2="47449" y2="75306"/>
                        <a14:foregroundMark x1="52959" y1="62449" x2="53367" y2="74592"/>
                        <a14:foregroundMark x1="54898" y1="59796" x2="58061" y2="72143"/>
                        <a14:foregroundMark x1="50714" y1="59796" x2="43776" y2="60000"/>
                        <a14:foregroundMark x1="44286" y1="58776" x2="35918" y2="63980"/>
                        <a14:foregroundMark x1="50714" y1="58265" x2="62041" y2="64490"/>
                        <a14:foregroundMark x1="54388" y1="59490" x2="58571" y2="61020"/>
                        <a14:backgroundMark x1="25204" y1="44184" x2="19796" y2="68367"/>
                        <a14:backgroundMark x1="16122" y1="35306" x2="28265" y2="55102"/>
                        <a14:backgroundMark x1="21531" y1="39796" x2="30714" y2="44898"/>
                        <a14:backgroundMark x1="34388" y1="52551" x2="27755" y2="47857"/>
                        <a14:backgroundMark x1="38061" y1="57551" x2="31939" y2="52857"/>
                        <a14:backgroundMark x1="26020" y1="51837" x2="32143" y2="73367"/>
                        <a14:backgroundMark x1="28980" y1="70612" x2="37653" y2="78571"/>
                        <a14:backgroundMark x1="76633" y1="40000" x2="76633" y2="53367"/>
                        <a14:backgroundMark x1="63265" y1="53061" x2="70000" y2="52347"/>
                        <a14:backgroundMark x1="74184" y1="37041" x2="76633" y2="57041"/>
                        <a14:backgroundMark x1="71735" y1="53878" x2="75408" y2="69898"/>
                        <a14:backgroundMark x1="72959" y1="56531" x2="83571" y2="73571"/>
                        <a14:backgroundMark x1="73163" y1="38469" x2="79388" y2="58061"/>
                        <a14:backgroundMark x1="76122" y1="32041" x2="80306" y2="61735"/>
                        <a14:backgroundMark x1="72449" y1="62755" x2="67755" y2="75102"/>
                        <a14:backgroundMark x1="64796" y1="70918" x2="64490" y2="81531"/>
                        <a14:backgroundMark x1="49694" y1="82245" x2="49490" y2="85918"/>
                        <a14:backgroundMark x1="45918" y1="11735" x2="45714" y2="12653"/>
                        <a14:backgroundMark x1="46429" y1="13367" x2="45714" y2="12041"/>
                      </a14:backgroundRemoval>
                    </a14:imgEffect>
                  </a14:imgLayer>
                </a14:imgProps>
              </a:ext>
              <a:ext uri="{28A0092B-C50C-407E-A947-70E740481C1C}">
                <a14:useLocalDpi xmlns:a14="http://schemas.microsoft.com/office/drawing/2010/main" val="0"/>
              </a:ext>
            </a:extLst>
          </a:blip>
          <a:srcRect l="25703" t="-355" r="22615" b="29001"/>
          <a:stretch>
            <a:fillRect/>
          </a:stretch>
        </p:blipFill>
        <p:spPr>
          <a:xfrm>
            <a:off x="3483170" y="-337987"/>
            <a:ext cx="3801292" cy="5248254"/>
          </a:xfrm>
          <a:prstGeom prst="rect">
            <a:avLst/>
          </a:prstGeom>
        </p:spPr>
      </p:pic>
      <p:pic>
        <p:nvPicPr>
          <p:cNvPr id="23" name="Picture 22"/>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backgroundMark x1="18673" y1="23265" x2="24286" y2="49184"/>
                        <a14:backgroundMark x1="70000" y1="70510" x2="78163" y2="79796"/>
                        <a14:backgroundMark x1="78163" y1="38469" x2="88673" y2="48878"/>
                      </a14:backgroundRemoval>
                    </a14:imgEffect>
                  </a14:imgLayer>
                </a14:imgProps>
              </a:ext>
              <a:ext uri="{28A0092B-C50C-407E-A947-70E740481C1C}">
                <a14:useLocalDpi xmlns:a14="http://schemas.microsoft.com/office/drawing/2010/main" val="0"/>
              </a:ext>
            </a:extLst>
          </a:blip>
          <a:srcRect l="22857" t="8516" r="16670" b="28788"/>
          <a:stretch>
            <a:fillRect/>
          </a:stretch>
        </p:blipFill>
        <p:spPr>
          <a:xfrm>
            <a:off x="1134923" y="612587"/>
            <a:ext cx="4145393" cy="4297680"/>
          </a:xfrm>
          <a:prstGeom prst="rect">
            <a:avLst/>
          </a:prstGeom>
        </p:spPr>
      </p:pic>
      <p:grpSp>
        <p:nvGrpSpPr>
          <p:cNvPr id="25" name="Nhóm 28"/>
          <p:cNvGrpSpPr/>
          <p:nvPr/>
        </p:nvGrpSpPr>
        <p:grpSpPr>
          <a:xfrm>
            <a:off x="6005513" y="233463"/>
            <a:ext cx="6186487" cy="2594646"/>
            <a:chOff x="1139185" y="1145243"/>
            <a:chExt cx="7173783" cy="6901296"/>
          </a:xfrm>
          <a:solidFill>
            <a:schemeClr val="tx2"/>
          </a:solidFill>
        </p:grpSpPr>
        <p:sp>
          <p:nvSpPr>
            <p:cNvPr id="26" name="Bong bóng Lời nói: Hình chữ nhật với Góc Tròn 29"/>
            <p:cNvSpPr/>
            <p:nvPr/>
          </p:nvSpPr>
          <p:spPr>
            <a:xfrm>
              <a:off x="1139185" y="1145243"/>
              <a:ext cx="7173783" cy="6901296"/>
            </a:xfrm>
            <a:prstGeom prst="wedgeRoundRectCallout">
              <a:avLst>
                <a:gd name="adj1" fmla="val -55897"/>
                <a:gd name="adj2" fmla="val 24215"/>
                <a:gd name="adj3" fmla="val 16667"/>
              </a:avLst>
            </a:prstGeom>
            <a:grp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27" name="Text Placeholder 7"/>
            <p:cNvSpPr txBox="1"/>
            <p:nvPr/>
          </p:nvSpPr>
          <p:spPr>
            <a:xfrm>
              <a:off x="1379218" y="1431322"/>
              <a:ext cx="6693715" cy="2988536"/>
            </a:xfrm>
            <a:prstGeom prst="rect">
              <a:avLst/>
            </a:prstGeom>
            <a:grpFill/>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5"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5280" indent="-319405"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1155"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41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17703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1965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46227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defRPr/>
              </a:pP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Hãy</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giúp</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chúng</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mình</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chuẩn</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bị</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nguyên</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liệu</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và</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chế</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biến</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để</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có</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thể</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mở</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cửa</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nhà</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hàng</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bằng</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cách</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hoàn</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thành</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bài</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tập</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sau</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nhé</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a:t>
              </a:r>
            </a:p>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defRPr/>
              </a:pPr>
              <a:endParaRPr kumimoji="0" lang="en-US" altLang="zh-CN" sz="35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0-#ppt_w/2"/>
                                          </p:val>
                                        </p:tav>
                                        <p:tav tm="100000">
                                          <p:val>
                                            <p:strVal val="#ppt_x"/>
                                          </p:val>
                                        </p:tav>
                                      </p:tavLst>
                                    </p:anim>
                                    <p:anim calcmode="lin" valueType="num">
                                      <p:cBhvr additive="base">
                                        <p:cTn id="8" dur="10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1000" fill="hold"/>
                                        <p:tgtEl>
                                          <p:spTgt spid="22"/>
                                        </p:tgtEl>
                                        <p:attrNameLst>
                                          <p:attrName>ppt_x</p:attrName>
                                        </p:attrNameLst>
                                      </p:cBhvr>
                                      <p:tavLst>
                                        <p:tav tm="0">
                                          <p:val>
                                            <p:strVal val="0-#ppt_w/2"/>
                                          </p:val>
                                        </p:tav>
                                        <p:tav tm="100000">
                                          <p:val>
                                            <p:strVal val="#ppt_x"/>
                                          </p:val>
                                        </p:tav>
                                      </p:tavLst>
                                    </p:anim>
                                    <p:anim calcmode="lin" valueType="num">
                                      <p:cBhvr additive="base">
                                        <p:cTn id="12" dur="1000" fill="hold"/>
                                        <p:tgtEl>
                                          <p:spTgt spid="22"/>
                                        </p:tgtEl>
                                        <p:attrNameLst>
                                          <p:attrName>ppt_y</p:attrName>
                                        </p:attrNameLst>
                                      </p:cBhvr>
                                      <p:tavLst>
                                        <p:tav tm="0">
                                          <p:val>
                                            <p:strVal val="#ppt_y"/>
                                          </p:val>
                                        </p:tav>
                                        <p:tav tm="100000">
                                          <p:val>
                                            <p:strVal val="#ppt_y"/>
                                          </p:val>
                                        </p:tav>
                                      </p:tavLst>
                                    </p:anim>
                                  </p:childTnLst>
                                </p:cTn>
                              </p:par>
                              <p:par>
                                <p:cTn id="13" presetID="32" presetClass="emph" presetSubtype="0" fill="hold" nodeType="withEffect">
                                  <p:stCondLst>
                                    <p:cond delay="0"/>
                                  </p:stCondLst>
                                  <p:childTnLst>
                                    <p:animRot by="120000">
                                      <p:cBhvr>
                                        <p:cTn id="14" dur="100" fill="hold">
                                          <p:stCondLst>
                                            <p:cond delay="0"/>
                                          </p:stCondLst>
                                        </p:cTn>
                                        <p:tgtEl>
                                          <p:spTgt spid="23"/>
                                        </p:tgtEl>
                                        <p:attrNameLst>
                                          <p:attrName>r</p:attrName>
                                        </p:attrNameLst>
                                      </p:cBhvr>
                                    </p:animRot>
                                    <p:animRot by="-240000">
                                      <p:cBhvr>
                                        <p:cTn id="15" dur="200" fill="hold">
                                          <p:stCondLst>
                                            <p:cond delay="200"/>
                                          </p:stCondLst>
                                        </p:cTn>
                                        <p:tgtEl>
                                          <p:spTgt spid="23"/>
                                        </p:tgtEl>
                                        <p:attrNameLst>
                                          <p:attrName>r</p:attrName>
                                        </p:attrNameLst>
                                      </p:cBhvr>
                                    </p:animRot>
                                    <p:animRot by="240000">
                                      <p:cBhvr>
                                        <p:cTn id="16" dur="200" fill="hold">
                                          <p:stCondLst>
                                            <p:cond delay="400"/>
                                          </p:stCondLst>
                                        </p:cTn>
                                        <p:tgtEl>
                                          <p:spTgt spid="23"/>
                                        </p:tgtEl>
                                        <p:attrNameLst>
                                          <p:attrName>r</p:attrName>
                                        </p:attrNameLst>
                                      </p:cBhvr>
                                    </p:animRot>
                                    <p:animRot by="-240000">
                                      <p:cBhvr>
                                        <p:cTn id="17" dur="200" fill="hold">
                                          <p:stCondLst>
                                            <p:cond delay="600"/>
                                          </p:stCondLst>
                                        </p:cTn>
                                        <p:tgtEl>
                                          <p:spTgt spid="23"/>
                                        </p:tgtEl>
                                        <p:attrNameLst>
                                          <p:attrName>r</p:attrName>
                                        </p:attrNameLst>
                                      </p:cBhvr>
                                    </p:animRot>
                                    <p:animRot by="120000">
                                      <p:cBhvr>
                                        <p:cTn id="18" dur="200" fill="hold">
                                          <p:stCondLst>
                                            <p:cond delay="800"/>
                                          </p:stCondLst>
                                        </p:cTn>
                                        <p:tgtEl>
                                          <p:spTgt spid="23"/>
                                        </p:tgtEl>
                                        <p:attrNameLst>
                                          <p:attrName>r</p:attrName>
                                        </p:attrNameLst>
                                      </p:cBhvr>
                                    </p:animRot>
                                  </p:childTnLst>
                                </p:cTn>
                              </p:par>
                              <p:par>
                                <p:cTn id="19" presetID="32" presetClass="emph" presetSubtype="0" fill="hold" nodeType="withEffect">
                                  <p:stCondLst>
                                    <p:cond delay="0"/>
                                  </p:stCondLst>
                                  <p:childTnLst>
                                    <p:animRot by="120000">
                                      <p:cBhvr>
                                        <p:cTn id="20" dur="100" fill="hold">
                                          <p:stCondLst>
                                            <p:cond delay="0"/>
                                          </p:stCondLst>
                                        </p:cTn>
                                        <p:tgtEl>
                                          <p:spTgt spid="22"/>
                                        </p:tgtEl>
                                        <p:attrNameLst>
                                          <p:attrName>r</p:attrName>
                                        </p:attrNameLst>
                                      </p:cBhvr>
                                    </p:animRot>
                                    <p:animRot by="-240000">
                                      <p:cBhvr>
                                        <p:cTn id="21" dur="200" fill="hold">
                                          <p:stCondLst>
                                            <p:cond delay="200"/>
                                          </p:stCondLst>
                                        </p:cTn>
                                        <p:tgtEl>
                                          <p:spTgt spid="22"/>
                                        </p:tgtEl>
                                        <p:attrNameLst>
                                          <p:attrName>r</p:attrName>
                                        </p:attrNameLst>
                                      </p:cBhvr>
                                    </p:animRot>
                                    <p:animRot by="240000">
                                      <p:cBhvr>
                                        <p:cTn id="22" dur="200" fill="hold">
                                          <p:stCondLst>
                                            <p:cond delay="400"/>
                                          </p:stCondLst>
                                        </p:cTn>
                                        <p:tgtEl>
                                          <p:spTgt spid="22"/>
                                        </p:tgtEl>
                                        <p:attrNameLst>
                                          <p:attrName>r</p:attrName>
                                        </p:attrNameLst>
                                      </p:cBhvr>
                                    </p:animRot>
                                    <p:animRot by="-240000">
                                      <p:cBhvr>
                                        <p:cTn id="23" dur="200" fill="hold">
                                          <p:stCondLst>
                                            <p:cond delay="600"/>
                                          </p:stCondLst>
                                        </p:cTn>
                                        <p:tgtEl>
                                          <p:spTgt spid="22"/>
                                        </p:tgtEl>
                                        <p:attrNameLst>
                                          <p:attrName>r</p:attrName>
                                        </p:attrNameLst>
                                      </p:cBhvr>
                                    </p:animRot>
                                    <p:animRot by="120000">
                                      <p:cBhvr>
                                        <p:cTn id="24" dur="200" fill="hold">
                                          <p:stCondLst>
                                            <p:cond delay="800"/>
                                          </p:stCondLst>
                                        </p:cTn>
                                        <p:tgtEl>
                                          <p:spTgt spid="22"/>
                                        </p:tgtEl>
                                        <p:attrNameLst>
                                          <p:attrName>r</p:attrName>
                                        </p:attrNameLst>
                                      </p:cBhvr>
                                    </p:animRot>
                                  </p:childTnLst>
                                </p:cTn>
                              </p:par>
                              <p:par>
                                <p:cTn id="25" presetID="10" presetClass="entr" presetSubtype="0" fill="hold" nodeType="withEffect">
                                  <p:stCondLst>
                                    <p:cond delay="50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print">
            <a:extLst>
              <a:ext uri="{28A0092B-C50C-407E-A947-70E740481C1C}">
                <a14:useLocalDpi xmlns:a14="http://schemas.microsoft.com/office/drawing/2010/main" val="0"/>
              </a:ext>
            </a:extLst>
          </a:blip>
          <a:srcRect l="2306" t="5015" r="4519" b="4636"/>
          <a:stretch>
            <a:fillRect/>
          </a:stretch>
        </p:blipFill>
        <p:spPr>
          <a:xfrm>
            <a:off x="1" y="-26126"/>
            <a:ext cx="12226834" cy="6894452"/>
          </a:xfrm>
          <a:prstGeom prst="rect">
            <a:avLst/>
          </a:prstGeom>
          <a:solidFill>
            <a:schemeClr val="tx2"/>
          </a:solidFill>
        </p:spPr>
      </p:pic>
      <p:sp>
        <p:nvSpPr>
          <p:cNvPr id="10" name="Hình chữ nhật: Góc Tròn 6"/>
          <p:cNvSpPr/>
          <p:nvPr/>
        </p:nvSpPr>
        <p:spPr>
          <a:xfrm>
            <a:off x="304760" y="186290"/>
            <a:ext cx="11556314" cy="6414446"/>
          </a:xfrm>
          <a:custGeom>
            <a:avLst/>
            <a:gdLst>
              <a:gd name="connsiteX0" fmla="*/ 0 w 11556314"/>
              <a:gd name="connsiteY0" fmla="*/ 1069096 h 6414446"/>
              <a:gd name="connsiteX1" fmla="*/ 1069096 w 11556314"/>
              <a:gd name="connsiteY1" fmla="*/ 0 h 6414446"/>
              <a:gd name="connsiteX2" fmla="*/ 10487218 w 11556314"/>
              <a:gd name="connsiteY2" fmla="*/ 0 h 6414446"/>
              <a:gd name="connsiteX3" fmla="*/ 11556314 w 11556314"/>
              <a:gd name="connsiteY3" fmla="*/ 1069096 h 6414446"/>
              <a:gd name="connsiteX4" fmla="*/ 11556314 w 11556314"/>
              <a:gd name="connsiteY4" fmla="*/ 5345350 h 6414446"/>
              <a:gd name="connsiteX5" fmla="*/ 10487218 w 11556314"/>
              <a:gd name="connsiteY5" fmla="*/ 6414446 h 6414446"/>
              <a:gd name="connsiteX6" fmla="*/ 1069096 w 11556314"/>
              <a:gd name="connsiteY6" fmla="*/ 6414446 h 6414446"/>
              <a:gd name="connsiteX7" fmla="*/ 0 w 11556314"/>
              <a:gd name="connsiteY7" fmla="*/ 5345350 h 6414446"/>
              <a:gd name="connsiteX8" fmla="*/ 0 w 11556314"/>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6314" h="6414446" fill="none" extrusionOk="0">
                <a:moveTo>
                  <a:pt x="0" y="1069096"/>
                </a:moveTo>
                <a:cubicBezTo>
                  <a:pt x="-19542" y="479866"/>
                  <a:pt x="461855" y="95376"/>
                  <a:pt x="1069096" y="0"/>
                </a:cubicBezTo>
                <a:cubicBezTo>
                  <a:pt x="2988959" y="77600"/>
                  <a:pt x="8507000" y="-27269"/>
                  <a:pt x="10487218" y="0"/>
                </a:cubicBezTo>
                <a:cubicBezTo>
                  <a:pt x="11148293" y="-93171"/>
                  <a:pt x="11665898" y="510911"/>
                  <a:pt x="11556314" y="1069096"/>
                </a:cubicBezTo>
                <a:cubicBezTo>
                  <a:pt x="11665314" y="2536417"/>
                  <a:pt x="11478105" y="4353943"/>
                  <a:pt x="11556314" y="5345350"/>
                </a:cubicBezTo>
                <a:cubicBezTo>
                  <a:pt x="11544449" y="5931154"/>
                  <a:pt x="11008778" y="6444826"/>
                  <a:pt x="10487218" y="6414446"/>
                </a:cubicBezTo>
                <a:cubicBezTo>
                  <a:pt x="6105933" y="6463623"/>
                  <a:pt x="3404006" y="6291744"/>
                  <a:pt x="1069096" y="6414446"/>
                </a:cubicBezTo>
                <a:cubicBezTo>
                  <a:pt x="471191" y="6471737"/>
                  <a:pt x="-69188" y="5995367"/>
                  <a:pt x="0" y="5345350"/>
                </a:cubicBezTo>
                <a:cubicBezTo>
                  <a:pt x="47022" y="3923570"/>
                  <a:pt x="104569" y="2292304"/>
                  <a:pt x="0" y="1069096"/>
                </a:cubicBezTo>
                <a:close/>
              </a:path>
              <a:path w="11556314" h="6414446" stroke="0" extrusionOk="0">
                <a:moveTo>
                  <a:pt x="0" y="1069096"/>
                </a:moveTo>
                <a:cubicBezTo>
                  <a:pt x="32307" y="474958"/>
                  <a:pt x="522525" y="-2928"/>
                  <a:pt x="1069096" y="0"/>
                </a:cubicBezTo>
                <a:cubicBezTo>
                  <a:pt x="3625564" y="-129276"/>
                  <a:pt x="7944635" y="-77778"/>
                  <a:pt x="10487218" y="0"/>
                </a:cubicBezTo>
                <a:cubicBezTo>
                  <a:pt x="11059960" y="-56436"/>
                  <a:pt x="11540584" y="569352"/>
                  <a:pt x="11556314" y="1069096"/>
                </a:cubicBezTo>
                <a:cubicBezTo>
                  <a:pt x="11637913" y="1542640"/>
                  <a:pt x="11710614" y="3696807"/>
                  <a:pt x="11556314" y="5345350"/>
                </a:cubicBezTo>
                <a:cubicBezTo>
                  <a:pt x="11603077" y="6034414"/>
                  <a:pt x="11046164" y="6425151"/>
                  <a:pt x="10487218" y="6414446"/>
                </a:cubicBezTo>
                <a:cubicBezTo>
                  <a:pt x="8839387" y="6458666"/>
                  <a:pt x="4582110" y="6385064"/>
                  <a:pt x="1069096" y="6414446"/>
                </a:cubicBezTo>
                <a:cubicBezTo>
                  <a:pt x="475401" y="6401959"/>
                  <a:pt x="-69909" y="5919638"/>
                  <a:pt x="0" y="5345350"/>
                </a:cubicBezTo>
                <a:cubicBezTo>
                  <a:pt x="-159954" y="3610433"/>
                  <a:pt x="22140" y="2206617"/>
                  <a:pt x="0" y="1069096"/>
                </a:cubicBezTo>
                <a:close/>
              </a:path>
            </a:pathLst>
          </a:custGeom>
          <a:solidFill>
            <a:schemeClr val="tx2"/>
          </a:solidFill>
          <a:ln w="76200">
            <a:solidFill>
              <a:schemeClr val="bg1">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 name="Nhóm 14"/>
          <p:cNvGrpSpPr/>
          <p:nvPr/>
        </p:nvGrpSpPr>
        <p:grpSpPr>
          <a:xfrm>
            <a:off x="678426" y="324424"/>
            <a:ext cx="11123049" cy="1200329"/>
            <a:chOff x="678426" y="324424"/>
            <a:chExt cx="11123049" cy="1200329"/>
          </a:xfrm>
        </p:grpSpPr>
        <p:grpSp>
          <p:nvGrpSpPr>
            <p:cNvPr id="17" name="Nhóm 15"/>
            <p:cNvGrpSpPr/>
            <p:nvPr/>
          </p:nvGrpSpPr>
          <p:grpSpPr>
            <a:xfrm>
              <a:off x="678426" y="514924"/>
              <a:ext cx="793415" cy="784830"/>
              <a:chOff x="678426" y="514924"/>
              <a:chExt cx="793415" cy="784830"/>
            </a:xfrm>
          </p:grpSpPr>
          <p:sp>
            <p:nvSpPr>
              <p:cNvPr id="19" name="Oval 22"/>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0" name="TextBox 23"/>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1</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8" name="TextBox 16"/>
            <p:cNvSpPr txBox="1"/>
            <p:nvPr/>
          </p:nvSpPr>
          <p:spPr>
            <a:xfrm>
              <a:off x="1500416" y="324424"/>
              <a:ext cx="10301059"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600" b="0" i="0" dirty="0">
                  <a:solidFill>
                    <a:srgbClr val="000000"/>
                  </a:solidFill>
                  <a:effectLst/>
                  <a:latin typeface="Calibri" panose="020F0502020204030204" pitchFamily="34" charset="0"/>
                  <a:cs typeface="Calibri" panose="020F0502020204030204" pitchFamily="34" charset="0"/>
                </a:rPr>
                <a:t>Làm tròn số dân (theo Niên giám thống kê năm 2020) của mỗi tỉnh dưới đây đến hàng trăm nghìn.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5" name="Picture 4"/>
          <p:cNvPicPr>
            <a:picLocks noChangeAspect="1"/>
          </p:cNvPicPr>
          <p:nvPr/>
        </p:nvPicPr>
        <p:blipFill>
          <a:blip r:embed="rId3"/>
          <a:stretch>
            <a:fillRect/>
          </a:stretch>
        </p:blipFill>
        <p:spPr>
          <a:xfrm>
            <a:off x="485775" y="1481137"/>
            <a:ext cx="4076700" cy="4486275"/>
          </a:xfrm>
          <a:prstGeom prst="rect">
            <a:avLst/>
          </a:prstGeom>
        </p:spPr>
      </p:pic>
      <p:pic>
        <p:nvPicPr>
          <p:cNvPr id="7" name="Picture 6"/>
          <p:cNvPicPr>
            <a:picLocks noChangeAspect="1"/>
          </p:cNvPicPr>
          <p:nvPr/>
        </p:nvPicPr>
        <p:blipFill>
          <a:blip r:embed="rId4"/>
          <a:stretch>
            <a:fillRect/>
          </a:stretch>
        </p:blipFill>
        <p:spPr>
          <a:xfrm>
            <a:off x="4605337" y="2871788"/>
            <a:ext cx="3395663" cy="2978804"/>
          </a:xfrm>
          <a:prstGeom prst="rect">
            <a:avLst/>
          </a:prstGeom>
        </p:spPr>
      </p:pic>
      <p:pic>
        <p:nvPicPr>
          <p:cNvPr id="9" name="Picture 8"/>
          <p:cNvPicPr>
            <a:picLocks noChangeAspect="1"/>
          </p:cNvPicPr>
          <p:nvPr/>
        </p:nvPicPr>
        <p:blipFill>
          <a:blip r:embed="rId5"/>
          <a:stretch>
            <a:fillRect/>
          </a:stretch>
        </p:blipFill>
        <p:spPr>
          <a:xfrm>
            <a:off x="8391525" y="1604962"/>
            <a:ext cx="2571750" cy="2695575"/>
          </a:xfrm>
          <a:prstGeom prst="rect">
            <a:avLst/>
          </a:prstGeom>
        </p:spPr>
      </p:pic>
      <p:cxnSp>
        <p:nvCxnSpPr>
          <p:cNvPr id="12" name="Straight Connector 11"/>
          <p:cNvCxnSpPr/>
          <p:nvPr/>
        </p:nvCxnSpPr>
        <p:spPr>
          <a:xfrm>
            <a:off x="1657350" y="876300"/>
            <a:ext cx="2971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876925" y="1409700"/>
            <a:ext cx="3733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Rectangle: Rounded Corners 14"/>
          <p:cNvSpPr/>
          <p:nvPr/>
        </p:nvSpPr>
        <p:spPr>
          <a:xfrm>
            <a:off x="904876" y="5200651"/>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1 200 000</a:t>
            </a:r>
          </a:p>
        </p:txBody>
      </p:sp>
      <p:sp>
        <p:nvSpPr>
          <p:cNvPr id="21" name="Rectangle: Rounded Corners 20"/>
          <p:cNvSpPr/>
          <p:nvPr/>
        </p:nvSpPr>
        <p:spPr>
          <a:xfrm>
            <a:off x="5000626" y="5314951"/>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3 400 000</a:t>
            </a:r>
          </a:p>
        </p:txBody>
      </p:sp>
      <p:sp>
        <p:nvSpPr>
          <p:cNvPr id="25" name="Rectangle: Rounded Corners 24"/>
          <p:cNvSpPr/>
          <p:nvPr/>
        </p:nvSpPr>
        <p:spPr>
          <a:xfrm>
            <a:off x="8324851" y="3667126"/>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1 900 000</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1" grpId="0" animBg="1"/>
      <p:bldP spid="2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p:cNvGrpSpPr/>
          <p:nvPr/>
        </p:nvGrpSpPr>
        <p:grpSpPr>
          <a:xfrm>
            <a:off x="1972232" y="2475029"/>
            <a:ext cx="8538699" cy="2579570"/>
            <a:chOff x="1972232" y="2475029"/>
            <a:chExt cx="8538699" cy="2579570"/>
          </a:xfrm>
        </p:grpSpPr>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t="2772" r="59221" b="56132"/>
            <a:stretch>
              <a:fillRect/>
            </a:stretch>
          </p:blipFill>
          <p:spPr>
            <a:xfrm>
              <a:off x="1972232" y="2729410"/>
              <a:ext cx="4101737" cy="2325189"/>
            </a:xfrm>
            <a:prstGeom prst="rect">
              <a:avLst/>
            </a:prstGeom>
          </p:spPr>
        </p:pic>
        <p:pic>
          <p:nvPicPr>
            <p:cNvPr id="15" name="Picture 14"/>
            <p:cNvPicPr>
              <a:picLocks noChangeAspect="1"/>
            </p:cNvPicPr>
            <p:nvPr/>
          </p:nvPicPr>
          <p:blipFill rotWithShape="1">
            <a:blip r:embed="rId6">
              <a:extLst>
                <a:ext uri="{28A0092B-C50C-407E-A947-70E740481C1C}">
                  <a14:useLocalDpi xmlns:a14="http://schemas.microsoft.com/office/drawing/2010/main" val="0"/>
                </a:ext>
              </a:extLst>
            </a:blip>
            <a:srcRect t="2772" r="59221" b="56132"/>
            <a:stretch>
              <a:fillRect/>
            </a:stretch>
          </p:blipFill>
          <p:spPr>
            <a:xfrm>
              <a:off x="5111134" y="2721893"/>
              <a:ext cx="4101737" cy="2325189"/>
            </a:xfrm>
            <a:prstGeom prst="rect">
              <a:avLst/>
            </a:prstGeom>
          </p:spPr>
        </p:pic>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t="2772" r="59221" b="56132"/>
            <a:stretch>
              <a:fillRect/>
            </a:stretch>
          </p:blipFill>
          <p:spPr>
            <a:xfrm rot="342117" flipV="1">
              <a:off x="4647683" y="2475029"/>
              <a:ext cx="4101737" cy="2325189"/>
            </a:xfrm>
            <a:prstGeom prst="rect">
              <a:avLst/>
            </a:prstGeom>
          </p:spPr>
        </p:pic>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t="2772" r="59221" b="56132"/>
            <a:stretch>
              <a:fillRect/>
            </a:stretch>
          </p:blipFill>
          <p:spPr>
            <a:xfrm rot="9993538" flipH="1">
              <a:off x="2174555" y="2721892"/>
              <a:ext cx="4101737" cy="2325189"/>
            </a:xfrm>
            <a:prstGeom prst="rect">
              <a:avLst/>
            </a:prstGeom>
          </p:spPr>
        </p:pic>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t="2772" r="59221" b="56132"/>
            <a:stretch>
              <a:fillRect/>
            </a:stretch>
          </p:blipFill>
          <p:spPr>
            <a:xfrm rot="342117" flipH="1">
              <a:off x="6409194" y="2721891"/>
              <a:ext cx="4101737" cy="2325189"/>
            </a:xfrm>
            <a:prstGeom prst="rect">
              <a:avLst/>
            </a:prstGeom>
          </p:spPr>
        </p:pic>
      </p:grpSp>
      <p:grpSp>
        <p:nvGrpSpPr>
          <p:cNvPr id="17" name="Nhóm 28"/>
          <p:cNvGrpSpPr/>
          <p:nvPr/>
        </p:nvGrpSpPr>
        <p:grpSpPr>
          <a:xfrm>
            <a:off x="4991101" y="233463"/>
            <a:ext cx="7200900" cy="1423059"/>
            <a:chOff x="1139185" y="1145243"/>
            <a:chExt cx="7173783" cy="6901296"/>
          </a:xfrm>
        </p:grpSpPr>
        <p:sp>
          <p:nvSpPr>
            <p:cNvPr id="18" name="Bong bóng Lời nói: Hình chữ nhật với Góc Tròn 29"/>
            <p:cNvSpPr/>
            <p:nvPr/>
          </p:nvSpPr>
          <p:spPr>
            <a:xfrm>
              <a:off x="1139185" y="1145243"/>
              <a:ext cx="7173783" cy="6901296"/>
            </a:xfrm>
            <a:prstGeom prst="wedgeRoundRectCallout">
              <a:avLst>
                <a:gd name="adj1" fmla="val -55897"/>
                <a:gd name="adj2" fmla="val 24215"/>
                <a:gd name="adj3" fmla="val 16667"/>
              </a:avLst>
            </a:prstGeom>
            <a:solidFill>
              <a:schemeClr val="tx2"/>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19" name="Text Placeholder 7"/>
            <p:cNvSpPr txBox="1"/>
            <p:nvPr/>
          </p:nvSpPr>
          <p:spPr>
            <a:xfrm>
              <a:off x="1379218" y="1431322"/>
              <a:ext cx="6693715" cy="2988536"/>
            </a:xfrm>
            <a:prstGeom prst="rect">
              <a:avLst/>
            </a:prstGeom>
            <a:solidFill>
              <a:schemeClr val="tx2"/>
            </a:solidFill>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5"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5280" indent="-319405"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1155"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41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17703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1965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46227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defRPr/>
              </a:pP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Chúng</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ta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đã</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có</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được</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thịt</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bò</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rồi</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Hãy</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cùng</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tiếp</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tục</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chế</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biến</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bạn</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nhé</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a:t>
              </a:r>
              <a:endParaRPr kumimoji="0" lang="en-US" altLang="zh-CN" sz="35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pic>
        <p:nvPicPr>
          <p:cNvPr id="20"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92043" y="-816634"/>
            <a:ext cx="609600" cy="609600"/>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par>
                                <p:cTn id="15" presetID="10" presetClass="entr" presetSubtype="0" fill="hold" nodeType="withEffect">
                                  <p:stCondLst>
                                    <p:cond delay="5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 presetClass="mediacall" presetSubtype="0" fill="hold" nodeType="withEffect">
                                  <p:stCondLst>
                                    <p:cond delay="500"/>
                                  </p:stCondLst>
                                  <p:childTnLst>
                                    <p:cmd type="call" cmd="playFrom(0.0)">
                                      <p:cBhvr>
                                        <p:cTn id="19" dur="4414"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0"/>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l="2306" t="5015" r="4519" b="4636"/>
          <a:stretch>
            <a:fillRect/>
          </a:stretch>
        </p:blipFill>
        <p:spPr>
          <a:xfrm>
            <a:off x="1" y="-26126"/>
            <a:ext cx="12226834" cy="6894452"/>
          </a:xfrm>
          <a:prstGeom prst="rect">
            <a:avLst/>
          </a:prstGeom>
        </p:spPr>
      </p:pic>
      <p:sp>
        <p:nvSpPr>
          <p:cNvPr id="10" name="Hình chữ nhật: Góc Tròn 6"/>
          <p:cNvSpPr/>
          <p:nvPr/>
        </p:nvSpPr>
        <p:spPr>
          <a:xfrm>
            <a:off x="304760" y="186290"/>
            <a:ext cx="11556314" cy="6414446"/>
          </a:xfrm>
          <a:custGeom>
            <a:avLst/>
            <a:gdLst>
              <a:gd name="connsiteX0" fmla="*/ 0 w 11556314"/>
              <a:gd name="connsiteY0" fmla="*/ 1069096 h 6414446"/>
              <a:gd name="connsiteX1" fmla="*/ 1069096 w 11556314"/>
              <a:gd name="connsiteY1" fmla="*/ 0 h 6414446"/>
              <a:gd name="connsiteX2" fmla="*/ 10487218 w 11556314"/>
              <a:gd name="connsiteY2" fmla="*/ 0 h 6414446"/>
              <a:gd name="connsiteX3" fmla="*/ 11556314 w 11556314"/>
              <a:gd name="connsiteY3" fmla="*/ 1069096 h 6414446"/>
              <a:gd name="connsiteX4" fmla="*/ 11556314 w 11556314"/>
              <a:gd name="connsiteY4" fmla="*/ 5345350 h 6414446"/>
              <a:gd name="connsiteX5" fmla="*/ 10487218 w 11556314"/>
              <a:gd name="connsiteY5" fmla="*/ 6414446 h 6414446"/>
              <a:gd name="connsiteX6" fmla="*/ 1069096 w 11556314"/>
              <a:gd name="connsiteY6" fmla="*/ 6414446 h 6414446"/>
              <a:gd name="connsiteX7" fmla="*/ 0 w 11556314"/>
              <a:gd name="connsiteY7" fmla="*/ 5345350 h 6414446"/>
              <a:gd name="connsiteX8" fmla="*/ 0 w 11556314"/>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6314" h="6414446" fill="none" extrusionOk="0">
                <a:moveTo>
                  <a:pt x="0" y="1069096"/>
                </a:moveTo>
                <a:cubicBezTo>
                  <a:pt x="-19542" y="479866"/>
                  <a:pt x="461855" y="95376"/>
                  <a:pt x="1069096" y="0"/>
                </a:cubicBezTo>
                <a:cubicBezTo>
                  <a:pt x="2988959" y="77600"/>
                  <a:pt x="8507000" y="-27269"/>
                  <a:pt x="10487218" y="0"/>
                </a:cubicBezTo>
                <a:cubicBezTo>
                  <a:pt x="11148293" y="-93171"/>
                  <a:pt x="11665898" y="510911"/>
                  <a:pt x="11556314" y="1069096"/>
                </a:cubicBezTo>
                <a:cubicBezTo>
                  <a:pt x="11665314" y="2536417"/>
                  <a:pt x="11478105" y="4353943"/>
                  <a:pt x="11556314" y="5345350"/>
                </a:cubicBezTo>
                <a:cubicBezTo>
                  <a:pt x="11544449" y="5931154"/>
                  <a:pt x="11008778" y="6444826"/>
                  <a:pt x="10487218" y="6414446"/>
                </a:cubicBezTo>
                <a:cubicBezTo>
                  <a:pt x="6105933" y="6463623"/>
                  <a:pt x="3404006" y="6291744"/>
                  <a:pt x="1069096" y="6414446"/>
                </a:cubicBezTo>
                <a:cubicBezTo>
                  <a:pt x="471191" y="6471737"/>
                  <a:pt x="-69188" y="5995367"/>
                  <a:pt x="0" y="5345350"/>
                </a:cubicBezTo>
                <a:cubicBezTo>
                  <a:pt x="47022" y="3923570"/>
                  <a:pt x="104569" y="2292304"/>
                  <a:pt x="0" y="1069096"/>
                </a:cubicBezTo>
                <a:close/>
              </a:path>
              <a:path w="11556314" h="6414446" stroke="0" extrusionOk="0">
                <a:moveTo>
                  <a:pt x="0" y="1069096"/>
                </a:moveTo>
                <a:cubicBezTo>
                  <a:pt x="32307" y="474958"/>
                  <a:pt x="522525" y="-2928"/>
                  <a:pt x="1069096" y="0"/>
                </a:cubicBezTo>
                <a:cubicBezTo>
                  <a:pt x="3625564" y="-129276"/>
                  <a:pt x="7944635" y="-77778"/>
                  <a:pt x="10487218" y="0"/>
                </a:cubicBezTo>
                <a:cubicBezTo>
                  <a:pt x="11059960" y="-56436"/>
                  <a:pt x="11540584" y="569352"/>
                  <a:pt x="11556314" y="1069096"/>
                </a:cubicBezTo>
                <a:cubicBezTo>
                  <a:pt x="11637913" y="1542640"/>
                  <a:pt x="11710614" y="3696807"/>
                  <a:pt x="11556314" y="5345350"/>
                </a:cubicBezTo>
                <a:cubicBezTo>
                  <a:pt x="11603077" y="6034414"/>
                  <a:pt x="11046164" y="6425151"/>
                  <a:pt x="10487218" y="6414446"/>
                </a:cubicBezTo>
                <a:cubicBezTo>
                  <a:pt x="8839387" y="6458666"/>
                  <a:pt x="4582110" y="6385064"/>
                  <a:pt x="1069096" y="6414446"/>
                </a:cubicBezTo>
                <a:cubicBezTo>
                  <a:pt x="475401" y="6401959"/>
                  <a:pt x="-69909" y="5919638"/>
                  <a:pt x="0" y="5345350"/>
                </a:cubicBezTo>
                <a:cubicBezTo>
                  <a:pt x="-159954" y="3610433"/>
                  <a:pt x="22140" y="2206617"/>
                  <a:pt x="0" y="1069096"/>
                </a:cubicBezTo>
                <a:close/>
              </a:path>
            </a:pathLst>
          </a:custGeom>
          <a:solidFill>
            <a:schemeClr val="tx2"/>
          </a:solidFill>
          <a:ln w="76200">
            <a:solidFill>
              <a:schemeClr val="bg1">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 name="Nhóm 14"/>
          <p:cNvGrpSpPr/>
          <p:nvPr/>
        </p:nvGrpSpPr>
        <p:grpSpPr>
          <a:xfrm>
            <a:off x="678426" y="352999"/>
            <a:ext cx="10856350" cy="1754326"/>
            <a:chOff x="678426" y="352999"/>
            <a:chExt cx="10856350" cy="1754326"/>
          </a:xfrm>
        </p:grpSpPr>
        <p:grpSp>
          <p:nvGrpSpPr>
            <p:cNvPr id="17" name="Nhóm 15"/>
            <p:cNvGrpSpPr/>
            <p:nvPr/>
          </p:nvGrpSpPr>
          <p:grpSpPr>
            <a:xfrm>
              <a:off x="678426" y="514924"/>
              <a:ext cx="793415" cy="784830"/>
              <a:chOff x="678426" y="514924"/>
              <a:chExt cx="793415" cy="784830"/>
            </a:xfrm>
          </p:grpSpPr>
          <p:sp>
            <p:nvSpPr>
              <p:cNvPr id="19" name="Oval 22"/>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0" name="TextBox 23"/>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8" name="TextBox 16"/>
            <p:cNvSpPr txBox="1"/>
            <p:nvPr/>
          </p:nvSpPr>
          <p:spPr>
            <a:xfrm>
              <a:off x="1471842" y="352999"/>
              <a:ext cx="10062934" cy="1754326"/>
            </a:xfrm>
            <a:prstGeom prst="rect">
              <a:avLst/>
            </a:prstGeom>
            <a:noFill/>
          </p:spPr>
          <p:txBody>
            <a:bodyPr wrap="square" rtlCol="0">
              <a:spAutoFit/>
            </a:bodyPr>
            <a:lstStyle/>
            <a:p>
              <a:pPr algn="just"/>
              <a:r>
                <a:rPr lang="vi-VN" sz="3600" b="0" i="0" dirty="0">
                  <a:solidFill>
                    <a:srgbClr val="000000"/>
                  </a:solidFill>
                  <a:effectLst/>
                  <a:latin typeface="Calibri" panose="020F0502020204030204" pitchFamily="34" charset="0"/>
                  <a:cs typeface="Calibri" panose="020F0502020204030204" pitchFamily="34" charset="0"/>
                </a:rPr>
                <a:t>Chọn câu trả lời đúng</a:t>
              </a:r>
            </a:p>
            <a:p>
              <a:pPr algn="just"/>
              <a:r>
                <a:rPr lang="vi-VN" sz="3600" b="0" i="0" dirty="0">
                  <a:solidFill>
                    <a:srgbClr val="000000"/>
                  </a:solidFill>
                  <a:effectLst/>
                  <a:latin typeface="Calibri" panose="020F0502020204030204" pitchFamily="34" charset="0"/>
                  <a:cs typeface="Calibri" panose="020F0502020204030204" pitchFamily="34" charset="0"/>
                </a:rPr>
                <a:t>Số nào dưới đây làm tròn đến chữ số hàng trăm nghìn thì được hai trăm nghìn?</a:t>
              </a:r>
            </a:p>
          </p:txBody>
        </p:sp>
      </p:grpSp>
      <p:sp>
        <p:nvSpPr>
          <p:cNvPr id="2" name="TextBox 1"/>
          <p:cNvSpPr txBox="1"/>
          <p:nvPr/>
        </p:nvSpPr>
        <p:spPr>
          <a:xfrm>
            <a:off x="1733550" y="2381250"/>
            <a:ext cx="8029575" cy="2800767"/>
          </a:xfrm>
          <a:prstGeom prst="rect">
            <a:avLst/>
          </a:prstGeom>
          <a:noFill/>
        </p:spPr>
        <p:txBody>
          <a:bodyPr wrap="square" rtlCol="0">
            <a:spAutoFit/>
          </a:bodyPr>
          <a:lstStyle/>
          <a:p>
            <a:pPr algn="just"/>
            <a:r>
              <a:rPr lang="en-US" sz="4400" b="0" i="0" dirty="0">
                <a:solidFill>
                  <a:srgbClr val="000000"/>
                </a:solidFill>
                <a:effectLst/>
              </a:rPr>
              <a:t>A. 149 000</a:t>
            </a:r>
          </a:p>
          <a:p>
            <a:pPr algn="just"/>
            <a:r>
              <a:rPr lang="en-US" sz="4400" b="0" i="0" dirty="0">
                <a:solidFill>
                  <a:srgbClr val="000000"/>
                </a:solidFill>
                <a:effectLst/>
              </a:rPr>
              <a:t>B. 190 001</a:t>
            </a:r>
          </a:p>
          <a:p>
            <a:pPr algn="just"/>
            <a:r>
              <a:rPr lang="en-US" sz="4400" b="0" i="0" dirty="0">
                <a:solidFill>
                  <a:srgbClr val="000000"/>
                </a:solidFill>
                <a:effectLst/>
              </a:rPr>
              <a:t>C. 250 001</a:t>
            </a:r>
          </a:p>
          <a:p>
            <a:pPr algn="just"/>
            <a:r>
              <a:rPr lang="en-US" sz="4400" b="0" i="0" dirty="0">
                <a:solidFill>
                  <a:srgbClr val="000000"/>
                </a:solidFill>
                <a:effectLst/>
              </a:rPr>
              <a:t>D. 284 910</a:t>
            </a:r>
          </a:p>
        </p:txBody>
      </p:sp>
      <p:cxnSp>
        <p:nvCxnSpPr>
          <p:cNvPr id="5" name="Straight Connector 4"/>
          <p:cNvCxnSpPr/>
          <p:nvPr/>
        </p:nvCxnSpPr>
        <p:spPr>
          <a:xfrm>
            <a:off x="5105400" y="1447800"/>
            <a:ext cx="63055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676400" y="2000250"/>
            <a:ext cx="5410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1647825" y="3019425"/>
            <a:ext cx="676275" cy="66675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7" name="Nhóm 28"/>
          <p:cNvGrpSpPr/>
          <p:nvPr/>
        </p:nvGrpSpPr>
        <p:grpSpPr>
          <a:xfrm>
            <a:off x="117346" y="265863"/>
            <a:ext cx="6186487" cy="1850320"/>
            <a:chOff x="1139185" y="1145243"/>
            <a:chExt cx="7173783" cy="6901296"/>
          </a:xfrm>
          <a:solidFill>
            <a:schemeClr val="tx2"/>
          </a:solidFill>
        </p:grpSpPr>
        <p:sp>
          <p:nvSpPr>
            <p:cNvPr id="18" name="Bong bóng Lời nói: Hình chữ nhật với Góc Tròn 29"/>
            <p:cNvSpPr/>
            <p:nvPr/>
          </p:nvSpPr>
          <p:spPr>
            <a:xfrm>
              <a:off x="1139185" y="1145243"/>
              <a:ext cx="7173783" cy="6901296"/>
            </a:xfrm>
            <a:prstGeom prst="wedgeRoundRectCallout">
              <a:avLst>
                <a:gd name="adj1" fmla="val -55897"/>
                <a:gd name="adj2" fmla="val 24215"/>
                <a:gd name="adj3" fmla="val 16667"/>
              </a:avLst>
            </a:prstGeom>
            <a:grp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19" name="Text Placeholder 7"/>
            <p:cNvSpPr txBox="1"/>
            <p:nvPr/>
          </p:nvSpPr>
          <p:spPr>
            <a:xfrm>
              <a:off x="1379218" y="1431322"/>
              <a:ext cx="6693715" cy="2988536"/>
            </a:xfrm>
            <a:prstGeom prst="rect">
              <a:avLst/>
            </a:prstGeom>
            <a:grpFill/>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5"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5280" indent="-319405"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1155"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41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17703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1965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46227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defRPr/>
              </a:pP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Món</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bò</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bít</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tết</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thơm</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ngon</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đã</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hoàn</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thành</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Cảm</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ơn</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bạn</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rất</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nhiều</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a:t>
              </a:r>
            </a:p>
          </p:txBody>
        </p:sp>
      </p:grpSp>
      <p:pic>
        <p:nvPicPr>
          <p:cNvPr id="20"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92043" y="-816634"/>
            <a:ext cx="609600" cy="609600"/>
          </a:xfrm>
          <a:prstGeom prst="rect">
            <a:avLst/>
          </a:prstGeom>
        </p:spPr>
      </p:pic>
      <p:pic>
        <p:nvPicPr>
          <p:cNvPr id="7" name="Picture 6"/>
          <p:cNvPicPr>
            <a:picLocks noChangeAspect="1"/>
          </p:cNvPicPr>
          <p:nvPr/>
        </p:nvPicPr>
        <p:blipFill>
          <a:blip r:embed="rId7"/>
          <a:stretch>
            <a:fillRect/>
          </a:stretch>
        </p:blipFill>
        <p:spPr>
          <a:xfrm>
            <a:off x="1842906" y="1216718"/>
            <a:ext cx="8663167" cy="4590686"/>
          </a:xfrm>
          <a:prstGeom prst="rect">
            <a:avLst/>
          </a:prstGeom>
        </p:spPr>
      </p:pic>
      <p:pic>
        <p:nvPicPr>
          <p:cNvPr id="14" name="Picture 13"/>
          <p:cNvPicPr>
            <a:picLocks noChangeAspect="1"/>
          </p:cNvPicPr>
          <p:nvPr/>
        </p:nvPicPr>
        <p:blipFill rotWithShape="1">
          <a:blip r:embed="rId8">
            <a:extLst>
              <a:ext uri="{28A0092B-C50C-407E-A947-70E740481C1C}">
                <a14:useLocalDpi xmlns:a14="http://schemas.microsoft.com/office/drawing/2010/main" val="0"/>
              </a:ext>
            </a:extLst>
          </a:blip>
          <a:srcRect l="4546" t="48485" r="69481" b="8109"/>
          <a:stretch>
            <a:fillRect/>
          </a:stretch>
        </p:blipFill>
        <p:spPr>
          <a:xfrm>
            <a:off x="7010231" y="19019"/>
            <a:ext cx="2612571" cy="2455817"/>
          </a:xfrm>
          <a:prstGeom prst="rect">
            <a:avLst/>
          </a:prstGeom>
        </p:spPr>
      </p:pic>
      <p:pic>
        <p:nvPicPr>
          <p:cNvPr id="6" name="Picture 5"/>
          <p:cNvPicPr>
            <a:picLocks noChangeAspect="1"/>
          </p:cNvPicPr>
          <p:nvPr/>
        </p:nvPicPr>
        <p:blipFill rotWithShape="1">
          <a:blip r:embed="rId9">
            <a:extLst>
              <a:ext uri="{BEBA8EAE-BF5A-486C-A8C5-ECC9F3942E4B}">
                <a14:imgProps xmlns:a14="http://schemas.microsoft.com/office/drawing/2010/main">
                  <a14:imgLayer r:embed="rId10">
                    <a14:imgEffect>
                      <a14:backgroundRemoval t="36944" b="94167" l="46875" r="86979"/>
                    </a14:imgEffect>
                  </a14:imgLayer>
                </a14:imgProps>
              </a:ext>
              <a:ext uri="{28A0092B-C50C-407E-A947-70E740481C1C}">
                <a14:useLocalDpi xmlns:a14="http://schemas.microsoft.com/office/drawing/2010/main" val="0"/>
              </a:ext>
            </a:extLst>
          </a:blip>
          <a:srcRect l="41843" t="38382" r="7794" b="6119"/>
          <a:stretch>
            <a:fillRect/>
          </a:stretch>
        </p:blipFill>
        <p:spPr>
          <a:xfrm rot="3418715">
            <a:off x="7356954" y="-379883"/>
            <a:ext cx="6018635" cy="3730723"/>
          </a:xfrm>
          <a:prstGeom prst="rect">
            <a:avLst/>
          </a:prstGeom>
        </p:spPr>
      </p:pic>
      <p:grpSp>
        <p:nvGrpSpPr>
          <p:cNvPr id="26" name="Group 25"/>
          <p:cNvGrpSpPr/>
          <p:nvPr/>
        </p:nvGrpSpPr>
        <p:grpSpPr>
          <a:xfrm>
            <a:off x="2784272" y="2398330"/>
            <a:ext cx="6487380" cy="2897812"/>
            <a:chOff x="2784272" y="2398330"/>
            <a:chExt cx="6487380" cy="2897812"/>
          </a:xfrm>
        </p:grpSpPr>
        <p:pic>
          <p:nvPicPr>
            <p:cNvPr id="27" name="Picture 26"/>
            <p:cNvPicPr>
              <a:picLocks noChangeAspect="1"/>
            </p:cNvPicPr>
            <p:nvPr/>
          </p:nvPicPr>
          <p:blipFill rotWithShape="1">
            <a:blip r:embed="rId8">
              <a:extLst>
                <a:ext uri="{28A0092B-C50C-407E-A947-70E740481C1C}">
                  <a14:useLocalDpi xmlns:a14="http://schemas.microsoft.com/office/drawing/2010/main" val="0"/>
                </a:ext>
              </a:extLst>
            </a:blip>
            <a:srcRect l="4546" t="48485" r="69481" b="8109"/>
            <a:stretch>
              <a:fillRect/>
            </a:stretch>
          </p:blipFill>
          <p:spPr>
            <a:xfrm>
              <a:off x="2784272" y="2840325"/>
              <a:ext cx="2612571" cy="2455817"/>
            </a:xfrm>
            <a:prstGeom prst="rect">
              <a:avLst/>
            </a:prstGeom>
          </p:spPr>
        </p:pic>
        <p:pic>
          <p:nvPicPr>
            <p:cNvPr id="28" name="Picture 27"/>
            <p:cNvPicPr>
              <a:picLocks noChangeAspect="1"/>
            </p:cNvPicPr>
            <p:nvPr/>
          </p:nvPicPr>
          <p:blipFill rotWithShape="1">
            <a:blip r:embed="rId8">
              <a:extLst>
                <a:ext uri="{28A0092B-C50C-407E-A947-70E740481C1C}">
                  <a14:useLocalDpi xmlns:a14="http://schemas.microsoft.com/office/drawing/2010/main" val="0"/>
                </a:ext>
              </a:extLst>
            </a:blip>
            <a:srcRect l="4546" t="48485" r="69481" b="8109"/>
            <a:stretch>
              <a:fillRect/>
            </a:stretch>
          </p:blipFill>
          <p:spPr>
            <a:xfrm>
              <a:off x="4509832" y="2398330"/>
              <a:ext cx="2612571" cy="2455817"/>
            </a:xfrm>
            <a:prstGeom prst="rect">
              <a:avLst/>
            </a:prstGeom>
          </p:spPr>
        </p:pic>
        <p:pic>
          <p:nvPicPr>
            <p:cNvPr id="29" name="Picture 28"/>
            <p:cNvPicPr>
              <a:picLocks noChangeAspect="1"/>
            </p:cNvPicPr>
            <p:nvPr/>
          </p:nvPicPr>
          <p:blipFill rotWithShape="1">
            <a:blip r:embed="rId8">
              <a:extLst>
                <a:ext uri="{28A0092B-C50C-407E-A947-70E740481C1C}">
                  <a14:useLocalDpi xmlns:a14="http://schemas.microsoft.com/office/drawing/2010/main" val="0"/>
                </a:ext>
              </a:extLst>
            </a:blip>
            <a:srcRect l="4546" t="48485" r="69481" b="8109"/>
            <a:stretch>
              <a:fillRect/>
            </a:stretch>
          </p:blipFill>
          <p:spPr>
            <a:xfrm>
              <a:off x="6659081" y="2436583"/>
              <a:ext cx="2612571" cy="2455817"/>
            </a:xfrm>
            <a:prstGeom prst="rect">
              <a:avLst/>
            </a:prstGeom>
          </p:spPr>
        </p:pic>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32" presetClass="emph" presetSubtype="0" fill="hold" nodeType="afterEffect">
                                  <p:stCondLst>
                                    <p:cond delay="0"/>
                                  </p:stCondLst>
                                  <p:childTnLst>
                                    <p:animRot by="120000">
                                      <p:cBhvr>
                                        <p:cTn id="15" dur="100" fill="hold">
                                          <p:stCondLst>
                                            <p:cond delay="0"/>
                                          </p:stCondLst>
                                        </p:cTn>
                                        <p:tgtEl>
                                          <p:spTgt spid="6"/>
                                        </p:tgtEl>
                                        <p:attrNameLst>
                                          <p:attrName>r</p:attrName>
                                        </p:attrNameLst>
                                      </p:cBhvr>
                                    </p:animRot>
                                    <p:animRot by="-240000">
                                      <p:cBhvr>
                                        <p:cTn id="16" dur="200" fill="hold">
                                          <p:stCondLst>
                                            <p:cond delay="200"/>
                                          </p:stCondLst>
                                        </p:cTn>
                                        <p:tgtEl>
                                          <p:spTgt spid="6"/>
                                        </p:tgtEl>
                                        <p:attrNameLst>
                                          <p:attrName>r</p:attrName>
                                        </p:attrNameLst>
                                      </p:cBhvr>
                                    </p:animRot>
                                    <p:animRot by="240000">
                                      <p:cBhvr>
                                        <p:cTn id="17" dur="200" fill="hold">
                                          <p:stCondLst>
                                            <p:cond delay="400"/>
                                          </p:stCondLst>
                                        </p:cTn>
                                        <p:tgtEl>
                                          <p:spTgt spid="6"/>
                                        </p:tgtEl>
                                        <p:attrNameLst>
                                          <p:attrName>r</p:attrName>
                                        </p:attrNameLst>
                                      </p:cBhvr>
                                    </p:animRot>
                                    <p:animRot by="-240000">
                                      <p:cBhvr>
                                        <p:cTn id="18" dur="200" fill="hold">
                                          <p:stCondLst>
                                            <p:cond delay="600"/>
                                          </p:stCondLst>
                                        </p:cTn>
                                        <p:tgtEl>
                                          <p:spTgt spid="6"/>
                                        </p:tgtEl>
                                        <p:attrNameLst>
                                          <p:attrName>r</p:attrName>
                                        </p:attrNameLst>
                                      </p:cBhvr>
                                    </p:animRot>
                                    <p:animRot by="120000">
                                      <p:cBhvr>
                                        <p:cTn id="19" dur="200" fill="hold">
                                          <p:stCondLst>
                                            <p:cond delay="800"/>
                                          </p:stCondLst>
                                        </p:cTn>
                                        <p:tgtEl>
                                          <p:spTgt spid="6"/>
                                        </p:tgtEl>
                                        <p:attrNameLst>
                                          <p:attrName>r</p:attrName>
                                        </p:attrNameLst>
                                      </p:cBhvr>
                                    </p:animRot>
                                  </p:childTnLst>
                                </p:cTn>
                              </p:par>
                              <p:par>
                                <p:cTn id="20" presetID="42" presetClass="path" presetSubtype="0" accel="50000" decel="50000" fill="hold" nodeType="withEffect">
                                  <p:stCondLst>
                                    <p:cond delay="0"/>
                                  </p:stCondLst>
                                  <p:childTnLst>
                                    <p:animMotion origin="layout" path="M -1.45833E-6 -2.96296E-6 L -0.1651 0.31783 " pathEditMode="relative" rAng="0" ptsTypes="AA">
                                      <p:cBhvr>
                                        <p:cTn id="21" dur="2000" fill="hold"/>
                                        <p:tgtEl>
                                          <p:spTgt spid="14"/>
                                        </p:tgtEl>
                                        <p:attrNameLst>
                                          <p:attrName>ppt_x</p:attrName>
                                          <p:attrName>ppt_y</p:attrName>
                                        </p:attrNameLst>
                                      </p:cBhvr>
                                      <p:rCtr x="-8255" y="15880"/>
                                    </p:animMotion>
                                  </p:childTnLst>
                                </p:cTn>
                              </p:par>
                            </p:childTnLst>
                          </p:cTn>
                        </p:par>
                        <p:par>
                          <p:cTn id="22" fill="hold">
                            <p:stCondLst>
                              <p:cond delay="1500"/>
                            </p:stCondLst>
                            <p:childTnLst>
                              <p:par>
                                <p:cTn id="23" presetID="10" presetClass="exit" presetSubtype="0" fill="hold" nodeType="afterEffect">
                                  <p:stCondLst>
                                    <p:cond delay="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par>
                          <p:cTn id="29" fill="hold">
                            <p:stCondLst>
                              <p:cond delay="2000"/>
                            </p:stCondLst>
                            <p:childTnLst>
                              <p:par>
                                <p:cTn id="30" presetID="32" presetClass="emph" presetSubtype="0" fill="hold" nodeType="afterEffect">
                                  <p:stCondLst>
                                    <p:cond delay="0"/>
                                  </p:stCondLst>
                                  <p:childTnLst>
                                    <p:animRot by="120000">
                                      <p:cBhvr>
                                        <p:cTn id="31" dur="100" fill="hold">
                                          <p:stCondLst>
                                            <p:cond delay="0"/>
                                          </p:stCondLst>
                                        </p:cTn>
                                        <p:tgtEl>
                                          <p:spTgt spid="26"/>
                                        </p:tgtEl>
                                        <p:attrNameLst>
                                          <p:attrName>r</p:attrName>
                                        </p:attrNameLst>
                                      </p:cBhvr>
                                    </p:animRot>
                                    <p:animRot by="-240000">
                                      <p:cBhvr>
                                        <p:cTn id="32" dur="200" fill="hold">
                                          <p:stCondLst>
                                            <p:cond delay="200"/>
                                          </p:stCondLst>
                                        </p:cTn>
                                        <p:tgtEl>
                                          <p:spTgt spid="26"/>
                                        </p:tgtEl>
                                        <p:attrNameLst>
                                          <p:attrName>r</p:attrName>
                                        </p:attrNameLst>
                                      </p:cBhvr>
                                    </p:animRot>
                                    <p:animRot by="240000">
                                      <p:cBhvr>
                                        <p:cTn id="33" dur="200" fill="hold">
                                          <p:stCondLst>
                                            <p:cond delay="400"/>
                                          </p:stCondLst>
                                        </p:cTn>
                                        <p:tgtEl>
                                          <p:spTgt spid="26"/>
                                        </p:tgtEl>
                                        <p:attrNameLst>
                                          <p:attrName>r</p:attrName>
                                        </p:attrNameLst>
                                      </p:cBhvr>
                                    </p:animRot>
                                    <p:animRot by="-240000">
                                      <p:cBhvr>
                                        <p:cTn id="34" dur="200" fill="hold">
                                          <p:stCondLst>
                                            <p:cond delay="600"/>
                                          </p:stCondLst>
                                        </p:cTn>
                                        <p:tgtEl>
                                          <p:spTgt spid="26"/>
                                        </p:tgtEl>
                                        <p:attrNameLst>
                                          <p:attrName>r</p:attrName>
                                        </p:attrNameLst>
                                      </p:cBhvr>
                                    </p:animRot>
                                    <p:animRot by="120000">
                                      <p:cBhvr>
                                        <p:cTn id="35" dur="200" fill="hold">
                                          <p:stCondLst>
                                            <p:cond delay="800"/>
                                          </p:stCondLst>
                                        </p:cTn>
                                        <p:tgtEl>
                                          <p:spTgt spid="26"/>
                                        </p:tgtEl>
                                        <p:attrNameLst>
                                          <p:attrName>r</p:attrName>
                                        </p:attrNameLst>
                                      </p:cBhvr>
                                    </p:animRot>
                                  </p:childTnLst>
                                </p:cTn>
                              </p:par>
                              <p:par>
                                <p:cTn id="36" presetID="32" presetClass="emph" presetSubtype="0" fill="hold" nodeType="withEffect">
                                  <p:stCondLst>
                                    <p:cond delay="0"/>
                                  </p:stCondLst>
                                  <p:childTnLst>
                                    <p:animRot by="120000">
                                      <p:cBhvr>
                                        <p:cTn id="37" dur="100" fill="hold">
                                          <p:stCondLst>
                                            <p:cond delay="0"/>
                                          </p:stCondLst>
                                        </p:cTn>
                                        <p:tgtEl>
                                          <p:spTgt spid="7"/>
                                        </p:tgtEl>
                                        <p:attrNameLst>
                                          <p:attrName>r</p:attrName>
                                        </p:attrNameLst>
                                      </p:cBhvr>
                                    </p:animRot>
                                    <p:animRot by="-240000">
                                      <p:cBhvr>
                                        <p:cTn id="38" dur="200" fill="hold">
                                          <p:stCondLst>
                                            <p:cond delay="200"/>
                                          </p:stCondLst>
                                        </p:cTn>
                                        <p:tgtEl>
                                          <p:spTgt spid="7"/>
                                        </p:tgtEl>
                                        <p:attrNameLst>
                                          <p:attrName>r</p:attrName>
                                        </p:attrNameLst>
                                      </p:cBhvr>
                                    </p:animRot>
                                    <p:animRot by="240000">
                                      <p:cBhvr>
                                        <p:cTn id="39" dur="200" fill="hold">
                                          <p:stCondLst>
                                            <p:cond delay="400"/>
                                          </p:stCondLst>
                                        </p:cTn>
                                        <p:tgtEl>
                                          <p:spTgt spid="7"/>
                                        </p:tgtEl>
                                        <p:attrNameLst>
                                          <p:attrName>r</p:attrName>
                                        </p:attrNameLst>
                                      </p:cBhvr>
                                    </p:animRot>
                                    <p:animRot by="-240000">
                                      <p:cBhvr>
                                        <p:cTn id="40" dur="200" fill="hold">
                                          <p:stCondLst>
                                            <p:cond delay="600"/>
                                          </p:stCondLst>
                                        </p:cTn>
                                        <p:tgtEl>
                                          <p:spTgt spid="7"/>
                                        </p:tgtEl>
                                        <p:attrNameLst>
                                          <p:attrName>r</p:attrName>
                                        </p:attrNameLst>
                                      </p:cBhvr>
                                    </p:animRot>
                                    <p:animRot by="120000">
                                      <p:cBhvr>
                                        <p:cTn id="41" dur="200" fill="hold">
                                          <p:stCondLst>
                                            <p:cond delay="800"/>
                                          </p:stCondLst>
                                        </p:cTn>
                                        <p:tgtEl>
                                          <p:spTgt spid="7"/>
                                        </p:tgtEl>
                                        <p:attrNameLst>
                                          <p:attrName>r</p:attrName>
                                        </p:attrNameLst>
                                      </p:cBhvr>
                                    </p:animRot>
                                  </p:childTnLst>
                                </p:cTn>
                              </p:par>
                              <p:par>
                                <p:cTn id="42" presetID="10" presetClass="entr" presetSubtype="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par>
                                <p:cTn id="45" presetID="1" presetClass="mediacall" presetSubtype="0" fill="hold" nodeType="withEffect">
                                  <p:stCondLst>
                                    <p:cond delay="0"/>
                                  </p:stCondLst>
                                  <p:childTnLst>
                                    <p:cmd type="call" cmd="playFrom(0.0)">
                                      <p:cBhvr>
                                        <p:cTn id="46" dur="4414"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20"/>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Hình chữ nhật: Góc Tròn 3"/>
          <p:cNvSpPr/>
          <p:nvPr/>
        </p:nvSpPr>
        <p:spPr>
          <a:xfrm>
            <a:off x="4859342" y="1431211"/>
            <a:ext cx="6880559" cy="4689665"/>
          </a:xfrm>
          <a:custGeom>
            <a:avLst/>
            <a:gdLst>
              <a:gd name="connsiteX0" fmla="*/ 0 w 6880559"/>
              <a:gd name="connsiteY0" fmla="*/ 781626 h 4689665"/>
              <a:gd name="connsiteX1" fmla="*/ 781626 w 6880559"/>
              <a:gd name="connsiteY1" fmla="*/ 0 h 4689665"/>
              <a:gd name="connsiteX2" fmla="*/ 6098933 w 6880559"/>
              <a:gd name="connsiteY2" fmla="*/ 0 h 4689665"/>
              <a:gd name="connsiteX3" fmla="*/ 6880559 w 6880559"/>
              <a:gd name="connsiteY3" fmla="*/ 781626 h 4689665"/>
              <a:gd name="connsiteX4" fmla="*/ 6880559 w 6880559"/>
              <a:gd name="connsiteY4" fmla="*/ 3908039 h 4689665"/>
              <a:gd name="connsiteX5" fmla="*/ 6098933 w 6880559"/>
              <a:gd name="connsiteY5" fmla="*/ 4689665 h 4689665"/>
              <a:gd name="connsiteX6" fmla="*/ 781626 w 6880559"/>
              <a:gd name="connsiteY6" fmla="*/ 4689665 h 4689665"/>
              <a:gd name="connsiteX7" fmla="*/ 0 w 6880559"/>
              <a:gd name="connsiteY7" fmla="*/ 3908039 h 4689665"/>
              <a:gd name="connsiteX8" fmla="*/ 0 w 6880559"/>
              <a:gd name="connsiteY8" fmla="*/ 781626 h 468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80559" h="4689665" fill="none" extrusionOk="0">
                <a:moveTo>
                  <a:pt x="0" y="781626"/>
                </a:moveTo>
                <a:cubicBezTo>
                  <a:pt x="-54093" y="353309"/>
                  <a:pt x="337042" y="73275"/>
                  <a:pt x="781626" y="0"/>
                </a:cubicBezTo>
                <a:cubicBezTo>
                  <a:pt x="2780549" y="77600"/>
                  <a:pt x="4231134" y="-27269"/>
                  <a:pt x="6098933" y="0"/>
                </a:cubicBezTo>
                <a:cubicBezTo>
                  <a:pt x="6557513" y="-35485"/>
                  <a:pt x="6957606" y="372628"/>
                  <a:pt x="6880559" y="781626"/>
                </a:cubicBezTo>
                <a:cubicBezTo>
                  <a:pt x="6989559" y="2081144"/>
                  <a:pt x="6802350" y="3238414"/>
                  <a:pt x="6880559" y="3908039"/>
                </a:cubicBezTo>
                <a:cubicBezTo>
                  <a:pt x="6824648" y="4317847"/>
                  <a:pt x="6455409" y="4722832"/>
                  <a:pt x="6098933" y="4689665"/>
                </a:cubicBezTo>
                <a:cubicBezTo>
                  <a:pt x="5531370" y="4738842"/>
                  <a:pt x="2760182" y="4566963"/>
                  <a:pt x="781626" y="4689665"/>
                </a:cubicBezTo>
                <a:cubicBezTo>
                  <a:pt x="345715" y="4722162"/>
                  <a:pt x="-29770" y="4365351"/>
                  <a:pt x="0" y="3908039"/>
                </a:cubicBezTo>
                <a:cubicBezTo>
                  <a:pt x="47022" y="2601502"/>
                  <a:pt x="104569" y="2236540"/>
                  <a:pt x="0" y="781626"/>
                </a:cubicBezTo>
                <a:close/>
              </a:path>
              <a:path w="6880559" h="4689665" stroke="0" extrusionOk="0">
                <a:moveTo>
                  <a:pt x="0" y="781626"/>
                </a:moveTo>
                <a:cubicBezTo>
                  <a:pt x="72169" y="341697"/>
                  <a:pt x="398438" y="-3236"/>
                  <a:pt x="781626" y="0"/>
                </a:cubicBezTo>
                <a:cubicBezTo>
                  <a:pt x="2697567" y="-129276"/>
                  <a:pt x="4022703" y="-77778"/>
                  <a:pt x="6098933" y="0"/>
                </a:cubicBezTo>
                <a:cubicBezTo>
                  <a:pt x="6508275" y="-71212"/>
                  <a:pt x="6879164" y="357988"/>
                  <a:pt x="6880559" y="781626"/>
                </a:cubicBezTo>
                <a:cubicBezTo>
                  <a:pt x="6962158" y="2119921"/>
                  <a:pt x="7034859" y="3555666"/>
                  <a:pt x="6880559" y="3908039"/>
                </a:cubicBezTo>
                <a:cubicBezTo>
                  <a:pt x="6891198" y="4362155"/>
                  <a:pt x="6513948" y="4695329"/>
                  <a:pt x="6098933" y="4689665"/>
                </a:cubicBezTo>
                <a:cubicBezTo>
                  <a:pt x="4802368" y="4733885"/>
                  <a:pt x="2900417" y="4660283"/>
                  <a:pt x="781626" y="4689665"/>
                </a:cubicBezTo>
                <a:cubicBezTo>
                  <a:pt x="342359" y="4660515"/>
                  <a:pt x="-68973" y="4323778"/>
                  <a:pt x="0" y="3908039"/>
                </a:cubicBezTo>
                <a:cubicBezTo>
                  <a:pt x="-159954" y="3522370"/>
                  <a:pt x="22140" y="1377657"/>
                  <a:pt x="0" y="781626"/>
                </a:cubicBezTo>
                <a:close/>
              </a:path>
            </a:pathLst>
          </a:custGeom>
          <a:solidFill>
            <a:schemeClr val="tx2"/>
          </a:solidFill>
          <a:ln w="76200">
            <a:solidFill>
              <a:srgbClr val="C0000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3" name="Group 2"/>
          <p:cNvGrpSpPr/>
          <p:nvPr/>
        </p:nvGrpSpPr>
        <p:grpSpPr>
          <a:xfrm>
            <a:off x="5252823" y="2104922"/>
            <a:ext cx="6516030" cy="842139"/>
            <a:chOff x="5132916" y="1809663"/>
            <a:chExt cx="6516030" cy="842139"/>
          </a:xfrm>
        </p:grpSpPr>
        <p:sp>
          <p:nvSpPr>
            <p:cNvPr id="30" name="TextBox 47"/>
            <p:cNvSpPr txBox="1"/>
            <p:nvPr/>
          </p:nvSpPr>
          <p:spPr>
            <a:xfrm>
              <a:off x="6130085" y="1828089"/>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defRPr/>
              </a:pP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GV GHI DẶN DÒ Ở ĐÂY.</a:t>
              </a:r>
              <a:endParaRPr kumimoji="0" lang="en-US" sz="40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pic>
          <p:nvPicPr>
            <p:cNvPr id="31" name="Picture 30"/>
            <p:cNvPicPr>
              <a:picLocks noChangeAspect="1"/>
            </p:cNvPicPr>
            <p:nvPr/>
          </p:nvPicPr>
          <p:blipFill rotWithShape="1">
            <a:blip r:embed="rId3" cstate="print">
              <a:extLst>
                <a:ext uri="{28A0092B-C50C-407E-A947-70E740481C1C}">
                  <a14:useLocalDpi xmlns:a14="http://schemas.microsoft.com/office/drawing/2010/main" val="0"/>
                </a:ext>
              </a:extLst>
            </a:blip>
            <a:srcRect l="74349" t="16613" r="4144" b="31834"/>
            <a:stretch>
              <a:fillRect/>
            </a:stretch>
          </p:blipFill>
          <p:spPr>
            <a:xfrm rot="5929754" flipH="1">
              <a:off x="5279591" y="1662988"/>
              <a:ext cx="842139" cy="1135489"/>
            </a:xfrm>
            <a:prstGeom prst="rect">
              <a:avLst/>
            </a:prstGeom>
          </p:spPr>
        </p:pic>
      </p:grpSp>
      <p:grpSp>
        <p:nvGrpSpPr>
          <p:cNvPr id="32" name="Group 31"/>
          <p:cNvGrpSpPr/>
          <p:nvPr/>
        </p:nvGrpSpPr>
        <p:grpSpPr>
          <a:xfrm>
            <a:off x="5306762" y="3976099"/>
            <a:ext cx="6516030" cy="842139"/>
            <a:chOff x="5132916" y="1809663"/>
            <a:chExt cx="6516030" cy="842139"/>
          </a:xfrm>
        </p:grpSpPr>
        <p:sp>
          <p:nvSpPr>
            <p:cNvPr id="33" name="TextBox 47"/>
            <p:cNvSpPr txBox="1"/>
            <p:nvPr/>
          </p:nvSpPr>
          <p:spPr>
            <a:xfrm>
              <a:off x="6130085" y="1828089"/>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defRPr/>
              </a:pP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GV GHI DẶN DÒ Ở ĐÂY.</a:t>
              </a:r>
              <a:endParaRPr kumimoji="0" lang="en-US" sz="40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pic>
          <p:nvPicPr>
            <p:cNvPr id="34" name="Picture 33"/>
            <p:cNvPicPr>
              <a:picLocks noChangeAspect="1"/>
            </p:cNvPicPr>
            <p:nvPr/>
          </p:nvPicPr>
          <p:blipFill rotWithShape="1">
            <a:blip r:embed="rId3" cstate="print">
              <a:extLst>
                <a:ext uri="{28A0092B-C50C-407E-A947-70E740481C1C}">
                  <a14:useLocalDpi xmlns:a14="http://schemas.microsoft.com/office/drawing/2010/main" val="0"/>
                </a:ext>
              </a:extLst>
            </a:blip>
            <a:srcRect l="74349" t="16613" r="4144" b="31834"/>
            <a:stretch>
              <a:fillRect/>
            </a:stretch>
          </p:blipFill>
          <p:spPr>
            <a:xfrm rot="5929754" flipH="1">
              <a:off x="5279591" y="1662988"/>
              <a:ext cx="842139" cy="1135489"/>
            </a:xfrm>
            <a:prstGeom prst="rect">
              <a:avLst/>
            </a:prstGeom>
          </p:spPr>
        </p:pic>
      </p:grpSp>
      <p:grpSp>
        <p:nvGrpSpPr>
          <p:cNvPr id="35" name="Group 34"/>
          <p:cNvGrpSpPr/>
          <p:nvPr/>
        </p:nvGrpSpPr>
        <p:grpSpPr>
          <a:xfrm>
            <a:off x="5248859" y="2987379"/>
            <a:ext cx="6516030" cy="842139"/>
            <a:chOff x="5132916" y="1809663"/>
            <a:chExt cx="6516030" cy="842139"/>
          </a:xfrm>
        </p:grpSpPr>
        <p:sp>
          <p:nvSpPr>
            <p:cNvPr id="36" name="TextBox 47"/>
            <p:cNvSpPr txBox="1"/>
            <p:nvPr/>
          </p:nvSpPr>
          <p:spPr>
            <a:xfrm>
              <a:off x="6130085" y="1828089"/>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defRPr/>
              </a:pP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GV GHI DẶN DÒ Ở ĐÂY.</a:t>
              </a:r>
              <a:endParaRPr kumimoji="0" lang="en-US" sz="40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pic>
          <p:nvPicPr>
            <p:cNvPr id="37" name="Picture 36"/>
            <p:cNvPicPr>
              <a:picLocks noChangeAspect="1"/>
            </p:cNvPicPr>
            <p:nvPr/>
          </p:nvPicPr>
          <p:blipFill rotWithShape="1">
            <a:blip r:embed="rId3" cstate="print">
              <a:extLst>
                <a:ext uri="{28A0092B-C50C-407E-A947-70E740481C1C}">
                  <a14:useLocalDpi xmlns:a14="http://schemas.microsoft.com/office/drawing/2010/main" val="0"/>
                </a:ext>
              </a:extLst>
            </a:blip>
            <a:srcRect l="74349" t="16613" r="4144" b="31834"/>
            <a:stretch>
              <a:fillRect/>
            </a:stretch>
          </p:blipFill>
          <p:spPr>
            <a:xfrm rot="5929754" flipH="1">
              <a:off x="5279591" y="1662988"/>
              <a:ext cx="842139" cy="1135489"/>
            </a:xfrm>
            <a:prstGeom prst="rect">
              <a:avLst/>
            </a:prstGeom>
          </p:spPr>
        </p:pic>
      </p:grpSp>
      <p:grpSp>
        <p:nvGrpSpPr>
          <p:cNvPr id="38" name="Group 37"/>
          <p:cNvGrpSpPr/>
          <p:nvPr/>
        </p:nvGrpSpPr>
        <p:grpSpPr>
          <a:xfrm>
            <a:off x="5332851" y="4953453"/>
            <a:ext cx="6516030" cy="842139"/>
            <a:chOff x="5132916" y="1809663"/>
            <a:chExt cx="6516030" cy="842139"/>
          </a:xfrm>
        </p:grpSpPr>
        <p:sp>
          <p:nvSpPr>
            <p:cNvPr id="41" name="TextBox 47"/>
            <p:cNvSpPr txBox="1"/>
            <p:nvPr/>
          </p:nvSpPr>
          <p:spPr>
            <a:xfrm>
              <a:off x="6130085" y="1828089"/>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defRPr/>
              </a:pP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GV GHI DẶN DÒ Ở ĐÂY.</a:t>
              </a:r>
              <a:endParaRPr kumimoji="0" lang="en-US" sz="40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pic>
          <p:nvPicPr>
            <p:cNvPr id="48" name="Picture 47"/>
            <p:cNvPicPr>
              <a:picLocks noChangeAspect="1"/>
            </p:cNvPicPr>
            <p:nvPr/>
          </p:nvPicPr>
          <p:blipFill rotWithShape="1">
            <a:blip r:embed="rId3" cstate="print">
              <a:extLst>
                <a:ext uri="{28A0092B-C50C-407E-A947-70E740481C1C}">
                  <a14:useLocalDpi xmlns:a14="http://schemas.microsoft.com/office/drawing/2010/main" val="0"/>
                </a:ext>
              </a:extLst>
            </a:blip>
            <a:srcRect l="74349" t="16613" r="4144" b="31834"/>
            <a:stretch>
              <a:fillRect/>
            </a:stretch>
          </p:blipFill>
          <p:spPr>
            <a:xfrm rot="5929754" flipH="1">
              <a:off x="5279591" y="1662988"/>
              <a:ext cx="842139" cy="1135489"/>
            </a:xfrm>
            <a:prstGeom prst="rect">
              <a:avLst/>
            </a:prstGeom>
          </p:spPr>
        </p:pic>
      </p:grpSp>
      <p:pic>
        <p:nvPicPr>
          <p:cNvPr id="21" name="Picture 20"/>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backgroundMark x1="18673" y1="23265" x2="24286" y2="49184"/>
                        <a14:backgroundMark x1="70000" y1="70510" x2="78163" y2="79796"/>
                        <a14:backgroundMark x1="78163" y1="38469" x2="88673" y2="48878"/>
                      </a14:backgroundRemoval>
                    </a14:imgEffect>
                  </a14:imgLayer>
                </a14:imgProps>
              </a:ext>
              <a:ext uri="{28A0092B-C50C-407E-A947-70E740481C1C}">
                <a14:useLocalDpi xmlns:a14="http://schemas.microsoft.com/office/drawing/2010/main" val="0"/>
              </a:ext>
            </a:extLst>
          </a:blip>
          <a:srcRect l="24560" r="19769" b="8354"/>
          <a:stretch>
            <a:fillRect/>
          </a:stretch>
        </p:blipFill>
        <p:spPr>
          <a:xfrm>
            <a:off x="486359" y="-325207"/>
            <a:ext cx="4268520" cy="7026866"/>
          </a:xfrm>
          <a:prstGeom prst="rect">
            <a:avLst/>
          </a:prstGeom>
        </p:spPr>
      </p:pic>
      <p:pic>
        <p:nvPicPr>
          <p:cNvPr id="2" name="Picture 1"/>
          <p:cNvPicPr>
            <a:picLocks noChangeAspect="1"/>
          </p:cNvPicPr>
          <p:nvPr/>
        </p:nvPicPr>
        <p:blipFill>
          <a:blip r:embed="rId6"/>
          <a:stretch>
            <a:fillRect/>
          </a:stretch>
        </p:blipFill>
        <p:spPr>
          <a:xfrm>
            <a:off x="4867764" y="173652"/>
            <a:ext cx="6285521" cy="19386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10" presetClass="entr" presetSubtype="0" fill="hold" grpId="0" nodeType="withEffect">
                                  <p:stCondLst>
                                    <p:cond delay="50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500"/>
                                        <p:tgtEl>
                                          <p:spTgt spid="35"/>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500"/>
                                        <p:tgtEl>
                                          <p:spTgt spid="32"/>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backgroundMark x1="25816" y1="48265" x2="28061" y2="86735"/>
                        <a14:backgroundMark x1="76122" y1="59796" x2="80816" y2="75612"/>
                        <a14:backgroundMark x1="41429" y1="56939" x2="36735" y2="57551"/>
                        <a14:backgroundMark x1="63469" y1="57245" x2="65612" y2="57245"/>
                      </a14:backgroundRemoval>
                    </a14:imgEffect>
                  </a14:imgLayer>
                </a14:imgProps>
              </a:ext>
              <a:ext uri="{28A0092B-C50C-407E-A947-70E740481C1C}">
                <a14:useLocalDpi xmlns:a14="http://schemas.microsoft.com/office/drawing/2010/main" val="0"/>
              </a:ext>
            </a:extLst>
          </a:blip>
          <a:srcRect l="27103" t="6355" r="16392" b="8268"/>
          <a:stretch>
            <a:fillRect/>
          </a:stretch>
        </p:blipFill>
        <p:spPr>
          <a:xfrm>
            <a:off x="649483" y="137830"/>
            <a:ext cx="4395793" cy="6641999"/>
          </a:xfrm>
          <a:prstGeom prst="rect">
            <a:avLst/>
          </a:prstGeom>
        </p:spPr>
      </p:pic>
      <p:pic>
        <p:nvPicPr>
          <p:cNvPr id="2" name="Picture 1"/>
          <p:cNvPicPr>
            <a:picLocks noChangeAspect="1"/>
          </p:cNvPicPr>
          <p:nvPr/>
        </p:nvPicPr>
        <p:blipFill>
          <a:blip r:embed="rId5"/>
          <a:stretch>
            <a:fillRect/>
          </a:stretch>
        </p:blipFill>
        <p:spPr>
          <a:xfrm>
            <a:off x="3583318" y="1539083"/>
            <a:ext cx="8492464" cy="3627434"/>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C1EE5C-37A3-DD00-E378-7663C90DA358}"/>
              </a:ext>
            </a:extLst>
          </p:cNvPr>
          <p:cNvPicPr>
            <a:picLocks noChangeAspect="1"/>
          </p:cNvPicPr>
          <p:nvPr/>
        </p:nvPicPr>
        <p:blipFill>
          <a:blip r:embed="rId2"/>
          <a:stretch>
            <a:fillRect/>
          </a:stretch>
        </p:blipFill>
        <p:spPr>
          <a:xfrm>
            <a:off x="990151" y="387665"/>
            <a:ext cx="10364098" cy="4444369"/>
          </a:xfrm>
          <a:prstGeom prst="rect">
            <a:avLst/>
          </a:prstGeom>
        </p:spPr>
      </p:pic>
    </p:spTree>
    <p:extLst>
      <p:ext uri="{BB962C8B-B14F-4D97-AF65-F5344CB8AC3E}">
        <p14:creationId xmlns:p14="http://schemas.microsoft.com/office/powerpoint/2010/main" val="1186012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7E357-67B1-8ED4-D1DF-6BA1CF1BAA0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9926092-DD2E-E275-B6F0-F2D63F2776A1}"/>
              </a:ext>
            </a:extLst>
          </p:cNvPr>
          <p:cNvSpPr>
            <a:spLocks noGrp="1"/>
          </p:cNvSpPr>
          <p:nvPr>
            <p:ph idx="1"/>
          </p:nvPr>
        </p:nvSpPr>
        <p:spPr/>
        <p:txBody>
          <a:bodyPr/>
          <a:lstStyle/>
          <a:p>
            <a:endParaRPr lang="en-US" dirty="0"/>
          </a:p>
        </p:txBody>
      </p:sp>
      <p:pic>
        <p:nvPicPr>
          <p:cNvPr id="4" name="2606012280297520987">
            <a:hlinkClick r:id="" action="ppaction://media"/>
            <a:extLst>
              <a:ext uri="{FF2B5EF4-FFF2-40B4-BE49-F238E27FC236}">
                <a16:creationId xmlns:a16="http://schemas.microsoft.com/office/drawing/2014/main" id="{9413E299-FE78-56F8-0740-D2B27020656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901132"/>
          </a:xfrm>
          <a:prstGeom prst="rect">
            <a:avLst/>
          </a:prstGeom>
        </p:spPr>
      </p:pic>
    </p:spTree>
    <p:extLst>
      <p:ext uri="{BB962C8B-B14F-4D97-AF65-F5344CB8AC3E}">
        <p14:creationId xmlns:p14="http://schemas.microsoft.com/office/powerpoint/2010/main" val="2096014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5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F28261-9C7C-B609-A909-69A58AC41795}"/>
              </a:ext>
            </a:extLst>
          </p:cNvPr>
          <p:cNvPicPr>
            <a:picLocks noChangeAspect="1"/>
          </p:cNvPicPr>
          <p:nvPr/>
        </p:nvPicPr>
        <p:blipFill>
          <a:blip r:embed="rId2"/>
          <a:stretch>
            <a:fillRect/>
          </a:stretch>
        </p:blipFill>
        <p:spPr>
          <a:xfrm>
            <a:off x="2424146" y="485775"/>
            <a:ext cx="6952936" cy="6858000"/>
          </a:xfrm>
          <a:prstGeom prst="rect">
            <a:avLst/>
          </a:prstGeom>
        </p:spPr>
      </p:pic>
    </p:spTree>
    <p:extLst>
      <p:ext uri="{BB962C8B-B14F-4D97-AF65-F5344CB8AC3E}">
        <p14:creationId xmlns:p14="http://schemas.microsoft.com/office/powerpoint/2010/main" val="2100086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a:fillRect/>
          </a:stretch>
        </p:blipFill>
        <p:spPr>
          <a:xfrm>
            <a:off x="-40341" y="-39189"/>
            <a:ext cx="12241050" cy="7031660"/>
          </a:xfrm>
          <a:prstGeom prst="rect">
            <a:avLst/>
          </a:prstGeom>
        </p:spPr>
      </p:pic>
      <p:sp>
        <p:nvSpPr>
          <p:cNvPr id="5" name="Hình chữ nhật: Góc Tròn 6"/>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tx2"/>
          </a:solidFill>
          <a:ln w="76200">
            <a:solidFill>
              <a:schemeClr val="accent5">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p:cNvPicPr>
            <a:picLocks noChangeAspect="1"/>
          </p:cNvPicPr>
          <p:nvPr/>
        </p:nvPicPr>
        <p:blipFill>
          <a:blip r:embed="rId3" cstate="print"/>
          <a:stretch>
            <a:fillRect/>
          </a:stretch>
        </p:blipFill>
        <p:spPr>
          <a:xfrm>
            <a:off x="542925" y="313653"/>
            <a:ext cx="2104336" cy="1052168"/>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019175" y="1295400"/>
            <a:ext cx="10134600" cy="4400550"/>
          </a:xfrm>
          <a:prstGeom prst="rect">
            <a:avLst/>
          </a:prstGeom>
        </p:spPr>
      </p:pic>
      <p:sp>
        <p:nvSpPr>
          <p:cNvPr id="7" name="Speech Bubble: Rectangle with Corners Rounded 6"/>
          <p:cNvSpPr/>
          <p:nvPr/>
        </p:nvSpPr>
        <p:spPr>
          <a:xfrm>
            <a:off x="2476500" y="963036"/>
            <a:ext cx="4772025" cy="1199139"/>
          </a:xfrm>
          <a:prstGeom prst="wedgeRoundRectCallout">
            <a:avLst>
              <a:gd name="adj1" fmla="val -44012"/>
              <a:gd name="adj2" fmla="val 71591"/>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Số</a:t>
            </a:r>
            <a:r>
              <a:rPr lang="en-US" sz="2400" dirty="0"/>
              <a:t> </a:t>
            </a:r>
            <a:r>
              <a:rPr lang="en-US" sz="2400" dirty="0" err="1"/>
              <a:t>lượng</a:t>
            </a:r>
            <a:r>
              <a:rPr lang="en-US" sz="2400" dirty="0"/>
              <a:t> </a:t>
            </a:r>
            <a:r>
              <a:rPr lang="en-US" sz="2400" dirty="0" err="1"/>
              <a:t>xe</a:t>
            </a:r>
            <a:r>
              <a:rPr lang="en-US" sz="2400" dirty="0"/>
              <a:t> </a:t>
            </a:r>
            <a:r>
              <a:rPr lang="en-US" sz="2400" dirty="0" err="1"/>
              <a:t>máy</a:t>
            </a:r>
            <a:r>
              <a:rPr lang="en-US" sz="2400" dirty="0"/>
              <a:t> </a:t>
            </a:r>
            <a:r>
              <a:rPr lang="en-US" sz="2400" dirty="0" err="1"/>
              <a:t>bán</a:t>
            </a:r>
            <a:r>
              <a:rPr lang="en-US" sz="2400" dirty="0"/>
              <a:t> </a:t>
            </a:r>
            <a:r>
              <a:rPr lang="en-US" sz="2400" dirty="0" err="1"/>
              <a:t>ra</a:t>
            </a:r>
            <a:r>
              <a:rPr lang="en-US" sz="2400" dirty="0"/>
              <a:t> </a:t>
            </a:r>
            <a:r>
              <a:rPr lang="en-US" sz="2400" dirty="0" err="1"/>
              <a:t>của</a:t>
            </a:r>
            <a:r>
              <a:rPr lang="en-US" sz="2400" dirty="0"/>
              <a:t> </a:t>
            </a:r>
            <a:r>
              <a:rPr lang="en-US" sz="2400" dirty="0" err="1"/>
              <a:t>công</a:t>
            </a:r>
            <a:r>
              <a:rPr lang="en-US" sz="2400" dirty="0"/>
              <a:t> ty A </a:t>
            </a:r>
            <a:r>
              <a:rPr lang="en-US" sz="2400" dirty="0" err="1"/>
              <a:t>năm</a:t>
            </a:r>
            <a:r>
              <a:rPr lang="en-US" sz="2400" dirty="0"/>
              <a:t> 2020 </a:t>
            </a:r>
            <a:r>
              <a:rPr lang="en-US" sz="2400" dirty="0" err="1"/>
              <a:t>là</a:t>
            </a:r>
            <a:r>
              <a:rPr lang="en-US" sz="2400" dirty="0"/>
              <a:t> </a:t>
            </a:r>
            <a:r>
              <a:rPr lang="en-US" sz="2400" dirty="0" err="1"/>
              <a:t>khoảng</a:t>
            </a:r>
            <a:r>
              <a:rPr lang="en-US" sz="2400" dirty="0"/>
              <a:t> 2 700 000 </a:t>
            </a:r>
            <a:r>
              <a:rPr lang="en-US" sz="2400" dirty="0" err="1"/>
              <a:t>xe</a:t>
            </a:r>
            <a:r>
              <a:rPr lang="en-US" sz="2400" dirty="0"/>
              <a:t>.</a:t>
            </a:r>
          </a:p>
        </p:txBody>
      </p:sp>
      <p:sp>
        <p:nvSpPr>
          <p:cNvPr id="8" name="Speech Bubble: Rectangle with Corners Rounded 7"/>
          <p:cNvSpPr/>
          <p:nvPr/>
        </p:nvSpPr>
        <p:spPr>
          <a:xfrm>
            <a:off x="8705850" y="654024"/>
            <a:ext cx="3333750" cy="1832001"/>
          </a:xfrm>
          <a:prstGeom prst="wedgeRoundRectCallout">
            <a:avLst>
              <a:gd name="adj1" fmla="val -5155"/>
              <a:gd name="adj2" fmla="val 80908"/>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Theo </a:t>
            </a:r>
            <a:r>
              <a:rPr lang="en-US" sz="2400" dirty="0" err="1"/>
              <a:t>số</a:t>
            </a:r>
            <a:r>
              <a:rPr lang="en-US" sz="2400" dirty="0"/>
              <a:t> </a:t>
            </a:r>
            <a:r>
              <a:rPr lang="en-US" sz="2400" dirty="0" err="1"/>
              <a:t>liệu</a:t>
            </a:r>
            <a:r>
              <a:rPr lang="en-US" sz="2400" dirty="0"/>
              <a:t> </a:t>
            </a:r>
            <a:r>
              <a:rPr lang="en-US" sz="2400" dirty="0" err="1"/>
              <a:t>cụ</a:t>
            </a:r>
            <a:r>
              <a:rPr lang="en-US" sz="2400" dirty="0"/>
              <a:t> </a:t>
            </a:r>
            <a:r>
              <a:rPr lang="en-US" sz="2400" dirty="0" err="1"/>
              <a:t>thể</a:t>
            </a:r>
            <a:r>
              <a:rPr lang="en-US" sz="2400" dirty="0"/>
              <a:t>, </a:t>
            </a:r>
            <a:r>
              <a:rPr lang="en-US" sz="2400" dirty="0" err="1"/>
              <a:t>số</a:t>
            </a:r>
            <a:r>
              <a:rPr lang="en-US" sz="2400" dirty="0"/>
              <a:t> </a:t>
            </a:r>
            <a:r>
              <a:rPr lang="en-US" sz="2400" dirty="0" err="1"/>
              <a:t>lượng</a:t>
            </a:r>
            <a:r>
              <a:rPr lang="en-US" sz="2400" dirty="0"/>
              <a:t> </a:t>
            </a:r>
            <a:r>
              <a:rPr lang="en-US" sz="2400" dirty="0" err="1"/>
              <a:t>xe</a:t>
            </a:r>
            <a:r>
              <a:rPr lang="en-US" sz="2400" dirty="0"/>
              <a:t> </a:t>
            </a:r>
            <a:r>
              <a:rPr lang="en-US" sz="2400" dirty="0" err="1"/>
              <a:t>máy</a:t>
            </a:r>
            <a:r>
              <a:rPr lang="en-US" sz="2400" dirty="0"/>
              <a:t> </a:t>
            </a:r>
            <a:r>
              <a:rPr lang="en-US" sz="2400" dirty="0" err="1"/>
              <a:t>của</a:t>
            </a:r>
            <a:r>
              <a:rPr lang="en-US" sz="2400" dirty="0"/>
              <a:t> </a:t>
            </a:r>
            <a:r>
              <a:rPr lang="en-US" sz="2400" dirty="0" err="1"/>
              <a:t>công</a:t>
            </a:r>
            <a:r>
              <a:rPr lang="en-US" sz="2400" dirty="0"/>
              <a:t> ty A </a:t>
            </a:r>
            <a:r>
              <a:rPr lang="en-US" sz="2400" dirty="0" err="1"/>
              <a:t>bán</a:t>
            </a:r>
            <a:r>
              <a:rPr lang="en-US" sz="2400" dirty="0"/>
              <a:t> </a:t>
            </a:r>
            <a:r>
              <a:rPr lang="en-US" sz="2400" dirty="0" err="1"/>
              <a:t>ra</a:t>
            </a:r>
            <a:r>
              <a:rPr lang="en-US" sz="2400" dirty="0"/>
              <a:t> </a:t>
            </a:r>
            <a:r>
              <a:rPr lang="en-US" sz="2400" dirty="0" err="1"/>
              <a:t>năm</a:t>
            </a:r>
            <a:r>
              <a:rPr lang="en-US" sz="2400" dirty="0"/>
              <a:t> 2020 </a:t>
            </a:r>
            <a:r>
              <a:rPr lang="en-US" sz="2400" dirty="0" err="1"/>
              <a:t>là</a:t>
            </a:r>
            <a:r>
              <a:rPr lang="en-US" sz="2400" dirty="0"/>
              <a:t> 2 712 615 </a:t>
            </a:r>
            <a:r>
              <a:rPr lang="en-US" sz="2400" dirty="0" err="1"/>
              <a:t>xe</a:t>
            </a:r>
            <a:endParaRPr lang="en-US" sz="2400" dirty="0"/>
          </a:p>
        </p:txBody>
      </p:sp>
      <p:sp>
        <p:nvSpPr>
          <p:cNvPr id="9" name="TextBox 8"/>
          <p:cNvSpPr txBox="1"/>
          <p:nvPr/>
        </p:nvSpPr>
        <p:spPr>
          <a:xfrm>
            <a:off x="1400175" y="5488887"/>
            <a:ext cx="9696450" cy="1055608"/>
          </a:xfrm>
          <a:prstGeom prst="roundRect">
            <a:avLst/>
          </a:prstGeom>
          <a:solidFill>
            <a:schemeClr val="accent4">
              <a:lumMod val="40000"/>
              <a:lumOff val="60000"/>
            </a:schemeClr>
          </a:solidFill>
          <a:ln>
            <a:noFill/>
          </a:ln>
        </p:spPr>
        <p:txBody>
          <a:bodyPr wrap="square" rtlCol="0">
            <a:spAutoFit/>
          </a:bodyPr>
          <a:lstStyle/>
          <a:p>
            <a:pPr lvl="0" algn="ctr"/>
            <a:r>
              <a:rPr lang="vi-VN" sz="2800" b="1" dirty="0">
                <a:solidFill>
                  <a:srgbClr val="5B9BD5">
                    <a:lumMod val="75000"/>
                  </a:srgbClr>
                </a:solidFill>
                <a:latin typeface="Calibri" panose="020F0502020204030204"/>
              </a:rPr>
              <a:t>Phóng viên cho biết số lượng xe máy bán ra là bao nhiêu?</a:t>
            </a:r>
            <a:endParaRPr lang="en-US" sz="2800" b="1" dirty="0">
              <a:solidFill>
                <a:srgbClr val="5B9BD5">
                  <a:lumMod val="75000"/>
                </a:srgbClr>
              </a:solidFill>
              <a:latin typeface="Calibri" panose="020F0502020204030204"/>
            </a:endParaRPr>
          </a:p>
          <a:p>
            <a:pPr lvl="0" algn="ctr"/>
            <a:r>
              <a:rPr lang="vi-VN" sz="2800" b="1" dirty="0">
                <a:solidFill>
                  <a:srgbClr val="5B9BD5">
                    <a:lumMod val="75000"/>
                  </a:srgbClr>
                </a:solidFill>
                <a:latin typeface="Calibri" panose="020F0502020204030204"/>
              </a:rPr>
              <a:t>Rô-bốt cho biết số lượng xe máy bán ra là bao nhiêu?, </a:t>
            </a:r>
            <a:endParaRPr kumimoji="0" lang="vi-VN" sz="2800" b="1" i="0" u="none" strike="noStrike" kern="1200" cap="none" spc="0" normalizeH="0" baseline="0" noProof="0" dirty="0">
              <a:ln>
                <a:noFill/>
              </a:ln>
              <a:solidFill>
                <a:srgbClr val="5B9BD5">
                  <a:lumMod val="75000"/>
                </a:srgbClr>
              </a:solidFill>
              <a:effectLst/>
              <a:uLnTx/>
              <a:uFillTx/>
              <a:latin typeface="Arial" panose="020B0604020202020204" pitchFamily="34" charset="0"/>
            </a:endParaRPr>
          </a:p>
        </p:txBody>
      </p:sp>
      <p:sp>
        <p:nvSpPr>
          <p:cNvPr id="10" name="TextBox 9"/>
          <p:cNvSpPr txBox="1"/>
          <p:nvPr/>
        </p:nvSpPr>
        <p:spPr>
          <a:xfrm>
            <a:off x="1428750" y="5622237"/>
            <a:ext cx="9696450" cy="715089"/>
          </a:xfrm>
          <a:prstGeom prst="roundRect">
            <a:avLst/>
          </a:prstGeom>
          <a:solidFill>
            <a:schemeClr val="accent4">
              <a:lumMod val="40000"/>
              <a:lumOff val="60000"/>
            </a:schemeClr>
          </a:solidFill>
          <a:ln>
            <a:noFill/>
          </a:ln>
        </p:spPr>
        <p:txBody>
          <a:bodyPr wrap="square" rtlCol="0">
            <a:spAutoFit/>
          </a:bodyPr>
          <a:lstStyle/>
          <a:p>
            <a:pPr lvl="0" algn="ctr"/>
            <a:r>
              <a:rPr lang="vi-VN" sz="3600" b="1" dirty="0">
                <a:solidFill>
                  <a:srgbClr val="5B9BD5">
                    <a:lumMod val="75000"/>
                  </a:srgbClr>
                </a:solidFill>
                <a:latin typeface="Calibri" panose="020F0502020204030204"/>
              </a:rPr>
              <a:t>Hai số trên giống và khác nhau ở điểm nào?”</a:t>
            </a:r>
            <a:endParaRPr kumimoji="0" lang="vi-VN" sz="3600" b="1" i="0" u="none" strike="noStrike" kern="1200" cap="none" spc="0" normalizeH="0" baseline="0" noProof="0" dirty="0">
              <a:ln>
                <a:noFill/>
              </a:ln>
              <a:solidFill>
                <a:srgbClr val="5B9BD5">
                  <a:lumMod val="75000"/>
                </a:srgbClr>
              </a:solidFill>
              <a:effectLst/>
              <a:uLnTx/>
              <a:uFillTx/>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a:fillRect/>
          </a:stretch>
        </p:blipFill>
        <p:spPr>
          <a:xfrm>
            <a:off x="-40341" y="-39189"/>
            <a:ext cx="12241050" cy="7031660"/>
          </a:xfrm>
          <a:prstGeom prst="rect">
            <a:avLst/>
          </a:prstGeom>
        </p:spPr>
      </p:pic>
      <p:sp>
        <p:nvSpPr>
          <p:cNvPr id="5" name="Hình chữ nhật: Góc Tròn 6"/>
          <p:cNvSpPr/>
          <p:nvPr/>
        </p:nvSpPr>
        <p:spPr>
          <a:xfrm>
            <a:off x="173355" y="274236"/>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tx2"/>
          </a:solidFill>
          <a:ln w="76200">
            <a:solidFill>
              <a:schemeClr val="accent5">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TextBox 91"/>
          <p:cNvSpPr txBox="1"/>
          <p:nvPr/>
        </p:nvSpPr>
        <p:spPr>
          <a:xfrm>
            <a:off x="5381625" y="666750"/>
            <a:ext cx="3114675" cy="707886"/>
          </a:xfrm>
          <a:prstGeom prst="rect">
            <a:avLst/>
          </a:prstGeom>
          <a:noFill/>
        </p:spPr>
        <p:txBody>
          <a:bodyPr wrap="square" rtlCol="0">
            <a:spAutoFit/>
          </a:bodyPr>
          <a:lstStyle/>
          <a:p>
            <a:r>
              <a:rPr lang="en-US" sz="4000" dirty="0"/>
              <a:t>2 712 615</a:t>
            </a:r>
          </a:p>
        </p:txBody>
      </p:sp>
      <p:cxnSp>
        <p:nvCxnSpPr>
          <p:cNvPr id="94" name="Straight Arrow Connector 93"/>
          <p:cNvCxnSpPr/>
          <p:nvPr/>
        </p:nvCxnSpPr>
        <p:spPr>
          <a:xfrm>
            <a:off x="6600825" y="1257300"/>
            <a:ext cx="0" cy="5715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99" name="Group 98"/>
          <p:cNvGrpSpPr/>
          <p:nvPr/>
        </p:nvGrpSpPr>
        <p:grpSpPr>
          <a:xfrm>
            <a:off x="2647950" y="1914525"/>
            <a:ext cx="7858125" cy="852190"/>
            <a:chOff x="2409825" y="2028825"/>
            <a:chExt cx="7858125" cy="852190"/>
          </a:xfrm>
        </p:grpSpPr>
        <p:cxnSp>
          <p:nvCxnSpPr>
            <p:cNvPr id="3" name="Straight Arrow Connector 2"/>
            <p:cNvCxnSpPr/>
            <p:nvPr/>
          </p:nvCxnSpPr>
          <p:spPr>
            <a:xfrm>
              <a:off x="2409825" y="2219325"/>
              <a:ext cx="7858125"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a:off x="3533775" y="2057400"/>
              <a:ext cx="0" cy="2952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238500"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9241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8004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40386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4314825"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45720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848225"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5105400"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53816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56483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588645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6115050" y="2095500"/>
              <a:ext cx="0" cy="2762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637222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66389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690562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719137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74390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77057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798195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82296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84867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8743950" y="2028825"/>
              <a:ext cx="0" cy="3429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898207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92297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9505950"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2828924" y="2419350"/>
              <a:ext cx="1800225" cy="461665"/>
            </a:xfrm>
            <a:prstGeom prst="rect">
              <a:avLst/>
            </a:prstGeom>
            <a:noFill/>
          </p:spPr>
          <p:txBody>
            <a:bodyPr wrap="square" rtlCol="0">
              <a:spAutoFit/>
            </a:bodyPr>
            <a:lstStyle/>
            <a:p>
              <a:r>
                <a:rPr lang="en-US" sz="2400" dirty="0"/>
                <a:t>2 600 000</a:t>
              </a:r>
            </a:p>
          </p:txBody>
        </p:sp>
        <p:sp>
          <p:nvSpPr>
            <p:cNvPr id="97" name="TextBox 96"/>
            <p:cNvSpPr txBox="1"/>
            <p:nvPr/>
          </p:nvSpPr>
          <p:spPr>
            <a:xfrm>
              <a:off x="5495924" y="2381250"/>
              <a:ext cx="1800225" cy="461665"/>
            </a:xfrm>
            <a:prstGeom prst="rect">
              <a:avLst/>
            </a:prstGeom>
            <a:noFill/>
          </p:spPr>
          <p:txBody>
            <a:bodyPr wrap="square" rtlCol="0">
              <a:spAutoFit/>
            </a:bodyPr>
            <a:lstStyle/>
            <a:p>
              <a:r>
                <a:rPr lang="en-US" sz="2400" dirty="0"/>
                <a:t>2 700 000</a:t>
              </a:r>
            </a:p>
          </p:txBody>
        </p:sp>
        <p:sp>
          <p:nvSpPr>
            <p:cNvPr id="98" name="TextBox 97"/>
            <p:cNvSpPr txBox="1"/>
            <p:nvPr/>
          </p:nvSpPr>
          <p:spPr>
            <a:xfrm>
              <a:off x="8162924" y="2390775"/>
              <a:ext cx="1800225" cy="461665"/>
            </a:xfrm>
            <a:prstGeom prst="rect">
              <a:avLst/>
            </a:prstGeom>
            <a:noFill/>
          </p:spPr>
          <p:txBody>
            <a:bodyPr wrap="square" rtlCol="0">
              <a:spAutoFit/>
            </a:bodyPr>
            <a:lstStyle/>
            <a:p>
              <a:r>
                <a:rPr lang="en-US" sz="2400" dirty="0"/>
                <a:t>2 800 000</a:t>
              </a:r>
            </a:p>
          </p:txBody>
        </p:sp>
      </p:grpSp>
      <p:sp>
        <p:nvSpPr>
          <p:cNvPr id="101" name="TextBox 100"/>
          <p:cNvSpPr txBox="1"/>
          <p:nvPr/>
        </p:nvSpPr>
        <p:spPr>
          <a:xfrm>
            <a:off x="1619250" y="3060012"/>
            <a:ext cx="9696450" cy="1328023"/>
          </a:xfrm>
          <a:prstGeom prst="roundRect">
            <a:avLst/>
          </a:prstGeom>
          <a:solidFill>
            <a:schemeClr val="accent4">
              <a:lumMod val="40000"/>
              <a:lumOff val="60000"/>
            </a:schemeClr>
          </a:solidFill>
          <a:ln>
            <a:noFill/>
          </a:ln>
        </p:spPr>
        <p:txBody>
          <a:bodyPr wrap="square" rtlCol="0">
            <a:spAutoFit/>
          </a:bodyPr>
          <a:lstStyle/>
          <a:p>
            <a:pPr lvl="0" algn="ctr"/>
            <a:r>
              <a:rPr lang="vi-VN" sz="3600" b="1" dirty="0">
                <a:solidFill>
                  <a:srgbClr val="5B9BD5">
                    <a:lumMod val="75000"/>
                  </a:srgbClr>
                </a:solidFill>
                <a:latin typeface="Calibri" panose="020F0502020204030204"/>
              </a:rPr>
              <a:t>Trên tia số, số 2 712 615 gần số 2 700 000 hơn hay gần số 2 800 000 hơn?</a:t>
            </a:r>
            <a:endParaRPr kumimoji="0" lang="vi-VN" sz="3600" b="1" i="0" u="none" strike="noStrike" kern="1200" cap="none" spc="0" normalizeH="0" baseline="0" noProof="0" dirty="0">
              <a:ln>
                <a:noFill/>
              </a:ln>
              <a:solidFill>
                <a:srgbClr val="5B9BD5">
                  <a:lumMod val="75000"/>
                </a:srgbClr>
              </a:solidFill>
              <a:effectLst/>
              <a:uLnTx/>
              <a:uFillTx/>
              <a:latin typeface="Arial" panose="020B0604020202020204" pitchFamily="34" charset="0"/>
            </a:endParaRPr>
          </a:p>
        </p:txBody>
      </p:sp>
      <p:sp>
        <p:nvSpPr>
          <p:cNvPr id="102" name="TextBox 101"/>
          <p:cNvSpPr txBox="1"/>
          <p:nvPr/>
        </p:nvSpPr>
        <p:spPr>
          <a:xfrm>
            <a:off x="1638300" y="3088587"/>
            <a:ext cx="9696450" cy="1328023"/>
          </a:xfrm>
          <a:prstGeom prst="roundRect">
            <a:avLst/>
          </a:prstGeom>
          <a:solidFill>
            <a:schemeClr val="accent4">
              <a:lumMod val="40000"/>
              <a:lumOff val="60000"/>
            </a:schemeClr>
          </a:solidFill>
          <a:ln>
            <a:noFill/>
          </a:ln>
        </p:spPr>
        <p:txBody>
          <a:bodyPr wrap="square" rtlCol="0">
            <a:spAutoFit/>
          </a:bodyPr>
          <a:lstStyle/>
          <a:p>
            <a:pPr lvl="0" algn="ctr"/>
            <a:r>
              <a:rPr lang="vi-VN" sz="3600" b="1" dirty="0">
                <a:solidFill>
                  <a:srgbClr val="5B9BD5">
                    <a:lumMod val="75000"/>
                  </a:srgbClr>
                </a:solidFill>
                <a:latin typeface="Calibri" panose="020F0502020204030204"/>
              </a:rPr>
              <a:t>Vậy khi làm tròn số 2 712 615 đến hàng trăm nghìn thì được số 2 700 000</a:t>
            </a:r>
            <a:endParaRPr kumimoji="0" lang="vi-VN" sz="3600" b="1" i="0" u="none" strike="noStrike" kern="1200" cap="none" spc="0" normalizeH="0" baseline="0" noProof="0" dirty="0">
              <a:ln>
                <a:noFill/>
              </a:ln>
              <a:solidFill>
                <a:srgbClr val="5B9BD5">
                  <a:lumMod val="75000"/>
                </a:srgbClr>
              </a:solidFill>
              <a:effectLst/>
              <a:uLnTx/>
              <a:uFillTx/>
              <a:latin typeface="Arial" panose="020B0604020202020204" pitchFamily="34" charset="0"/>
            </a:endParaRPr>
          </a:p>
        </p:txBody>
      </p:sp>
      <p:sp>
        <p:nvSpPr>
          <p:cNvPr id="103" name="Rectangle 102"/>
          <p:cNvSpPr/>
          <p:nvPr/>
        </p:nvSpPr>
        <p:spPr>
          <a:xfrm>
            <a:off x="1476375" y="3009900"/>
            <a:ext cx="10163175" cy="1666875"/>
          </a:xfrm>
          <a:prstGeom prst="rect">
            <a:avLst/>
          </a:prstGeom>
          <a:solidFill>
            <a:srgbClr val="AEE3E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2060"/>
                </a:solidFill>
              </a:rPr>
              <a:t>Khi </a:t>
            </a:r>
            <a:r>
              <a:rPr lang="en-US" sz="3200" dirty="0" err="1">
                <a:solidFill>
                  <a:srgbClr val="002060"/>
                </a:solidFill>
              </a:rPr>
              <a:t>làm</a:t>
            </a:r>
            <a:r>
              <a:rPr lang="en-US" sz="3200" dirty="0">
                <a:solidFill>
                  <a:srgbClr val="002060"/>
                </a:solidFill>
              </a:rPr>
              <a:t> </a:t>
            </a:r>
            <a:r>
              <a:rPr lang="en-US" sz="3200" dirty="0" err="1">
                <a:solidFill>
                  <a:srgbClr val="002060"/>
                </a:solidFill>
              </a:rPr>
              <a:t>tròn</a:t>
            </a:r>
            <a:r>
              <a:rPr lang="en-US" sz="3200" dirty="0">
                <a:solidFill>
                  <a:srgbClr val="002060"/>
                </a:solidFill>
              </a:rPr>
              <a:t> </a:t>
            </a:r>
            <a:r>
              <a:rPr lang="en-US" sz="3200" dirty="0" err="1">
                <a:solidFill>
                  <a:srgbClr val="002060"/>
                </a:solidFill>
              </a:rPr>
              <a:t>đến</a:t>
            </a:r>
            <a:r>
              <a:rPr lang="en-US" sz="3200" dirty="0">
                <a:solidFill>
                  <a:srgbClr val="002060"/>
                </a:solidFill>
              </a:rPr>
              <a:t> </a:t>
            </a:r>
            <a:r>
              <a:rPr lang="en-US" sz="3200" dirty="0" err="1">
                <a:solidFill>
                  <a:srgbClr val="002060"/>
                </a:solidFill>
              </a:rPr>
              <a:t>hàng</a:t>
            </a:r>
            <a:r>
              <a:rPr lang="en-US" sz="3200" dirty="0">
                <a:solidFill>
                  <a:srgbClr val="002060"/>
                </a:solidFill>
              </a:rPr>
              <a:t> </a:t>
            </a:r>
            <a:r>
              <a:rPr lang="en-US" sz="3200" dirty="0" err="1">
                <a:solidFill>
                  <a:srgbClr val="002060"/>
                </a:solidFill>
              </a:rPr>
              <a:t>trăm</a:t>
            </a:r>
            <a:r>
              <a:rPr lang="en-US" sz="3200" dirty="0">
                <a:solidFill>
                  <a:srgbClr val="002060"/>
                </a:solidFill>
              </a:rPr>
              <a:t> </a:t>
            </a:r>
            <a:r>
              <a:rPr lang="en-US" sz="3200" dirty="0" err="1">
                <a:solidFill>
                  <a:srgbClr val="002060"/>
                </a:solidFill>
              </a:rPr>
              <a:t>nghìn</a:t>
            </a:r>
            <a:r>
              <a:rPr lang="en-US" sz="3200" dirty="0">
                <a:solidFill>
                  <a:srgbClr val="002060"/>
                </a:solidFill>
              </a:rPr>
              <a:t>, ta so </a:t>
            </a:r>
            <a:r>
              <a:rPr lang="en-US" sz="3200" dirty="0" err="1">
                <a:solidFill>
                  <a:srgbClr val="002060"/>
                </a:solidFill>
              </a:rPr>
              <a:t>sánh</a:t>
            </a:r>
            <a:r>
              <a:rPr lang="en-US" sz="3200" dirty="0">
                <a:solidFill>
                  <a:srgbClr val="002060"/>
                </a:solidFill>
              </a:rPr>
              <a:t> </a:t>
            </a:r>
            <a:r>
              <a:rPr lang="en-US" sz="3200" dirty="0" err="1">
                <a:solidFill>
                  <a:srgbClr val="002060"/>
                </a:solidFill>
              </a:rPr>
              <a:t>chữ</a:t>
            </a:r>
            <a:r>
              <a:rPr lang="en-US" sz="3200" dirty="0">
                <a:solidFill>
                  <a:srgbClr val="002060"/>
                </a:solidFill>
              </a:rPr>
              <a:t> </a:t>
            </a:r>
            <a:r>
              <a:rPr lang="en-US" sz="3200" dirty="0" err="1">
                <a:solidFill>
                  <a:srgbClr val="002060"/>
                </a:solidFill>
              </a:rPr>
              <a:t>số</a:t>
            </a:r>
            <a:r>
              <a:rPr lang="en-US" sz="3200" dirty="0">
                <a:solidFill>
                  <a:srgbClr val="002060"/>
                </a:solidFill>
              </a:rPr>
              <a:t> </a:t>
            </a:r>
            <a:r>
              <a:rPr lang="en-US" sz="3200" dirty="0" err="1">
                <a:solidFill>
                  <a:srgbClr val="002060"/>
                </a:solidFill>
              </a:rPr>
              <a:t>hàng</a:t>
            </a:r>
            <a:r>
              <a:rPr lang="en-US" sz="3200" dirty="0">
                <a:solidFill>
                  <a:srgbClr val="002060"/>
                </a:solidFill>
              </a:rPr>
              <a:t> </a:t>
            </a:r>
            <a:r>
              <a:rPr lang="en-US" sz="3200" dirty="0" err="1">
                <a:solidFill>
                  <a:srgbClr val="002060"/>
                </a:solidFill>
              </a:rPr>
              <a:t>chục</a:t>
            </a:r>
            <a:r>
              <a:rPr lang="en-US" sz="3200" dirty="0">
                <a:solidFill>
                  <a:srgbClr val="002060"/>
                </a:solidFill>
              </a:rPr>
              <a:t> </a:t>
            </a:r>
            <a:r>
              <a:rPr lang="en-US" sz="3200" dirty="0" err="1">
                <a:solidFill>
                  <a:srgbClr val="002060"/>
                </a:solidFill>
              </a:rPr>
              <a:t>nghìn</a:t>
            </a:r>
            <a:r>
              <a:rPr lang="en-US" sz="3200" dirty="0">
                <a:solidFill>
                  <a:srgbClr val="002060"/>
                </a:solidFill>
              </a:rPr>
              <a:t> </a:t>
            </a:r>
            <a:r>
              <a:rPr lang="en-US" sz="3200" dirty="0" err="1">
                <a:solidFill>
                  <a:srgbClr val="002060"/>
                </a:solidFill>
              </a:rPr>
              <a:t>với</a:t>
            </a:r>
            <a:r>
              <a:rPr lang="en-US" sz="3200" dirty="0">
                <a:solidFill>
                  <a:srgbClr val="002060"/>
                </a:solidFill>
              </a:rPr>
              <a:t> 5. </a:t>
            </a:r>
            <a:r>
              <a:rPr lang="en-US" sz="3200" dirty="0" err="1">
                <a:solidFill>
                  <a:srgbClr val="002060"/>
                </a:solidFill>
              </a:rPr>
              <a:t>Nếu</a:t>
            </a:r>
            <a:r>
              <a:rPr lang="en-US" sz="3200" dirty="0">
                <a:solidFill>
                  <a:srgbClr val="002060"/>
                </a:solidFill>
              </a:rPr>
              <a:t> </a:t>
            </a:r>
            <a:r>
              <a:rPr lang="en-US" sz="3200" dirty="0" err="1">
                <a:solidFill>
                  <a:srgbClr val="002060"/>
                </a:solidFill>
              </a:rPr>
              <a:t>chữ</a:t>
            </a:r>
            <a:r>
              <a:rPr lang="en-US" sz="3200" dirty="0">
                <a:solidFill>
                  <a:srgbClr val="002060"/>
                </a:solidFill>
              </a:rPr>
              <a:t> </a:t>
            </a:r>
            <a:r>
              <a:rPr lang="en-US" sz="3200" dirty="0" err="1">
                <a:solidFill>
                  <a:srgbClr val="002060"/>
                </a:solidFill>
              </a:rPr>
              <a:t>số</a:t>
            </a:r>
            <a:r>
              <a:rPr lang="en-US" sz="3200" dirty="0">
                <a:solidFill>
                  <a:srgbClr val="002060"/>
                </a:solidFill>
              </a:rPr>
              <a:t> </a:t>
            </a:r>
            <a:r>
              <a:rPr lang="en-US" sz="3200" dirty="0" err="1">
                <a:solidFill>
                  <a:srgbClr val="002060"/>
                </a:solidFill>
              </a:rPr>
              <a:t>đó</a:t>
            </a:r>
            <a:r>
              <a:rPr lang="en-US" sz="3200" dirty="0">
                <a:solidFill>
                  <a:srgbClr val="002060"/>
                </a:solidFill>
              </a:rPr>
              <a:t> </a:t>
            </a:r>
            <a:r>
              <a:rPr lang="en-US" sz="3200" dirty="0" err="1">
                <a:solidFill>
                  <a:srgbClr val="002060"/>
                </a:solidFill>
              </a:rPr>
              <a:t>bé</a:t>
            </a:r>
            <a:r>
              <a:rPr lang="en-US" sz="3200" dirty="0">
                <a:solidFill>
                  <a:srgbClr val="002060"/>
                </a:solidFill>
              </a:rPr>
              <a:t> </a:t>
            </a:r>
            <a:r>
              <a:rPr lang="en-US" sz="3200" dirty="0" err="1">
                <a:solidFill>
                  <a:srgbClr val="002060"/>
                </a:solidFill>
              </a:rPr>
              <a:t>hơn</a:t>
            </a:r>
            <a:r>
              <a:rPr lang="en-US" sz="3200" dirty="0">
                <a:solidFill>
                  <a:srgbClr val="002060"/>
                </a:solidFill>
              </a:rPr>
              <a:t> 5 </a:t>
            </a:r>
            <a:r>
              <a:rPr lang="en-US" sz="3200" dirty="0" err="1">
                <a:solidFill>
                  <a:srgbClr val="002060"/>
                </a:solidFill>
              </a:rPr>
              <a:t>thì</a:t>
            </a:r>
            <a:r>
              <a:rPr lang="en-US" sz="3200" dirty="0">
                <a:solidFill>
                  <a:srgbClr val="002060"/>
                </a:solidFill>
              </a:rPr>
              <a:t> ta </a:t>
            </a:r>
            <a:r>
              <a:rPr lang="en-US" sz="3200" dirty="0" err="1">
                <a:solidFill>
                  <a:srgbClr val="002060"/>
                </a:solidFill>
              </a:rPr>
              <a:t>làm</a:t>
            </a:r>
            <a:r>
              <a:rPr lang="en-US" sz="3200" dirty="0">
                <a:solidFill>
                  <a:srgbClr val="002060"/>
                </a:solidFill>
              </a:rPr>
              <a:t> </a:t>
            </a:r>
            <a:r>
              <a:rPr lang="en-US" sz="3200" dirty="0" err="1">
                <a:solidFill>
                  <a:srgbClr val="002060"/>
                </a:solidFill>
              </a:rPr>
              <a:t>tròn</a:t>
            </a:r>
            <a:r>
              <a:rPr lang="en-US" sz="3200" dirty="0">
                <a:solidFill>
                  <a:srgbClr val="002060"/>
                </a:solidFill>
              </a:rPr>
              <a:t> </a:t>
            </a:r>
            <a:r>
              <a:rPr lang="en-US" sz="3200" dirty="0" err="1">
                <a:solidFill>
                  <a:srgbClr val="002060"/>
                </a:solidFill>
              </a:rPr>
              <a:t>xuống</a:t>
            </a:r>
            <a:r>
              <a:rPr lang="en-US" sz="3200" dirty="0">
                <a:solidFill>
                  <a:srgbClr val="002060"/>
                </a:solidFill>
              </a:rPr>
              <a:t>, </a:t>
            </a:r>
            <a:r>
              <a:rPr lang="en-US" sz="3200" dirty="0" err="1">
                <a:solidFill>
                  <a:srgbClr val="002060"/>
                </a:solidFill>
              </a:rPr>
              <a:t>còn</a:t>
            </a:r>
            <a:r>
              <a:rPr lang="en-US" sz="3200" dirty="0">
                <a:solidFill>
                  <a:srgbClr val="002060"/>
                </a:solidFill>
              </a:rPr>
              <a:t> </a:t>
            </a:r>
            <a:r>
              <a:rPr lang="en-US" sz="3200" dirty="0" err="1">
                <a:solidFill>
                  <a:srgbClr val="002060"/>
                </a:solidFill>
              </a:rPr>
              <a:t>lại</a:t>
            </a:r>
            <a:r>
              <a:rPr lang="en-US" sz="3200" dirty="0">
                <a:solidFill>
                  <a:srgbClr val="002060"/>
                </a:solidFill>
              </a:rPr>
              <a:t> </a:t>
            </a:r>
            <a:r>
              <a:rPr lang="en-US" sz="3200" dirty="0" err="1">
                <a:solidFill>
                  <a:srgbClr val="002060"/>
                </a:solidFill>
              </a:rPr>
              <a:t>thì</a:t>
            </a:r>
            <a:r>
              <a:rPr lang="en-US" sz="3200" dirty="0">
                <a:solidFill>
                  <a:srgbClr val="002060"/>
                </a:solidFill>
              </a:rPr>
              <a:t> </a:t>
            </a:r>
            <a:r>
              <a:rPr lang="en-US" sz="3200" dirty="0" err="1">
                <a:solidFill>
                  <a:srgbClr val="002060"/>
                </a:solidFill>
              </a:rPr>
              <a:t>làm</a:t>
            </a:r>
            <a:r>
              <a:rPr lang="en-US" sz="3200" dirty="0">
                <a:solidFill>
                  <a:srgbClr val="002060"/>
                </a:solidFill>
              </a:rPr>
              <a:t> </a:t>
            </a:r>
            <a:r>
              <a:rPr lang="en-US" sz="3200" dirty="0" err="1">
                <a:solidFill>
                  <a:srgbClr val="002060"/>
                </a:solidFill>
              </a:rPr>
              <a:t>tròn</a:t>
            </a:r>
            <a:r>
              <a:rPr lang="en-US" sz="3200" dirty="0">
                <a:solidFill>
                  <a:srgbClr val="002060"/>
                </a:solidFill>
              </a:rPr>
              <a:t> </a:t>
            </a:r>
            <a:r>
              <a:rPr lang="en-US" sz="3200" dirty="0" err="1">
                <a:solidFill>
                  <a:srgbClr val="002060"/>
                </a:solidFill>
              </a:rPr>
              <a:t>lên</a:t>
            </a:r>
            <a:endParaRPr lang="en-US" sz="3200"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barn(inVertical)">
                                      <p:cBhvr>
                                        <p:cTn id="7" dur="500"/>
                                        <p:tgtEl>
                                          <p:spTgt spid="9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wipe(up)">
                                      <p:cBhvr>
                                        <p:cTn id="12" dur="500"/>
                                        <p:tgtEl>
                                          <p:spTgt spid="92"/>
                                        </p:tgtEl>
                                      </p:cBhvr>
                                    </p:animEffect>
                                  </p:childTnLst>
                                </p:cTn>
                              </p:par>
                              <p:par>
                                <p:cTn id="13" presetID="22" presetClass="entr" presetSubtype="1" fill="hold" nodeType="withEffect">
                                  <p:stCondLst>
                                    <p:cond delay="0"/>
                                  </p:stCondLst>
                                  <p:childTnLst>
                                    <p:set>
                                      <p:cBhvr>
                                        <p:cTn id="14" dur="1" fill="hold">
                                          <p:stCondLst>
                                            <p:cond delay="0"/>
                                          </p:stCondLst>
                                        </p:cTn>
                                        <p:tgtEl>
                                          <p:spTgt spid="94"/>
                                        </p:tgtEl>
                                        <p:attrNameLst>
                                          <p:attrName>style.visibility</p:attrName>
                                        </p:attrNameLst>
                                      </p:cBhvr>
                                      <p:to>
                                        <p:strVal val="visible"/>
                                      </p:to>
                                    </p:set>
                                    <p:animEffect transition="in" filter="wipe(up)">
                                      <p:cBhvr>
                                        <p:cTn id="15" dur="500"/>
                                        <p:tgtEl>
                                          <p:spTgt spid="9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1"/>
                                        </p:tgtEl>
                                        <p:attrNameLst>
                                          <p:attrName>style.visibility</p:attrName>
                                        </p:attrNameLst>
                                      </p:cBhvr>
                                      <p:to>
                                        <p:strVal val="visible"/>
                                      </p:to>
                                    </p:set>
                                    <p:animEffect transition="in" filter="barn(inVertical)">
                                      <p:cBhvr>
                                        <p:cTn id="20" dur="500"/>
                                        <p:tgtEl>
                                          <p:spTgt spid="10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2"/>
                                        </p:tgtEl>
                                        <p:attrNameLst>
                                          <p:attrName>style.visibility</p:attrName>
                                        </p:attrNameLst>
                                      </p:cBhvr>
                                      <p:to>
                                        <p:strVal val="visible"/>
                                      </p:to>
                                    </p:set>
                                    <p:animEffect transition="in" filter="barn(inVertical)">
                                      <p:cBhvr>
                                        <p:cTn id="25" dur="500"/>
                                        <p:tgtEl>
                                          <p:spTgt spid="10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03"/>
                                        </p:tgtEl>
                                        <p:attrNameLst>
                                          <p:attrName>style.visibility</p:attrName>
                                        </p:attrNameLst>
                                      </p:cBhvr>
                                      <p:to>
                                        <p:strVal val="visible"/>
                                      </p:to>
                                    </p:set>
                                    <p:animEffect transition="in" filter="wipe(down)">
                                      <p:cBhvr>
                                        <p:cTn id="30"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101" grpId="0" animBg="1"/>
      <p:bldP spid="102" grpId="0" animBg="1"/>
      <p:bldP spid="10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a:fillRect/>
          </a:stretch>
        </p:blipFill>
        <p:spPr>
          <a:xfrm>
            <a:off x="-40341" y="-39189"/>
            <a:ext cx="12241050" cy="7031660"/>
          </a:xfrm>
          <a:prstGeom prst="rect">
            <a:avLst/>
          </a:prstGeom>
        </p:spPr>
      </p:pic>
      <p:sp>
        <p:nvSpPr>
          <p:cNvPr id="5" name="Hình chữ nhật: Góc Tròn 6"/>
          <p:cNvSpPr/>
          <p:nvPr/>
        </p:nvSpPr>
        <p:spPr>
          <a:xfrm>
            <a:off x="173355" y="274236"/>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tx2"/>
          </a:solidFill>
          <a:ln w="76200">
            <a:solidFill>
              <a:schemeClr val="accent5">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p:cNvSpPr txBox="1"/>
          <p:nvPr/>
        </p:nvSpPr>
        <p:spPr>
          <a:xfrm>
            <a:off x="581025" y="478737"/>
            <a:ext cx="1790700" cy="715089"/>
          </a:xfrm>
          <a:prstGeom prst="roundRect">
            <a:avLst/>
          </a:prstGeom>
          <a:solidFill>
            <a:schemeClr val="accent4">
              <a:lumMod val="40000"/>
              <a:lumOff val="60000"/>
            </a:schemeClr>
          </a:solidFill>
          <a:ln>
            <a:noFill/>
          </a:ln>
        </p:spPr>
        <p:txBody>
          <a:bodyPr wrap="square" rtlCol="0">
            <a:spAutoFit/>
          </a:bodyPr>
          <a:lstStyle/>
          <a:p>
            <a:pPr lvl="0" algn="ctr"/>
            <a:r>
              <a:rPr lang="en-US" sz="3600" b="1" dirty="0" err="1">
                <a:solidFill>
                  <a:srgbClr val="5B9BD5">
                    <a:lumMod val="75000"/>
                  </a:srgbClr>
                </a:solidFill>
                <a:latin typeface="Calibri" panose="020F0502020204030204"/>
              </a:rPr>
              <a:t>Ví</a:t>
            </a:r>
            <a:r>
              <a:rPr lang="en-US" sz="3600" b="1" dirty="0">
                <a:solidFill>
                  <a:srgbClr val="5B9BD5">
                    <a:lumMod val="75000"/>
                  </a:srgbClr>
                </a:solidFill>
                <a:latin typeface="Calibri" panose="020F0502020204030204"/>
              </a:rPr>
              <a:t> </a:t>
            </a:r>
            <a:r>
              <a:rPr lang="en-US" sz="3600" b="1" dirty="0" err="1">
                <a:solidFill>
                  <a:srgbClr val="5B9BD5">
                    <a:lumMod val="75000"/>
                  </a:srgbClr>
                </a:solidFill>
                <a:latin typeface="Calibri" panose="020F0502020204030204"/>
              </a:rPr>
              <a:t>dụ</a:t>
            </a:r>
            <a:r>
              <a:rPr lang="en-US" sz="3600" b="1" dirty="0">
                <a:solidFill>
                  <a:srgbClr val="5B9BD5">
                    <a:lumMod val="75000"/>
                  </a:srgbClr>
                </a:solidFill>
                <a:latin typeface="Calibri" panose="020F0502020204030204"/>
              </a:rPr>
              <a:t>:</a:t>
            </a:r>
            <a:endParaRPr kumimoji="0" lang="vi-VN" sz="3600" b="1" i="0" u="none" strike="noStrike" kern="1200" cap="none" spc="0" normalizeH="0" baseline="0" noProof="0" dirty="0">
              <a:ln>
                <a:noFill/>
              </a:ln>
              <a:solidFill>
                <a:srgbClr val="5B9BD5">
                  <a:lumMod val="75000"/>
                </a:srgbClr>
              </a:solidFill>
              <a:effectLst/>
              <a:uLnTx/>
              <a:uFillTx/>
              <a:latin typeface="Arial" panose="020B0604020202020204" pitchFamily="34" charset="0"/>
            </a:endParaRPr>
          </a:p>
        </p:txBody>
      </p:sp>
      <p:sp>
        <p:nvSpPr>
          <p:cNvPr id="4" name="TextBox 3"/>
          <p:cNvSpPr txBox="1"/>
          <p:nvPr/>
        </p:nvSpPr>
        <p:spPr>
          <a:xfrm>
            <a:off x="6238875" y="1362075"/>
            <a:ext cx="3114675" cy="707886"/>
          </a:xfrm>
          <a:prstGeom prst="rect">
            <a:avLst/>
          </a:prstGeom>
          <a:noFill/>
        </p:spPr>
        <p:txBody>
          <a:bodyPr wrap="square" rtlCol="0">
            <a:spAutoFit/>
          </a:bodyPr>
          <a:lstStyle/>
          <a:p>
            <a:r>
              <a:rPr lang="en-US" sz="4000" dirty="0"/>
              <a:t>2 783 211</a:t>
            </a:r>
          </a:p>
        </p:txBody>
      </p:sp>
      <p:cxnSp>
        <p:nvCxnSpPr>
          <p:cNvPr id="6" name="Straight Arrow Connector 5"/>
          <p:cNvCxnSpPr/>
          <p:nvPr/>
        </p:nvCxnSpPr>
        <p:spPr>
          <a:xfrm>
            <a:off x="7743825" y="2019300"/>
            <a:ext cx="0" cy="5715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1771650" y="2543175"/>
            <a:ext cx="7858125" cy="852190"/>
            <a:chOff x="2409825" y="2028825"/>
            <a:chExt cx="7858125" cy="852190"/>
          </a:xfrm>
        </p:grpSpPr>
        <p:cxnSp>
          <p:nvCxnSpPr>
            <p:cNvPr id="8" name="Straight Arrow Connector 7"/>
            <p:cNvCxnSpPr/>
            <p:nvPr/>
          </p:nvCxnSpPr>
          <p:spPr>
            <a:xfrm>
              <a:off x="2409825" y="2219325"/>
              <a:ext cx="7858125"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3533775" y="2057400"/>
              <a:ext cx="0" cy="2952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238500"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9241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8004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0386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314825"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5720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848225"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105400"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3816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6483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88645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115050" y="2095500"/>
              <a:ext cx="0" cy="2762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37222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6389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90562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719137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74390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7057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98195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82296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84867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8743950" y="2028825"/>
              <a:ext cx="0" cy="3429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898207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92297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9505950"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828924" y="2419350"/>
              <a:ext cx="1800225" cy="461665"/>
            </a:xfrm>
            <a:prstGeom prst="rect">
              <a:avLst/>
            </a:prstGeom>
            <a:noFill/>
          </p:spPr>
          <p:txBody>
            <a:bodyPr wrap="square" rtlCol="0">
              <a:spAutoFit/>
            </a:bodyPr>
            <a:lstStyle/>
            <a:p>
              <a:r>
                <a:rPr lang="en-US" sz="2400" dirty="0"/>
                <a:t>2 600 000</a:t>
              </a:r>
            </a:p>
          </p:txBody>
        </p:sp>
        <p:sp>
          <p:nvSpPr>
            <p:cNvPr id="44" name="TextBox 43"/>
            <p:cNvSpPr txBox="1"/>
            <p:nvPr/>
          </p:nvSpPr>
          <p:spPr>
            <a:xfrm>
              <a:off x="5495924" y="2381250"/>
              <a:ext cx="1800225" cy="461665"/>
            </a:xfrm>
            <a:prstGeom prst="rect">
              <a:avLst/>
            </a:prstGeom>
            <a:noFill/>
          </p:spPr>
          <p:txBody>
            <a:bodyPr wrap="square" rtlCol="0">
              <a:spAutoFit/>
            </a:bodyPr>
            <a:lstStyle/>
            <a:p>
              <a:r>
                <a:rPr lang="en-US" sz="2400" dirty="0"/>
                <a:t>2 700 000</a:t>
              </a:r>
            </a:p>
          </p:txBody>
        </p:sp>
        <p:sp>
          <p:nvSpPr>
            <p:cNvPr id="45" name="TextBox 44"/>
            <p:cNvSpPr txBox="1"/>
            <p:nvPr/>
          </p:nvSpPr>
          <p:spPr>
            <a:xfrm>
              <a:off x="8162924" y="2390775"/>
              <a:ext cx="1800225" cy="461665"/>
            </a:xfrm>
            <a:prstGeom prst="rect">
              <a:avLst/>
            </a:prstGeom>
            <a:noFill/>
          </p:spPr>
          <p:txBody>
            <a:bodyPr wrap="square" rtlCol="0">
              <a:spAutoFit/>
            </a:bodyPr>
            <a:lstStyle/>
            <a:p>
              <a:r>
                <a:rPr lang="en-US" sz="2400" dirty="0"/>
                <a:t>2 800 000</a:t>
              </a:r>
            </a:p>
          </p:txBody>
        </p:sp>
      </p:grpSp>
      <p:sp>
        <p:nvSpPr>
          <p:cNvPr id="49" name="TextBox 48"/>
          <p:cNvSpPr txBox="1"/>
          <p:nvPr/>
        </p:nvSpPr>
        <p:spPr>
          <a:xfrm>
            <a:off x="1400175" y="3574362"/>
            <a:ext cx="9696450" cy="1328023"/>
          </a:xfrm>
          <a:prstGeom prst="roundRect">
            <a:avLst/>
          </a:prstGeom>
          <a:solidFill>
            <a:schemeClr val="accent4">
              <a:lumMod val="40000"/>
              <a:lumOff val="60000"/>
            </a:schemeClr>
          </a:solidFill>
          <a:ln>
            <a:noFill/>
          </a:ln>
        </p:spPr>
        <p:txBody>
          <a:bodyPr wrap="square" rtlCol="0">
            <a:spAutoFit/>
          </a:bodyPr>
          <a:lstStyle/>
          <a:p>
            <a:pPr lvl="0" algn="ctr"/>
            <a:r>
              <a:rPr lang="en-US" sz="3600" b="1" dirty="0">
                <a:solidFill>
                  <a:srgbClr val="5B9BD5">
                    <a:lumMod val="75000"/>
                  </a:srgbClr>
                </a:solidFill>
                <a:latin typeface="Calibri" panose="020F0502020204030204"/>
              </a:rPr>
              <a:t>Khi </a:t>
            </a:r>
            <a:r>
              <a:rPr lang="vi-VN" sz="3600" b="1" dirty="0">
                <a:solidFill>
                  <a:srgbClr val="5B9BD5">
                    <a:lumMod val="75000"/>
                  </a:srgbClr>
                </a:solidFill>
                <a:latin typeface="Calibri" panose="020F0502020204030204"/>
              </a:rPr>
              <a:t>làm tròn số 2 7</a:t>
            </a:r>
            <a:r>
              <a:rPr lang="en-US" sz="3600" b="1" dirty="0">
                <a:solidFill>
                  <a:srgbClr val="5B9BD5">
                    <a:lumMod val="75000"/>
                  </a:srgbClr>
                </a:solidFill>
                <a:latin typeface="Calibri" panose="020F0502020204030204"/>
              </a:rPr>
              <a:t>83</a:t>
            </a:r>
            <a:r>
              <a:rPr lang="vi-VN" sz="3600" b="1" dirty="0">
                <a:solidFill>
                  <a:srgbClr val="5B9BD5">
                    <a:lumMod val="75000"/>
                  </a:srgbClr>
                </a:solidFill>
                <a:latin typeface="Calibri" panose="020F0502020204030204"/>
              </a:rPr>
              <a:t> </a:t>
            </a:r>
            <a:r>
              <a:rPr lang="en-US" sz="3600" b="1" dirty="0">
                <a:solidFill>
                  <a:srgbClr val="5B9BD5">
                    <a:lumMod val="75000"/>
                  </a:srgbClr>
                </a:solidFill>
                <a:latin typeface="Calibri" panose="020F0502020204030204"/>
              </a:rPr>
              <a:t>211</a:t>
            </a:r>
            <a:r>
              <a:rPr lang="vi-VN" sz="3600" b="1" dirty="0">
                <a:solidFill>
                  <a:srgbClr val="5B9BD5">
                    <a:lumMod val="75000"/>
                  </a:srgbClr>
                </a:solidFill>
                <a:latin typeface="Calibri" panose="020F0502020204030204"/>
              </a:rPr>
              <a:t> đến hàng trăm nghìn thì được số 2 </a:t>
            </a:r>
            <a:r>
              <a:rPr lang="en-US" sz="3600" b="1" dirty="0">
                <a:solidFill>
                  <a:srgbClr val="5B9BD5">
                    <a:lumMod val="75000"/>
                  </a:srgbClr>
                </a:solidFill>
                <a:latin typeface="Calibri" panose="020F0502020204030204"/>
              </a:rPr>
              <a:t>8</a:t>
            </a:r>
            <a:r>
              <a:rPr lang="vi-VN" sz="3600" b="1" dirty="0">
                <a:solidFill>
                  <a:srgbClr val="5B9BD5">
                    <a:lumMod val="75000"/>
                  </a:srgbClr>
                </a:solidFill>
                <a:latin typeface="Calibri" panose="020F0502020204030204"/>
              </a:rPr>
              <a:t>00 000</a:t>
            </a:r>
            <a:endParaRPr kumimoji="0" lang="vi-VN" sz="3600" b="1" i="0" u="none" strike="noStrike" kern="1200" cap="none" spc="0" normalizeH="0" baseline="0" noProof="0" dirty="0">
              <a:ln>
                <a:noFill/>
              </a:ln>
              <a:solidFill>
                <a:srgbClr val="5B9BD5">
                  <a:lumMod val="75000"/>
                </a:srgbClr>
              </a:solidFill>
              <a:effectLst/>
              <a:uLnTx/>
              <a:uFillTx/>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par>
                                <p:cTn id="18" presetID="22" presetClass="entr" presetSubtype="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barn(inVertical)">
                                      <p:cBhvr>
                                        <p:cTn id="2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4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6DCB49-21A7-6961-E97D-31A387853D45}"/>
              </a:ext>
            </a:extLst>
          </p:cNvPr>
          <p:cNvPicPr>
            <a:picLocks noChangeAspect="1"/>
          </p:cNvPicPr>
          <p:nvPr/>
        </p:nvPicPr>
        <p:blipFill>
          <a:blip r:embed="rId2"/>
          <a:stretch>
            <a:fillRect/>
          </a:stretch>
        </p:blipFill>
        <p:spPr>
          <a:xfrm>
            <a:off x="2741236" y="1174376"/>
            <a:ext cx="6089841" cy="5396754"/>
          </a:xfrm>
          <a:prstGeom prst="rect">
            <a:avLst/>
          </a:prstGeom>
        </p:spPr>
      </p:pic>
    </p:spTree>
    <p:extLst>
      <p:ext uri="{BB962C8B-B14F-4D97-AF65-F5344CB8AC3E}">
        <p14:creationId xmlns:p14="http://schemas.microsoft.com/office/powerpoint/2010/main" val="1434771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35</TotalTime>
  <Words>678</Words>
  <Application>Microsoft Office PowerPoint</Application>
  <PresentationFormat>Widescreen</PresentationFormat>
  <Paragraphs>102</Paragraphs>
  <Slides>26</Slides>
  <Notes>7</Notes>
  <HiddenSlides>0</HiddenSlides>
  <MMClips>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Century Gothic</vt:lpstr>
      <vt:lpstr>Tahoma</vt:lpstr>
      <vt:lpstr>UTM Cookies</vt:lpstr>
      <vt:lpstr>Wingdings 3</vt:lpstr>
      <vt:lpstr>Slice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Bui Hanh Huu</dc:creator>
  <cp:lastModifiedBy>Bui Hanh Huu</cp:lastModifiedBy>
  <cp:revision>3</cp:revision>
  <dcterms:created xsi:type="dcterms:W3CDTF">2023-10-07T15:04:30Z</dcterms:created>
  <dcterms:modified xsi:type="dcterms:W3CDTF">2023-10-07T15:42:17Z</dcterms:modified>
</cp:coreProperties>
</file>