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23"/>
  </p:notesMasterIdLst>
  <p:sldIdLst>
    <p:sldId id="361" r:id="rId2"/>
    <p:sldId id="363" r:id="rId3"/>
    <p:sldId id="362" r:id="rId4"/>
    <p:sldId id="370" r:id="rId5"/>
    <p:sldId id="292" r:id="rId6"/>
    <p:sldId id="344" r:id="rId7"/>
    <p:sldId id="345" r:id="rId8"/>
    <p:sldId id="367" r:id="rId9"/>
    <p:sldId id="369" r:id="rId10"/>
    <p:sldId id="326" r:id="rId11"/>
    <p:sldId id="371" r:id="rId12"/>
    <p:sldId id="372" r:id="rId13"/>
    <p:sldId id="373" r:id="rId14"/>
    <p:sldId id="374" r:id="rId15"/>
    <p:sldId id="375" r:id="rId16"/>
    <p:sldId id="376" r:id="rId17"/>
    <p:sldId id="377" r:id="rId18"/>
    <p:sldId id="378" r:id="rId19"/>
    <p:sldId id="353" r:id="rId20"/>
    <p:sldId id="379" r:id="rId21"/>
    <p:sldId id="352"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72" d="100"/>
          <a:sy n="72" d="100"/>
        </p:scale>
        <p:origin x="990" y="90"/>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2024/12/22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05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0486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758587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7</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2024/12/22</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
        <p:nvSpPr>
          <p:cNvPr id="2" name="TextBox 1"/>
          <p:cNvSpPr txBox="1"/>
          <p:nvPr/>
        </p:nvSpPr>
        <p:spPr>
          <a:xfrm flipH="1">
            <a:off x="3562066" y="4844954"/>
            <a:ext cx="6086902" cy="1241272"/>
          </a:xfrm>
          <a:prstGeom prst="rect">
            <a:avLst/>
          </a:prstGeom>
          <a:noFill/>
        </p:spPr>
        <p:txBody>
          <a:bodyPr wrap="square" rtlCol="0">
            <a:spAutoFit/>
          </a:bodyPr>
          <a:lstStyle/>
          <a:p>
            <a:r>
              <a:rPr lang="vi-VN" sz="3600" b="1" dirty="0" smtClean="0">
                <a:ln w="22225">
                  <a:solidFill>
                    <a:schemeClr val="accent2"/>
                  </a:solidFill>
                  <a:prstDash val="solid"/>
                </a:ln>
                <a:solidFill>
                  <a:srgbClr val="FF0000"/>
                </a:solidFill>
              </a:rPr>
              <a:t>GV: Phạm Thị Thanh Hải</a:t>
            </a:r>
          </a:p>
          <a:p>
            <a:r>
              <a:rPr lang="vi-VN" sz="3600" b="1" dirty="0" smtClean="0">
                <a:ln w="22225">
                  <a:solidFill>
                    <a:schemeClr val="accent2"/>
                  </a:solidFill>
                  <a:prstDash val="solid"/>
                </a:ln>
                <a:solidFill>
                  <a:srgbClr val="FF0000"/>
                </a:solidFill>
              </a:rPr>
              <a:t>Lớp: 4D</a:t>
            </a:r>
            <a:endParaRPr lang="en-US" sz="360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2EE976-1756-2C41-E10A-4A4EDAA66541}"/>
              </a:ext>
            </a:extLst>
          </p:cNvPr>
          <p:cNvPicPr>
            <a:picLocks noChangeAspect="1"/>
          </p:cNvPicPr>
          <p:nvPr/>
        </p:nvPicPr>
        <p:blipFill>
          <a:blip r:embed="rId2"/>
          <a:stretch>
            <a:fillRect/>
          </a:stretch>
        </p:blipFill>
        <p:spPr>
          <a:xfrm>
            <a:off x="1457325" y="475325"/>
            <a:ext cx="8820150" cy="49970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69258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962C25-E54C-3B3F-9944-DD24B4DD4939}"/>
              </a:ext>
            </a:extLst>
          </p:cNvPr>
          <p:cNvPicPr>
            <a:picLocks noChangeAspect="1"/>
          </p:cNvPicPr>
          <p:nvPr/>
        </p:nvPicPr>
        <p:blipFill>
          <a:blip r:embed="rId2"/>
          <a:stretch>
            <a:fillRect/>
          </a:stretch>
        </p:blipFill>
        <p:spPr>
          <a:xfrm>
            <a:off x="309562" y="1571625"/>
            <a:ext cx="4533992" cy="36909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组合 1">
            <a:extLst>
              <a:ext uri="{FF2B5EF4-FFF2-40B4-BE49-F238E27FC236}">
                <a16:creationId xmlns:a16="http://schemas.microsoft.com/office/drawing/2014/main" id="{33856A07-7536-D9A4-F284-B747EFE681E7}"/>
              </a:ext>
            </a:extLst>
          </p:cNvPr>
          <p:cNvGrpSpPr/>
          <p:nvPr/>
        </p:nvGrpSpPr>
        <p:grpSpPr>
          <a:xfrm>
            <a:off x="5095876" y="892897"/>
            <a:ext cx="6781800" cy="5107853"/>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7655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Đền Quán Thánh, tên chữ là Trấn Vũ quán, có từ đời vua Lý Thái Tổ (1010 – 1028), thờ Huyền Thiên Trấn Vũ, vị thần trấn giữ cửa ngõ phía bắc thành Thăng Long xưa. Vua Minh Mạng khi đi tuần Bắc Thành đã cho đổi tên đến thành Chân Vũ quán. Ba chữ Hán này được tạc trên cổng tam quan. Tuy nhiên, trên bức hoành phi trong Bái đường vẫn ghi là Trấn Vũ quán.</a:t>
              </a:r>
              <a:endParaRPr kumimoji="0" lang="en-US"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R="0" lvl="0" algn="just" defTabSz="685800" rtl="0" eaLnBrk="1" fontAlgn="auto" latinLnBrk="0" hangingPunct="1">
                <a:spcBef>
                  <a:spcPts val="0"/>
                </a:spcBef>
                <a:spcAft>
                  <a:spcPts val="0"/>
                </a:spcAft>
                <a:buClrTx/>
                <a:buSzTx/>
                <a:defRPr/>
              </a:pPr>
              <a:r>
                <a:rPr kumimoji="0" lang="vi-VN" altLang="zh-C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Năm 1842, vua Thiệu Trị đến thăm đền và ban tiền đúc vòng vàng đeo cho tượng Trấn Vũ. Đền được công nhận là Di tích lịch sử – văn hoá quốc gia năm 1962. </a:t>
              </a:r>
              <a:endParaRPr kumimoji="0" lang="zh-CN" altLang="zh-CN" sz="24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100355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5688897"/>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99790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Gươm (hay còn gọi là hồ Hoàn Kiếm) toạ lạc ngay trung tâm Thủ đô Hà Nội và được bao quanh bởi 3 con phố Hàng Khay – Lê Thái Tổ – Đinh Tiên Hoàng.</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Hồ đã có từ rất lâu, song trước khi mang tên chính thức là Hoàn Kiếm, hồ có rất nhiều tên gọi gắn liền với những câu chuyện khác nhau như: tên hồ Lục Thuỷ vì nước hồ có màu xanh biếc quanh năm, hồ Thuỷ Quân vì đây là nơi triều đình dùng để duyệt thuỷ binh... </a:t>
              </a:r>
              <a:endParaRPr kumimoji="0" lang="en-US"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Tên gọi Hoàn Kiếm chính thức xuất hiện vào đầu thế kỉ XV gắn với truyền thuyết vua Lê Thái Tổ trả gươm báu cho Rùa Vàng sau khi mượn gươm chiến đấu, đánh tan giặc Minh, chính thức lên làm vua và gây dựng triều đại nhà Hậu Lê thịnh vượng.</a:t>
              </a:r>
              <a:endParaRPr kumimoji="0" lang="zh-CN" altLang="zh-CN" sz="2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1A0FA5B0-B4AC-F81D-B1C3-5FEB7B42476B}"/>
              </a:ext>
            </a:extLst>
          </p:cNvPr>
          <p:cNvPicPr>
            <a:picLocks noChangeAspect="1"/>
          </p:cNvPicPr>
          <p:nvPr/>
        </p:nvPicPr>
        <p:blipFill>
          <a:blip r:embed="rId2"/>
          <a:stretch>
            <a:fillRect/>
          </a:stretch>
        </p:blipFill>
        <p:spPr>
          <a:xfrm>
            <a:off x="252412" y="1933576"/>
            <a:ext cx="4642965" cy="33575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9917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29201" y="235671"/>
            <a:ext cx="6781800" cy="6079404"/>
            <a:chOff x="-2286495" y="2498291"/>
            <a:chExt cx="10148959" cy="212873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06487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Hoàng Diệu là một vị quan nhà Nguyễn. Năm 1882, trước cuộc tấn công của quân Pháp dưới quyền chỉ huy của Hăng – ri Ri – vi – e vào thành Hà Nội, quân nhân ta đã anh dũng chiến đấu, dưới sự chỉ huy của Tổng đốc Hoàng Diệu. </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endParaRP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Kết quả, thành Hà Nội đã thất thủ sau vài giờ nổ súng; Tổng đốc Hoàng Diệu sau khi viết di biểu dâng vua Tự Đức đã tuẫn tiết trong vườn Võ Miếu (dưới cột cờ Hà Nội ngày nay) để bảo toàn khí tiết.</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CBC95E55-7173-98FB-B19C-6FA825D93100}"/>
              </a:ext>
            </a:extLst>
          </p:cNvPr>
          <p:cNvPicPr>
            <a:picLocks noChangeAspect="1"/>
          </p:cNvPicPr>
          <p:nvPr/>
        </p:nvPicPr>
        <p:blipFill>
          <a:blip r:embed="rId2"/>
          <a:stretch>
            <a:fillRect/>
          </a:stretch>
        </p:blipFill>
        <p:spPr>
          <a:xfrm>
            <a:off x="366712" y="1876425"/>
            <a:ext cx="4253759" cy="33861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526026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57775" y="1178647"/>
            <a:ext cx="6991349" cy="4383954"/>
            <a:chOff x="-2286495" y="2498291"/>
            <a:chExt cx="10148959" cy="2063070"/>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14117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Đây là hình ảnh Chủ tịch Hồ Chí Minh thay mặt quốc dân đồng bào đọc bản Tuyên ngôn Độc lập khai sinh nước Việt Nam Dân chủ Cộng hoà – Nhà nước công nông đầu tiên ở Đông Nam châu Á, tại Quảng trường Ba Đình, Hà Nội (2 – 9 – 1945).</a:t>
              </a:r>
              <a:endParaRPr kumimoji="0" lang="zh-CN"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7" name="Picture 6">
            <a:extLst>
              <a:ext uri="{FF2B5EF4-FFF2-40B4-BE49-F238E27FC236}">
                <a16:creationId xmlns:a16="http://schemas.microsoft.com/office/drawing/2014/main" id="{900F5944-0ABE-7D31-4B25-01C6652129F9}"/>
              </a:ext>
            </a:extLst>
          </p:cNvPr>
          <p:cNvPicPr>
            <a:picLocks noChangeAspect="1"/>
          </p:cNvPicPr>
          <p:nvPr/>
        </p:nvPicPr>
        <p:blipFill>
          <a:blip r:embed="rId2"/>
          <a:stretch>
            <a:fillRect/>
          </a:stretch>
        </p:blipFill>
        <p:spPr>
          <a:xfrm>
            <a:off x="457200" y="1560836"/>
            <a:ext cx="4324350" cy="32873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9291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3856A07-7536-D9A4-F284-B747EFE681E7}"/>
              </a:ext>
            </a:extLst>
          </p:cNvPr>
          <p:cNvGrpSpPr/>
          <p:nvPr/>
        </p:nvGrpSpPr>
        <p:grpSpPr>
          <a:xfrm>
            <a:off x="5038726" y="552449"/>
            <a:ext cx="7153274" cy="5420421"/>
            <a:chOff x="-2286495" y="2498291"/>
            <a:chExt cx="10148959" cy="2198572"/>
          </a:xfrm>
          <a:solidFill>
            <a:srgbClr val="0066FF"/>
          </a:solidFill>
        </p:grpSpPr>
        <p:sp>
          <p:nvSpPr>
            <p:cNvPr id="5" name="矩形 7">
              <a:extLst>
                <a:ext uri="{FF2B5EF4-FFF2-40B4-BE49-F238E27FC236}">
                  <a16:creationId xmlns:a16="http://schemas.microsoft.com/office/drawing/2014/main" id="{9143B4DD-F478-009D-89C0-23BD976BE49F}"/>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 name="矩形 3">
              <a:extLst>
                <a:ext uri="{FF2B5EF4-FFF2-40B4-BE49-F238E27FC236}">
                  <a16:creationId xmlns:a16="http://schemas.microsoft.com/office/drawing/2014/main" id="{8C2736C9-947E-144E-74B3-A7D1F13F5CE0}"/>
                </a:ext>
              </a:extLst>
            </p:cNvPr>
            <p:cNvSpPr>
              <a:spLocks noChangeArrowheads="1"/>
            </p:cNvSpPr>
            <p:nvPr/>
          </p:nvSpPr>
          <p:spPr bwMode="auto">
            <a:xfrm>
              <a:off x="-1916071" y="2562151"/>
              <a:ext cx="9619454" cy="21347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微软雅黑 Light" panose="020B0502040204020203" pitchFamily="34" charset="-122"/>
                </a:rPr>
                <a:t>Từ ngày 18 đến ngày 29 – 12 – 1972, quân và dân miền Bắc Việt Nam đã anh dũng chiến đấu đánh bại cuộc tập kích trên không của không quân Mỹ vào Hà Nội, Hải Phòng. Trong trận chiến đấu này, lực lượng Tự vệ Thủ đô đã nêu cao tinh thần chiến đấu, bắn rơi nhiều máy bay Mỹ, góp phần không nhỏ vào chiến thắng “Điện Biên Phủ trên không”, buộc Mỹ phải kí kết Hiệp định Pa-ri vẽ chấm dứt chiến tranh lập lại hoà bình ở Việt Nam.</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cs typeface="+mn-cs"/>
                <a:sym typeface="微软雅黑 Light" panose="020B0502040204020203" pitchFamily="34" charset="-122"/>
              </a:endParaRPr>
            </a:p>
          </p:txBody>
        </p:sp>
      </p:grpSp>
      <p:pic>
        <p:nvPicPr>
          <p:cNvPr id="3" name="Picture 2">
            <a:extLst>
              <a:ext uri="{FF2B5EF4-FFF2-40B4-BE49-F238E27FC236}">
                <a16:creationId xmlns:a16="http://schemas.microsoft.com/office/drawing/2014/main" id="{F8538F77-0C15-408D-7805-A8A950F2A068}"/>
              </a:ext>
            </a:extLst>
          </p:cNvPr>
          <p:cNvPicPr>
            <a:picLocks noChangeAspect="1"/>
          </p:cNvPicPr>
          <p:nvPr/>
        </p:nvPicPr>
        <p:blipFill>
          <a:blip r:embed="rId2"/>
          <a:stretch>
            <a:fillRect/>
          </a:stretch>
        </p:blipFill>
        <p:spPr>
          <a:xfrm>
            <a:off x="200025" y="1419225"/>
            <a:ext cx="4596318"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8465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8E82F49C-C457-E75C-A2FC-A582FD1DF310}"/>
              </a:ext>
            </a:extLst>
          </p:cNvPr>
          <p:cNvPicPr>
            <a:picLocks noChangeAspect="1"/>
          </p:cNvPicPr>
          <p:nvPr/>
        </p:nvPicPr>
        <p:blipFill>
          <a:blip r:embed="rId5"/>
          <a:stretch>
            <a:fillRect/>
          </a:stretch>
        </p:blipFill>
        <p:spPr>
          <a:xfrm>
            <a:off x="4557020" y="2024143"/>
            <a:ext cx="2792210" cy="2523963"/>
          </a:xfrm>
          <a:prstGeom prst="rect">
            <a:avLst/>
          </a:prstGeom>
        </p:spPr>
      </p:pic>
    </p:spTree>
    <p:extLst>
      <p:ext uri="{BB962C8B-B14F-4D97-AF65-F5344CB8AC3E}">
        <p14:creationId xmlns:p14="http://schemas.microsoft.com/office/powerpoint/2010/main" val="1675873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OQAAAB+LCAAAAAAABACrVlIpqSxIVbJSCs5NLCpxyUxML0rM9SxJzVXSUfJMUbLKK83J0VFyysxLycxLdy/KLy0oVrKKjq0FALpUkis5AAAA">
            <a:extLst>
              <a:ext uri="{FF2B5EF4-FFF2-40B4-BE49-F238E27FC236}">
                <a16:creationId xmlns:a16="http://schemas.microsoft.com/office/drawing/2014/main" id="{D1FB61F3-F004-4073-B03C-D224FFDF5102}"/>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rot="5400000">
            <a:off x="4117741" y="-1847616"/>
            <a:ext cx="3952875" cy="11115208"/>
          </a:xfrm>
          <a:prstGeom prst="rect">
            <a:avLst/>
          </a:prstGeom>
        </p:spPr>
      </p:pic>
      <p:pic>
        <p:nvPicPr>
          <p:cNvPr id="9" name="Picture 8">
            <a:extLst>
              <a:ext uri="{FF2B5EF4-FFF2-40B4-BE49-F238E27FC236}">
                <a16:creationId xmlns:a16="http://schemas.microsoft.com/office/drawing/2014/main" id="{4B4C134A-E2CA-27E0-0338-A01914BAB7FD}"/>
              </a:ext>
            </a:extLst>
          </p:cNvPr>
          <p:cNvPicPr>
            <a:picLocks noChangeAspect="1"/>
          </p:cNvPicPr>
          <p:nvPr/>
        </p:nvPicPr>
        <p:blipFill>
          <a:blip r:embed="rId4"/>
          <a:stretch>
            <a:fillRect/>
          </a:stretch>
        </p:blipFill>
        <p:spPr>
          <a:xfrm>
            <a:off x="3730527" y="454105"/>
            <a:ext cx="5188146" cy="1072989"/>
          </a:xfrm>
          <a:prstGeom prst="rect">
            <a:avLst/>
          </a:prstGeom>
        </p:spPr>
      </p:pic>
      <p:sp>
        <p:nvSpPr>
          <p:cNvPr id="10" name="TextBox 9">
            <a:extLst>
              <a:ext uri="{FF2B5EF4-FFF2-40B4-BE49-F238E27FC236}">
                <a16:creationId xmlns:a16="http://schemas.microsoft.com/office/drawing/2014/main" id="{5F25430A-2F92-7805-0442-B0C832EFDB03}"/>
              </a:ext>
            </a:extLst>
          </p:cNvPr>
          <p:cNvSpPr txBox="1"/>
          <p:nvPr/>
        </p:nvSpPr>
        <p:spPr>
          <a:xfrm>
            <a:off x="1400175" y="2457450"/>
            <a:ext cx="9496425" cy="2554545"/>
          </a:xfrm>
          <a:prstGeom prst="rect">
            <a:avLst/>
          </a:prstGeom>
          <a:noFill/>
        </p:spPr>
        <p:txBody>
          <a:bodyPr wrap="square" rtlCol="0">
            <a:spAutoFit/>
          </a:bodyPr>
          <a:lstStyle/>
          <a:p>
            <a:pPr algn="just"/>
            <a:r>
              <a:rPr lang="nl-NL" sz="3200" b="1" u="sng" dirty="0">
                <a:solidFill>
                  <a:srgbClr val="002060"/>
                </a:solidFill>
                <a:effectLst/>
                <a:latin typeface="Cambria" panose="02040503050406030204" pitchFamily="18" charset="0"/>
                <a:ea typeface="Cambria" panose="02040503050406030204" pitchFamily="18" charset="0"/>
              </a:rPr>
              <a:t>Luật chơi: </a:t>
            </a:r>
            <a:r>
              <a:rPr lang="nl-NL" sz="3200" dirty="0">
                <a:solidFill>
                  <a:srgbClr val="002060"/>
                </a:solidFill>
                <a:effectLst/>
                <a:latin typeface="Cambria" panose="02040503050406030204" pitchFamily="18" charset="0"/>
                <a:ea typeface="Cambria" panose="02040503050406030204" pitchFamily="18" charset="0"/>
              </a:rPr>
              <a:t>chơi theo tổ, mỗi tổ cử một số bạn tham gia theo lần lượt. Trong thời gian 1 phút mỗi tổ</a:t>
            </a:r>
            <a:r>
              <a:rPr lang="vi-VN" sz="3200" dirty="0">
                <a:solidFill>
                  <a:srgbClr val="002060"/>
                </a:solidFill>
                <a:effectLst/>
                <a:latin typeface="Cambria" panose="02040503050406030204" pitchFamily="18" charset="0"/>
                <a:ea typeface="Cambria" panose="02040503050406030204" pitchFamily="18" charset="0"/>
              </a:rPr>
              <a:t> kể tên các sự kiện, các nhận vật lịch sử gắn liền với Thăng Long – Hà Nội</a:t>
            </a:r>
            <a:r>
              <a:rPr lang="nl-NL" sz="3200" dirty="0">
                <a:solidFill>
                  <a:srgbClr val="002060"/>
                </a:solidFill>
                <a:effectLst/>
                <a:latin typeface="Cambria" panose="02040503050406030204" pitchFamily="18" charset="0"/>
                <a:ea typeface="Cambria" panose="02040503050406030204" pitchFamily="18" charset="0"/>
              </a:rPr>
              <a:t>. Tổ nào tìm đúng và nhanh nhất là thắng cuộc.</a:t>
            </a:r>
            <a:endParaRPr lang="en-US" sz="32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974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a:extLst>
              <a:ext uri="{FF2B5EF4-FFF2-40B4-BE49-F238E27FC236}">
                <a16:creationId xmlns:a16="http://schemas.microsoft.com/office/drawing/2014/main" id="{E6418787-BDAC-3FD5-D7D9-AD5B1A58473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562350" y="1419224"/>
            <a:ext cx="4941228" cy="271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805062"/>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a:extLst>
              <a:ext uri="{FF2B5EF4-FFF2-40B4-BE49-F238E27FC236}">
                <a16:creationId xmlns:a16="http://schemas.microsoft.com/office/drawing/2014/main" id="{EEF801B8-B1BF-3A7E-50EE-A2EE2504AC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3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274</TotalTime>
  <Words>869</Words>
  <Application>Microsoft Office PowerPoint</Application>
  <PresentationFormat>Widescreen</PresentationFormat>
  <Paragraphs>39</Paragraphs>
  <Slides>21</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微软雅黑 Light</vt:lpstr>
      <vt:lpstr>#9Slide07 SFU Jamaica</vt:lpstr>
      <vt:lpstr>Arial</vt:lpstr>
      <vt:lpstr>Calibri</vt:lpstr>
      <vt:lpstr>Cambria</vt:lpstr>
      <vt:lpstr>等线</vt:lpstr>
      <vt:lpstr>KaiTi</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minhkhanh.t93@gmail.com</cp:lastModifiedBy>
  <cp:revision>66</cp:revision>
  <dcterms:created xsi:type="dcterms:W3CDTF">2019-12-12T10:46:17Z</dcterms:created>
  <dcterms:modified xsi:type="dcterms:W3CDTF">2024-12-22T12:15:12Z</dcterms:modified>
  <cp:category>9Slide.vn</cp:category>
</cp:coreProperties>
</file>