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700" r:id="rId3"/>
    <p:sldMasterId id="2147483713" r:id="rId4"/>
    <p:sldMasterId id="2147483726" r:id="rId5"/>
    <p:sldMasterId id="2147483752" r:id="rId6"/>
    <p:sldMasterId id="2147483765" r:id="rId7"/>
    <p:sldMasterId id="2147483778" r:id="rId8"/>
  </p:sldMasterIdLst>
  <p:notesMasterIdLst>
    <p:notesMasterId r:id="rId30"/>
  </p:notesMasterIdLst>
  <p:sldIdLst>
    <p:sldId id="319" r:id="rId9"/>
    <p:sldId id="320" r:id="rId10"/>
    <p:sldId id="312" r:id="rId11"/>
    <p:sldId id="313" r:id="rId12"/>
    <p:sldId id="314" r:id="rId13"/>
    <p:sldId id="315" r:id="rId14"/>
    <p:sldId id="321" r:id="rId15"/>
    <p:sldId id="317" r:id="rId16"/>
    <p:sldId id="322" r:id="rId17"/>
    <p:sldId id="323" r:id="rId18"/>
    <p:sldId id="329" r:id="rId19"/>
    <p:sldId id="262" r:id="rId20"/>
    <p:sldId id="283" r:id="rId21"/>
    <p:sldId id="325" r:id="rId22"/>
    <p:sldId id="326" r:id="rId23"/>
    <p:sldId id="293" r:id="rId24"/>
    <p:sldId id="324" r:id="rId25"/>
    <p:sldId id="330" r:id="rId26"/>
    <p:sldId id="310" r:id="rId27"/>
    <p:sldId id="327"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8185-89BD-4160-BAD0-A5AA8A6FEA06}"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AE4A-824C-4642-A0C2-CAB3F0125FBB}" type="slidenum">
              <a:rPr lang="en-US" smtClean="0"/>
              <a:t>‹#›</a:t>
            </a:fld>
            <a:endParaRPr lang="en-US"/>
          </a:p>
        </p:txBody>
      </p:sp>
    </p:spTree>
    <p:extLst>
      <p:ext uri="{BB962C8B-B14F-4D97-AF65-F5344CB8AC3E}">
        <p14:creationId xmlns:p14="http://schemas.microsoft.com/office/powerpoint/2010/main" val="39090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rPr>
              <a:pPr defTabSz="457200">
                <a:def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90324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rPr>
              <a:pPr defTabSz="457200">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80720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rPr>
              <a:pPr defTabSz="457200">
                <a:def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05596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rPr>
              <a:pPr defTabSz="457200">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50391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ea typeface="宋体"/>
              </a:rPr>
              <a:pPr defTabSz="457200">
                <a:defRPr/>
              </a:pPr>
              <a:t>20</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121821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rPr>
              <a:pPr defTabSz="457200">
                <a:def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21821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B7DEF7-B261-4BB7-B71B-89CADE5018F9}" type="slidenum">
              <a:rPr lang="zh-CN" altLang="en-US" smtClean="0">
                <a:solidFill>
                  <a:prstClr val="black"/>
                </a:solidFill>
                <a:ea typeface="宋体" panose="02010600030101010101" pitchFamily="2" charset="-122"/>
              </a:rPr>
              <a:pPr>
                <a:defRPr/>
              </a:pPr>
              <a:t>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90596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B7DEF7-B261-4BB7-B71B-89CADE5018F9}" type="slidenum">
              <a:rPr lang="zh-CN" altLang="en-US" smtClean="0">
                <a:solidFill>
                  <a:prstClr val="black"/>
                </a:solidFill>
                <a:ea typeface="宋体" panose="02010600030101010101" pitchFamily="2" charset="-122"/>
              </a:rPr>
              <a:pPr>
                <a:defRPr/>
              </a:pPr>
              <a:t>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07501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B7DEF7-B261-4BB7-B71B-89CADE5018F9}" type="slidenum">
              <a:rPr lang="zh-CN" altLang="en-US" smtClean="0">
                <a:solidFill>
                  <a:prstClr val="black"/>
                </a:solidFill>
                <a:ea typeface="宋体" panose="02010600030101010101" pitchFamily="2" charset="-122"/>
              </a:rPr>
              <a:pPr>
                <a:defRPr/>
              </a:pPr>
              <a:t>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753440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B7DEF7-B261-4BB7-B71B-89CADE5018F9}" type="slidenum">
              <a:rPr lang="zh-CN" altLang="en-US" smtClean="0">
                <a:solidFill>
                  <a:prstClr val="black"/>
                </a:solidFill>
                <a:ea typeface="宋体" panose="02010600030101010101" pitchFamily="2" charset="-122"/>
              </a:rPr>
              <a:pPr>
                <a:defRPr/>
              </a:pPr>
              <a:t>7</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75344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B7DEF7-B261-4BB7-B71B-89CADE5018F9}" type="slidenum">
              <a:rPr lang="zh-CN" altLang="en-US" smtClean="0">
                <a:solidFill>
                  <a:prstClr val="black"/>
                </a:solidFill>
                <a:ea typeface="宋体" panose="02010600030101010101" pitchFamily="2" charset="-122"/>
              </a:rPr>
              <a:pPr>
                <a:defRPr/>
              </a:pPr>
              <a:t>9</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67131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ea typeface="宋体"/>
              </a:rPr>
              <a:pPr defTabSz="457200">
                <a:defRPr/>
              </a:pPr>
              <a:t>10</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121821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C1983264-A7E1-40B6-B8AD-C3C2F2B35B95}" type="slidenum">
              <a:rPr lang="zh-CN" altLang="en-US" smtClean="0">
                <a:solidFill>
                  <a:prstClr val="black"/>
                </a:solidFill>
                <a:latin typeface="等线" panose="020F0502020204030204"/>
                <a:ea typeface="宋体"/>
              </a:rPr>
              <a:pPr defTabSz="457200">
                <a:defRPr/>
              </a:pPr>
              <a:t>11</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121821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7844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4287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043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48199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25645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0202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3482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74547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43978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314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6477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5123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4376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31604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48984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58769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98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3097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94280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47492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35447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5434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69006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53053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89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95546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45741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9571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34269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70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90134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6068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2186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4793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05263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53173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18144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90667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30670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61548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7712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3413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37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5848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828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1403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7040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32097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32380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56005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096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33610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0564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77877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0762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70700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630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9591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67430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3827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78604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21602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67041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625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6391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56710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00063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7493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solidFill>
                  <a:prstClr val="black"/>
                </a:solidFill>
              </a:rPr>
              <a:pPr/>
              <a:t>2024/10/5</a:t>
            </a:fld>
            <a:endParaRPr lang="zh-CN" altLang="en-US">
              <a:solidFill>
                <a:prstClr val="black"/>
              </a:solidFill>
            </a:endParaRPr>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25251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18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7203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86576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015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7113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435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1670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837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337270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35819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1644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75978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solidFill>
                  <a:prstClr val="black"/>
                </a:solidFill>
              </a:rPr>
              <a:pPr/>
              <a:t>10/5/2024</a:t>
            </a:fld>
            <a:endParaRPr lang="en-US">
              <a:solidFill>
                <a:prstClr val="black"/>
              </a:solidFill>
            </a:endParaRPr>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294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47817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6C9EFB3-B2B9-9A48-2387-FE4845C3DB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87275" y="447675"/>
            <a:ext cx="1143000" cy="1143000"/>
          </a:xfrm>
          <a:prstGeom prst="rect">
            <a:avLst/>
          </a:prstGeom>
        </p:spPr>
      </p:pic>
    </p:spTree>
    <p:extLst>
      <p:ext uri="{BB962C8B-B14F-4D97-AF65-F5344CB8AC3E}">
        <p14:creationId xmlns:p14="http://schemas.microsoft.com/office/powerpoint/2010/main" val="11967250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413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7589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0589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0207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0835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8664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95818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9.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4.svg"/><Relationship Id="rId3" Type="http://schemas.openxmlformats.org/officeDocument/2006/relationships/image" Target="../media/image13.emf"/><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g"/><Relationship Id="rId1" Type="http://schemas.openxmlformats.org/officeDocument/2006/relationships/slideLayout" Target="../slideLayouts/slideLayout5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D75FD8-F48C-0256-5938-5C84BE3E6401}"/>
              </a:ext>
            </a:extLst>
          </p:cNvPr>
          <p:cNvPicPr>
            <a:picLocks noChangeAspect="1"/>
          </p:cNvPicPr>
          <p:nvPr/>
        </p:nvPicPr>
        <p:blipFill>
          <a:blip r:embed="rId3"/>
          <a:stretch>
            <a:fillRect/>
          </a:stretch>
        </p:blipFill>
        <p:spPr>
          <a:xfrm>
            <a:off x="548159" y="1557628"/>
            <a:ext cx="11095682" cy="1286367"/>
          </a:xfrm>
          <a:prstGeom prst="rect">
            <a:avLst/>
          </a:prstGeom>
        </p:spPr>
      </p:pic>
    </p:spTree>
    <p:extLst>
      <p:ext uri="{BB962C8B-B14F-4D97-AF65-F5344CB8AC3E}">
        <p14:creationId xmlns:p14="http://schemas.microsoft.com/office/powerpoint/2010/main" val="1241083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87188E3-A2B3-47B4-B3D0-3A1965728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80252"/>
            <a:ext cx="6858000" cy="12192000"/>
          </a:xfrm>
          <a:prstGeom prst="rect">
            <a:avLst/>
          </a:prstGeom>
        </p:spPr>
      </p:pic>
      <p:sp>
        <p:nvSpPr>
          <p:cNvPr id="7" name="云形 6">
            <a:extLst>
              <a:ext uri="{FF2B5EF4-FFF2-40B4-BE49-F238E27FC236}">
                <a16:creationId xmlns:a16="http://schemas.microsoft.com/office/drawing/2014/main" xmlns="" id="{F649CC8E-EF3C-4418-8632-1642ABA4AEB9}"/>
              </a:ext>
            </a:extLst>
          </p:cNvPr>
          <p:cNvSpPr/>
          <p:nvPr/>
        </p:nvSpPr>
        <p:spPr>
          <a:xfrm>
            <a:off x="2269433" y="267471"/>
            <a:ext cx="7653131" cy="3161529"/>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pic>
        <p:nvPicPr>
          <p:cNvPr id="6"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5" r="7881" b="17419"/>
          <a:stretch/>
        </p:blipFill>
        <p:spPr>
          <a:xfrm>
            <a:off x="3534336" y="4127167"/>
            <a:ext cx="5242386" cy="2644699"/>
          </a:xfrm>
          <a:prstGeom prst="rect">
            <a:avLst/>
          </a:prstGeom>
        </p:spPr>
      </p:pic>
      <p:sp>
        <p:nvSpPr>
          <p:cNvPr id="8" name="矩形 7">
            <a:extLst>
              <a:ext uri="{FF2B5EF4-FFF2-40B4-BE49-F238E27FC236}">
                <a16:creationId xmlns:a16="http://schemas.microsoft.com/office/drawing/2014/main" xmlns="" id="{E6E0B02F-F89C-49D7-8C36-FEEB8229BC2C}"/>
              </a:ext>
            </a:extLst>
          </p:cNvPr>
          <p:cNvSpPr/>
          <p:nvPr/>
        </p:nvSpPr>
        <p:spPr>
          <a:xfrm>
            <a:off x="1702903" y="1275125"/>
            <a:ext cx="8786193" cy="1015663"/>
          </a:xfrm>
          <a:prstGeom prst="rect">
            <a:avLst/>
          </a:prstGeom>
        </p:spPr>
        <p:txBody>
          <a:bodyPr wrap="square">
            <a:spAutoFit/>
          </a:bodyPr>
          <a:lstStyle/>
          <a:p>
            <a:pPr algn="ctr" defTabSz="457200">
              <a:defRPr/>
            </a:pPr>
            <a:r>
              <a:rPr lang="en-US" altLang="zh-CN" sz="6000" b="1" smtClean="0">
                <a:solidFill>
                  <a:srgbClr val="E54013"/>
                </a:solidFill>
                <a:effectLst>
                  <a:outerShdw blurRad="38100" dist="38100" dir="2700000" algn="tl">
                    <a:srgbClr val="000000">
                      <a:alpha val="43137"/>
                    </a:srgbClr>
                  </a:outerShdw>
                </a:effectLst>
                <a:ea typeface="字魂52号-阿开漫画体" panose="00000500000000000000" pitchFamily="2" charset="-122"/>
              </a:rPr>
              <a:t>CHIA SẺ THU HOẠCH </a:t>
            </a:r>
            <a:endParaRPr lang="zh-CN" altLang="en-US" sz="6000" i="1" dirty="0">
              <a:solidFill>
                <a:prstClr val="black"/>
              </a:solidFill>
            </a:endParaRPr>
          </a:p>
        </p:txBody>
      </p:sp>
      <p:pic>
        <p:nvPicPr>
          <p:cNvPr id="9"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63270" y="3401744"/>
            <a:ext cx="2752936" cy="1622200"/>
          </a:xfrm>
          <a:prstGeom prst="rect">
            <a:avLst/>
          </a:prstGeom>
        </p:spPr>
      </p:pic>
      <p:grpSp>
        <p:nvGrpSpPr>
          <p:cNvPr id="10" name="Group 9">
            <a:extLst>
              <a:ext uri="{FF2B5EF4-FFF2-40B4-BE49-F238E27FC236}">
                <a16:creationId xmlns:a16="http://schemas.microsoft.com/office/drawing/2014/main" xmlns="" id="{BAE4CB10-1F4F-2F82-6FAB-7BD6553DB7C1}"/>
              </a:ext>
            </a:extLst>
          </p:cNvPr>
          <p:cNvGrpSpPr/>
          <p:nvPr/>
        </p:nvGrpSpPr>
        <p:grpSpPr>
          <a:xfrm>
            <a:off x="402559" y="2924500"/>
            <a:ext cx="3396470" cy="3458930"/>
            <a:chOff x="305797" y="579716"/>
            <a:chExt cx="5455920" cy="6232875"/>
          </a:xfrm>
        </p:grpSpPr>
        <p:grpSp>
          <p:nvGrpSpPr>
            <p:cNvPr id="11" name="Group 10">
              <a:extLst>
                <a:ext uri="{FF2B5EF4-FFF2-40B4-BE49-F238E27FC236}">
                  <a16:creationId xmlns:a16="http://schemas.microsoft.com/office/drawing/2014/main" xmlns="" id="{63E0BE59-86B2-8208-771B-23C6CA30147D}"/>
                </a:ext>
              </a:extLst>
            </p:cNvPr>
            <p:cNvGrpSpPr/>
            <p:nvPr/>
          </p:nvGrpSpPr>
          <p:grpSpPr>
            <a:xfrm>
              <a:off x="305797" y="2309160"/>
              <a:ext cx="5455920" cy="4503431"/>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xmlns="" id="{FCF97936-84C4-6376-2205-FCD3AA1DAC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xmlns="" id="{06FB6E5A-8243-D978-4EA5-E397F1FDA8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2" name="Group 11">
              <a:extLst>
                <a:ext uri="{FF2B5EF4-FFF2-40B4-BE49-F238E27FC236}">
                  <a16:creationId xmlns:a16="http://schemas.microsoft.com/office/drawing/2014/main" xmlns="" id="{B0BF32FA-4672-0D6E-2AB0-09EBAAD49CA1}"/>
                </a:ext>
              </a:extLst>
            </p:cNvPr>
            <p:cNvGrpSpPr/>
            <p:nvPr/>
          </p:nvGrpSpPr>
          <p:grpSpPr>
            <a:xfrm>
              <a:off x="1504610" y="579716"/>
              <a:ext cx="3312348" cy="1729444"/>
              <a:chOff x="84594" y="2353938"/>
              <a:chExt cx="2310427" cy="1224000"/>
            </a:xfrm>
          </p:grpSpPr>
          <p:sp>
            <p:nvSpPr>
              <p:cNvPr id="13" name="Speech Bubble: Oval 15">
                <a:extLst>
                  <a:ext uri="{FF2B5EF4-FFF2-40B4-BE49-F238E27FC236}">
                    <a16:creationId xmlns:a16="http://schemas.microsoft.com/office/drawing/2014/main" xmlns=""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xmln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4" name="TextBox 13">
                <a:extLst>
                  <a:ext uri="{FF2B5EF4-FFF2-40B4-BE49-F238E27FC236}">
                    <a16:creationId xmlns:a16="http://schemas.microsoft.com/office/drawing/2014/main" xmlns="" id="{6B71335B-61F0-63C9-87B9-DB2B8A14AAE8}"/>
                  </a:ext>
                </a:extLst>
              </p:cNvPr>
              <p:cNvSpPr txBox="1"/>
              <p:nvPr/>
            </p:nvSpPr>
            <p:spPr>
              <a:xfrm>
                <a:off x="184563" y="2550439"/>
                <a:ext cx="1985016" cy="824283"/>
              </a:xfrm>
              <a:prstGeom prst="rect">
                <a:avLst/>
              </a:prstGeom>
              <a:noFill/>
            </p:spPr>
            <p:txBody>
              <a:bodyPr wrap="square">
                <a:spAutoFit/>
              </a:bodyPr>
              <a:lstStyle/>
              <a:p>
                <a:pPr algn="ctr"/>
                <a:r>
                  <a:rPr lang="en-US" sz="3600" b="1" smtClean="0">
                    <a:solidFill>
                      <a:srgbClr val="FF3F6E"/>
                    </a:solidFill>
                  </a:rPr>
                  <a:t>Cặp đôi</a:t>
                </a:r>
                <a:endParaRPr lang="en-US" sz="3600" b="1" dirty="0">
                  <a:solidFill>
                    <a:srgbClr val="FF3F6E"/>
                  </a:solidFill>
                </a:endParaRPr>
              </a:p>
            </p:txBody>
          </p:sp>
        </p:grpSp>
      </p:grpSp>
    </p:spTree>
    <p:extLst>
      <p:ext uri="{BB962C8B-B14F-4D97-AF65-F5344CB8AC3E}">
        <p14:creationId xmlns:p14="http://schemas.microsoft.com/office/powerpoint/2010/main" val="3675064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80252"/>
            <a:ext cx="6858000" cy="12192000"/>
          </a:xfrm>
          <a:prstGeom prst="rect">
            <a:avLst/>
          </a:prstGeom>
        </p:spPr>
      </p:pic>
      <p:pic>
        <p:nvPicPr>
          <p:cNvPr id="6"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3322302" y="4127167"/>
            <a:ext cx="5242386" cy="2644699"/>
          </a:xfrm>
          <a:prstGeom prst="rect">
            <a:avLst/>
          </a:prstGeom>
        </p:spPr>
      </p:pic>
      <p:grpSp>
        <p:nvGrpSpPr>
          <p:cNvPr id="18" name="Group 17"/>
          <p:cNvGrpSpPr/>
          <p:nvPr/>
        </p:nvGrpSpPr>
        <p:grpSpPr>
          <a:xfrm>
            <a:off x="235766" y="802757"/>
            <a:ext cx="11627704" cy="4484860"/>
            <a:chOff x="166732" y="1499191"/>
            <a:chExt cx="11627704" cy="4484860"/>
          </a:xfrm>
        </p:grpSpPr>
        <p:sp>
          <p:nvSpPr>
            <p:cNvPr id="19" name="Freeform 12">
              <a:extLst>
                <a:ext uri="{FF2B5EF4-FFF2-40B4-BE49-F238E27FC236}">
                  <a16:creationId xmlns:a16="http://schemas.microsoft.com/office/drawing/2014/main" xmlns=""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cap="flat" cmpd="sng" algn="ctr">
              <a:solidFill>
                <a:srgbClr val="FF6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Freeform 17">
              <a:extLst>
                <a:ext uri="{FF2B5EF4-FFF2-40B4-BE49-F238E27FC236}">
                  <a16:creationId xmlns:a16="http://schemas.microsoft.com/office/drawing/2014/main" xmlns=""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cap="flat" cmpd="sng" algn="ctr">
              <a:solidFill>
                <a:srgbClr val="2583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Freeform 19">
              <a:extLst>
                <a:ext uri="{FF2B5EF4-FFF2-40B4-BE49-F238E27FC236}">
                  <a16:creationId xmlns:a16="http://schemas.microsoft.com/office/drawing/2014/main" xmlns=""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cap="flat" cmpd="sng" algn="ctr">
              <a:solidFill>
                <a:srgbClr val="D35ED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Freeform 20">
              <a:extLst>
                <a:ext uri="{FF2B5EF4-FFF2-40B4-BE49-F238E27FC236}">
                  <a16:creationId xmlns:a16="http://schemas.microsoft.com/office/drawing/2014/main" xmlns=""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cap="flat" cmpd="sng" algn="ctr">
              <a:solidFill>
                <a:srgbClr val="57D6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Rectangle: Rounded Corners 24">
              <a:extLst>
                <a:ext uri="{FF2B5EF4-FFF2-40B4-BE49-F238E27FC236}">
                  <a16:creationId xmlns:a16="http://schemas.microsoft.com/office/drawing/2014/main" xmlns="" id="{30133411-4D65-D285-E927-96EE5C7CA227}"/>
                </a:ext>
              </a:extLst>
            </p:cNvPr>
            <p:cNvSpPr/>
            <p:nvPr/>
          </p:nvSpPr>
          <p:spPr>
            <a:xfrm>
              <a:off x="4085366" y="2998381"/>
              <a:ext cx="3402419" cy="1329070"/>
            </a:xfrm>
            <a:prstGeom prst="roundRect">
              <a:avLst/>
            </a:prstGeom>
            <a:solidFill>
              <a:srgbClr val="FFC000">
                <a:lumMod val="20000"/>
                <a:lumOff val="80000"/>
              </a:srgbClr>
            </a:solidFill>
            <a:ln w="381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smtClean="0">
                  <a:solidFill>
                    <a:srgbClr val="FF0000"/>
                  </a:solidFill>
                  <a:latin typeface="Calibri"/>
                </a:rPr>
                <a:t>Điều chỉnh cảm xúc </a:t>
              </a:r>
              <a:endParaRPr kumimoji="0" lang="en-US" sz="4400" b="1" i="0" u="none" strike="noStrike" kern="0" cap="none" spc="0" normalizeH="0" baseline="0" noProof="0" dirty="0">
                <a:ln>
                  <a:noFill/>
                </a:ln>
                <a:solidFill>
                  <a:srgbClr val="FF0000"/>
                </a:solidFill>
                <a:effectLst/>
                <a:uLnTx/>
                <a:uFillTx/>
                <a:latin typeface="Calibri"/>
              </a:endParaRPr>
            </a:p>
          </p:txBody>
        </p:sp>
        <p:sp>
          <p:nvSpPr>
            <p:cNvPr id="24" name="Oval 23">
              <a:extLst>
                <a:ext uri="{FF2B5EF4-FFF2-40B4-BE49-F238E27FC236}">
                  <a16:creationId xmlns:a16="http://schemas.microsoft.com/office/drawing/2014/main" xmlns="" id="{99FE7143-9532-4463-4DC9-7035E709207F}"/>
                </a:ext>
              </a:extLst>
            </p:cNvPr>
            <p:cNvSpPr/>
            <p:nvPr/>
          </p:nvSpPr>
          <p:spPr>
            <a:xfrm>
              <a:off x="217118" y="1547807"/>
              <a:ext cx="3218905" cy="1828800"/>
            </a:xfrm>
            <a:prstGeom prst="ellipse">
              <a:avLst/>
            </a:prstGeom>
            <a:solidFill>
              <a:srgbClr val="7030A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ysClr val="window" lastClr="FFFFFF"/>
                  </a:solidFill>
                  <a:effectLst/>
                  <a:uLnTx/>
                  <a:uFillTx/>
                  <a:latin typeface="Calibri"/>
                  <a:ea typeface="+mn-ea"/>
                  <a:cs typeface="+mn-cs"/>
                </a:rPr>
                <a:t>Sống</a:t>
              </a:r>
              <a:r>
                <a:rPr kumimoji="0" lang="en-US" sz="3200" b="1" i="0" u="none" strike="noStrike" kern="0" cap="none" spc="0" normalizeH="0" noProof="0" smtClean="0">
                  <a:ln>
                    <a:noFill/>
                  </a:ln>
                  <a:solidFill>
                    <a:sysClr val="window" lastClr="FFFFFF"/>
                  </a:solidFill>
                  <a:effectLst/>
                  <a:uLnTx/>
                  <a:uFillTx/>
                  <a:latin typeface="Calibri"/>
                  <a:ea typeface="+mn-ea"/>
                  <a:cs typeface="+mn-cs"/>
                </a:rPr>
                <a:t> vui vẻ, hạnh phúc</a:t>
              </a:r>
              <a:endParaRPr kumimoji="0" lang="en-US" sz="32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Oval 24">
              <a:extLst>
                <a:ext uri="{FF2B5EF4-FFF2-40B4-BE49-F238E27FC236}">
                  <a16:creationId xmlns:a16="http://schemas.microsoft.com/office/drawing/2014/main" xmlns="" id="{1C188D85-A753-C17A-FF00-BC59EFB3BF90}"/>
                </a:ext>
              </a:extLst>
            </p:cNvPr>
            <p:cNvSpPr/>
            <p:nvPr/>
          </p:nvSpPr>
          <p:spPr>
            <a:xfrm>
              <a:off x="166732" y="3987209"/>
              <a:ext cx="3498574" cy="1996842"/>
            </a:xfrm>
            <a:prstGeom prst="ellips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ysClr val="window" lastClr="FFFFFF"/>
                  </a:solidFill>
                  <a:effectLst/>
                  <a:uLnTx/>
                  <a:uFillTx/>
                  <a:latin typeface="Calibri"/>
                  <a:ea typeface="+mn-ea"/>
                  <a:cs typeface="+mn-cs"/>
                </a:rPr>
                <a:t>Không</a:t>
              </a:r>
              <a:r>
                <a:rPr kumimoji="0" lang="en-US" sz="3200" b="1" i="0" u="none" strike="noStrike" kern="0" cap="none" spc="0" normalizeH="0" noProof="0" smtClean="0">
                  <a:ln>
                    <a:noFill/>
                  </a:ln>
                  <a:solidFill>
                    <a:sysClr val="window" lastClr="FFFFFF"/>
                  </a:solidFill>
                  <a:effectLst/>
                  <a:uLnTx/>
                  <a:uFillTx/>
                  <a:latin typeface="Calibri"/>
                  <a:ea typeface="+mn-ea"/>
                  <a:cs typeface="+mn-cs"/>
                </a:rPr>
                <a:t> ảnh hưởng tiêu cực đến mọi người</a:t>
              </a:r>
              <a:endParaRPr kumimoji="0" lang="en-US" sz="32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Oval 25">
              <a:extLst>
                <a:ext uri="{FF2B5EF4-FFF2-40B4-BE49-F238E27FC236}">
                  <a16:creationId xmlns:a16="http://schemas.microsoft.com/office/drawing/2014/main" xmlns="" id="{38073144-ABCE-4DF4-97F8-6A64CE927F42}"/>
                </a:ext>
              </a:extLst>
            </p:cNvPr>
            <p:cNvSpPr/>
            <p:nvPr/>
          </p:nvSpPr>
          <p:spPr>
            <a:xfrm>
              <a:off x="8449343" y="1499191"/>
              <a:ext cx="3180521" cy="1828800"/>
            </a:xfrm>
            <a:prstGeom prst="ellipse">
              <a:avLst/>
            </a:prstGeom>
            <a:solidFill>
              <a:srgbClr val="4472C4">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ysClr val="window" lastClr="FFFFFF"/>
                  </a:solidFill>
                  <a:effectLst/>
                  <a:uLnTx/>
                  <a:uFillTx/>
                  <a:latin typeface="Calibri"/>
                  <a:ea typeface="+mn-ea"/>
                  <a:cs typeface="+mn-cs"/>
                </a:rPr>
                <a:t>Bảo</a:t>
              </a:r>
              <a:r>
                <a:rPr kumimoji="0" lang="en-US" sz="3200" b="1" i="0" u="none" strike="noStrike" kern="0" cap="none" spc="0" normalizeH="0" noProof="0" smtClean="0">
                  <a:ln>
                    <a:noFill/>
                  </a:ln>
                  <a:solidFill>
                    <a:sysClr val="window" lastClr="FFFFFF"/>
                  </a:solidFill>
                  <a:effectLst/>
                  <a:uLnTx/>
                  <a:uFillTx/>
                  <a:latin typeface="Calibri"/>
                  <a:ea typeface="+mn-ea"/>
                  <a:cs typeface="+mn-cs"/>
                </a:rPr>
                <a:t> vệ sức khỏe</a:t>
              </a:r>
              <a:endParaRPr kumimoji="0" lang="en-US" sz="32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7" name="Oval 26">
              <a:extLst>
                <a:ext uri="{FF2B5EF4-FFF2-40B4-BE49-F238E27FC236}">
                  <a16:creationId xmlns:a16="http://schemas.microsoft.com/office/drawing/2014/main" xmlns="" id="{C0359D95-18C4-8638-40E2-462A5E70C7E4}"/>
                </a:ext>
              </a:extLst>
            </p:cNvPr>
            <p:cNvSpPr/>
            <p:nvPr/>
          </p:nvSpPr>
          <p:spPr>
            <a:xfrm>
              <a:off x="8386865" y="4061637"/>
              <a:ext cx="3407571" cy="1922413"/>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ysClr val="window" lastClr="FFFFFF"/>
                  </a:solidFill>
                  <a:effectLst/>
                  <a:uLnTx/>
                  <a:uFillTx/>
                  <a:latin typeface="Calibri"/>
                  <a:ea typeface="+mn-ea"/>
                  <a:cs typeface="+mn-cs"/>
                </a:rPr>
                <a:t>Học</a:t>
              </a:r>
              <a:r>
                <a:rPr kumimoji="0" lang="en-US" sz="3200" b="1" i="0" u="none" strike="noStrike" kern="0" cap="none" spc="0" normalizeH="0" noProof="0" smtClean="0">
                  <a:ln>
                    <a:noFill/>
                  </a:ln>
                  <a:solidFill>
                    <a:sysClr val="window" lastClr="FFFFFF"/>
                  </a:solidFill>
                  <a:effectLst/>
                  <a:uLnTx/>
                  <a:uFillTx/>
                  <a:latin typeface="Calibri"/>
                  <a:ea typeface="+mn-ea"/>
                  <a:cs typeface="+mn-cs"/>
                </a:rPr>
                <a:t> tập, lao động, giao tiếp hiệu quả</a:t>
              </a:r>
              <a:endParaRPr kumimoji="0" lang="en-US" sz="3200" b="1"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8543843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xmlns=""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xmlns="" id="{4285C3F6-82C4-A97F-488C-49CCA73BD542}"/>
              </a:ext>
            </a:extLst>
          </p:cNvPr>
          <p:cNvSpPr/>
          <p:nvPr/>
        </p:nvSpPr>
        <p:spPr>
          <a:xfrm>
            <a:off x="574396" y="1354710"/>
            <a:ext cx="11258549" cy="2764735"/>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xmlns=""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9" name="矩形 7">
            <a:extLst>
              <a:ext uri="{FF2B5EF4-FFF2-40B4-BE49-F238E27FC236}">
                <a16:creationId xmlns:a16="http://schemas.microsoft.com/office/drawing/2014/main" xmlns="" id="{E6E0B02F-F89C-49D7-8C36-FEEB8229BC2C}"/>
              </a:ext>
            </a:extLst>
          </p:cNvPr>
          <p:cNvSpPr/>
          <p:nvPr/>
        </p:nvSpPr>
        <p:spPr>
          <a:xfrm>
            <a:off x="1165388" y="1533833"/>
            <a:ext cx="10076567" cy="2169825"/>
          </a:xfrm>
          <a:prstGeom prst="rect">
            <a:avLst/>
          </a:prstGeom>
        </p:spPr>
        <p:txBody>
          <a:bodyPr wrap="square">
            <a:spAutoFit/>
          </a:bodyPr>
          <a:lstStyle/>
          <a:p>
            <a:pPr algn="ctr" defTabSz="457200">
              <a:defRPr/>
            </a:pPr>
            <a:r>
              <a:rPr lang="en-US" altLang="zh-CN" sz="6000" b="1" smtClean="0">
                <a:solidFill>
                  <a:srgbClr val="0070C0"/>
                </a:solidFill>
                <a:effectLst>
                  <a:outerShdw blurRad="38100" dist="38100" dir="2700000" algn="tl">
                    <a:srgbClr val="000000">
                      <a:alpha val="43137"/>
                    </a:srgbClr>
                  </a:outerShdw>
                </a:effectLst>
              </a:rPr>
              <a:t>THỰC HÀNH</a:t>
            </a:r>
          </a:p>
          <a:p>
            <a:pPr algn="ctr" defTabSz="457200">
              <a:defRPr/>
            </a:pPr>
            <a:r>
              <a:rPr lang="en-US" altLang="zh-CN" sz="7500" b="1" smtClean="0">
                <a:solidFill>
                  <a:srgbClr val="E54013"/>
                </a:solidFill>
                <a:effectLst>
                  <a:outerShdw blurRad="38100" dist="38100" dir="2700000" algn="tl">
                    <a:srgbClr val="000000">
                      <a:alpha val="43137"/>
                    </a:srgbClr>
                  </a:outerShdw>
                </a:effectLst>
              </a:rPr>
              <a:t>ĐIỀU CHỈNH CẢM XÚC</a:t>
            </a:r>
            <a:endParaRPr lang="zh-CN" altLang="en-US" sz="7500" i="1" dirty="0">
              <a:solidFill>
                <a:prstClr val="black"/>
              </a:solidFill>
            </a:endParaRPr>
          </a:p>
        </p:txBody>
      </p:sp>
      <p:pic>
        <p:nvPicPr>
          <p:cNvPr id="7"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5" r="7881" b="17419"/>
          <a:stretch/>
        </p:blipFill>
        <p:spPr>
          <a:xfrm>
            <a:off x="3392557" y="3935897"/>
            <a:ext cx="5384165" cy="2835970"/>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79465" y="-2640495"/>
            <a:ext cx="6858000" cy="12192000"/>
          </a:xfrm>
          <a:prstGeom prst="rect">
            <a:avLst/>
          </a:prstGeom>
        </p:spPr>
      </p:pic>
      <p:sp>
        <p:nvSpPr>
          <p:cNvPr id="21" name="Rectangle: Rounded Corners 20">
            <a:extLst>
              <a:ext uri="{FF2B5EF4-FFF2-40B4-BE49-F238E27FC236}">
                <a16:creationId xmlns:a16="http://schemas.microsoft.com/office/drawing/2014/main" xmlns="" id="{4A49C3F3-CB09-60D3-E1BF-F3FFE4C9C66B}"/>
              </a:ext>
            </a:extLst>
          </p:cNvPr>
          <p:cNvSpPr/>
          <p:nvPr/>
        </p:nvSpPr>
        <p:spPr>
          <a:xfrm>
            <a:off x="583098" y="1819588"/>
            <a:ext cx="5062328" cy="4912516"/>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2">
                    <a:lumMod val="75000"/>
                  </a:schemeClr>
                </a:solidFill>
              </a:rPr>
              <a:t>   Trong giờ ra chơi, một số bạn chơi đùa với nhau làm hộp bút màu của Nam ở trên bàn rơi vung vãi ra sàn lớp học. Các bạn không chịu nhặt hộp bút lên và xin lỗi Nam.</a:t>
            </a:r>
            <a:r>
              <a:rPr lang="en-US" sz="3200">
                <a:solidFill>
                  <a:schemeClr val="tx2">
                    <a:lumMod val="75000"/>
                  </a:schemeClr>
                </a:solidFill>
              </a:rPr>
              <a:t> </a:t>
            </a:r>
            <a:r>
              <a:rPr lang="en-US" sz="3200" smtClean="0">
                <a:solidFill>
                  <a:schemeClr val="tx2">
                    <a:lumMod val="75000"/>
                  </a:schemeClr>
                </a:solidFill>
              </a:rPr>
              <a:t>Điều đó khiến Nam rất tức giận.</a:t>
            </a:r>
          </a:p>
          <a:p>
            <a:pPr algn="ctr"/>
            <a:r>
              <a:rPr lang="en-US" sz="3200" b="1" i="1" smtClean="0">
                <a:solidFill>
                  <a:srgbClr val="C00000"/>
                </a:solidFill>
              </a:rPr>
              <a:t>Nếu là Nam ,em sẽ làm gì?</a:t>
            </a:r>
          </a:p>
        </p:txBody>
      </p:sp>
      <p:sp>
        <p:nvSpPr>
          <p:cNvPr id="12" name="Rectangle: Rounded Corners 20">
            <a:extLst>
              <a:ext uri="{FF2B5EF4-FFF2-40B4-BE49-F238E27FC236}">
                <a16:creationId xmlns:a16="http://schemas.microsoft.com/office/drawing/2014/main" xmlns="" id="{4A49C3F3-CB09-60D3-E1BF-F3FFE4C9C66B}"/>
              </a:ext>
            </a:extLst>
          </p:cNvPr>
          <p:cNvSpPr/>
          <p:nvPr/>
        </p:nvSpPr>
        <p:spPr>
          <a:xfrm>
            <a:off x="6281531" y="1779832"/>
            <a:ext cx="5479362" cy="4912516"/>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2">
                    <a:lumMod val="75000"/>
                  </a:schemeClr>
                </a:solidFill>
              </a:rPr>
              <a:t>  </a:t>
            </a:r>
            <a:r>
              <a:rPr lang="en-US" sz="3200" smtClean="0">
                <a:solidFill>
                  <a:schemeClr val="tx2">
                    <a:lumMod val="75000"/>
                  </a:schemeClr>
                </a:solidFill>
              </a:rPr>
              <a:t> Trong giờ học, cả lớp đang làm việc nhóm. Bỗng Vân nhìn thấy cô Hoa dạy mình năm lớp 1 đi ngang qua cửa lớp. Vân vui mừng reo lên: “Ơ, cô Hoa kìa!”</a:t>
            </a:r>
          </a:p>
          <a:p>
            <a:r>
              <a:rPr lang="en-US" sz="3200" b="1" i="1" smtClean="0">
                <a:solidFill>
                  <a:schemeClr val="tx2">
                    <a:lumMod val="75000"/>
                  </a:schemeClr>
                </a:solidFill>
              </a:rPr>
              <a:t>  </a:t>
            </a:r>
            <a:r>
              <a:rPr lang="en-US" sz="3200" b="1" i="1" smtClean="0">
                <a:solidFill>
                  <a:srgbClr val="C00000"/>
                </a:solidFill>
              </a:rPr>
              <a:t>Em hãy nhận xét về cách thể hiện cảm xúc của Vân trong tình huống này. </a:t>
            </a:r>
          </a:p>
          <a:p>
            <a:r>
              <a:rPr lang="en-US" sz="3200" b="1" i="1" smtClean="0">
                <a:solidFill>
                  <a:srgbClr val="C00000"/>
                </a:solidFill>
              </a:rPr>
              <a:t>     Nếu là Vân, em sẽ làm gì?</a:t>
            </a:r>
            <a:endParaRPr lang="en-US" sz="3200" b="1" i="1" dirty="0">
              <a:solidFill>
                <a:srgbClr val="C00000"/>
              </a:solidFill>
            </a:endParaRPr>
          </a:p>
        </p:txBody>
      </p:sp>
      <p:sp>
        <p:nvSpPr>
          <p:cNvPr id="13" name="Rectangle 12">
            <a:extLst>
              <a:ext uri="{FF2B5EF4-FFF2-40B4-BE49-F238E27FC236}">
                <a16:creationId xmlns:a16="http://schemas.microsoft.com/office/drawing/2014/main" xmlns="" id="{7227A21A-A68E-9A2D-3ACA-A7D28BA79F89}"/>
              </a:ext>
            </a:extLst>
          </p:cNvPr>
          <p:cNvSpPr/>
          <p:nvPr/>
        </p:nvSpPr>
        <p:spPr>
          <a:xfrm>
            <a:off x="571499" y="96533"/>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smtClean="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sp>
        <p:nvSpPr>
          <p:cNvPr id="14" name="Rectangle: Rounded Corners 9">
            <a:extLst>
              <a:ext uri="{FF2B5EF4-FFF2-40B4-BE49-F238E27FC236}">
                <a16:creationId xmlns:a16="http://schemas.microsoft.com/office/drawing/2014/main" xmlns="" id="{55E8F915-AA2C-27D6-EE7E-D8CA27683007}"/>
              </a:ext>
            </a:extLst>
          </p:cNvPr>
          <p:cNvSpPr/>
          <p:nvPr/>
        </p:nvSpPr>
        <p:spPr>
          <a:xfrm>
            <a:off x="927652" y="1457741"/>
            <a:ext cx="2981739" cy="654640"/>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smtClean="0">
                <a:solidFill>
                  <a:srgbClr val="0070C0"/>
                </a:solidFill>
              </a:rPr>
              <a:t>Tình huống 1</a:t>
            </a:r>
            <a:endParaRPr lang="en-US" sz="3200" b="1" dirty="0">
              <a:solidFill>
                <a:srgbClr val="0070C0"/>
              </a:solidFill>
            </a:endParaRPr>
          </a:p>
        </p:txBody>
      </p:sp>
      <p:sp>
        <p:nvSpPr>
          <p:cNvPr id="20" name="Rectangle: Rounded Corners 9">
            <a:extLst>
              <a:ext uri="{FF2B5EF4-FFF2-40B4-BE49-F238E27FC236}">
                <a16:creationId xmlns:a16="http://schemas.microsoft.com/office/drawing/2014/main" xmlns="" id="{55E8F915-AA2C-27D6-EE7E-D8CA27683007}"/>
              </a:ext>
            </a:extLst>
          </p:cNvPr>
          <p:cNvSpPr/>
          <p:nvPr/>
        </p:nvSpPr>
        <p:spPr>
          <a:xfrm>
            <a:off x="6659217" y="1405379"/>
            <a:ext cx="2981739" cy="654640"/>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smtClean="0">
                <a:solidFill>
                  <a:srgbClr val="0070C0"/>
                </a:solidFill>
              </a:rPr>
              <a:t>Tình huống 2</a:t>
            </a:r>
            <a:endParaRPr lang="en-US" sz="3200" b="1" dirty="0">
              <a:solidFill>
                <a:srgbClr val="0070C0"/>
              </a:solidFill>
            </a:endParaRPr>
          </a:p>
        </p:txBody>
      </p:sp>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79465" y="-2640495"/>
            <a:ext cx="6858000" cy="12192000"/>
          </a:xfrm>
          <a:prstGeom prst="rect">
            <a:avLst/>
          </a:prstGeom>
        </p:spPr>
      </p:pic>
      <p:sp>
        <p:nvSpPr>
          <p:cNvPr id="21" name="Rectangle: Rounded Corners 20">
            <a:extLst>
              <a:ext uri="{FF2B5EF4-FFF2-40B4-BE49-F238E27FC236}">
                <a16:creationId xmlns:a16="http://schemas.microsoft.com/office/drawing/2014/main" xmlns="" id="{4A49C3F3-CB09-60D3-E1BF-F3FFE4C9C66B}"/>
              </a:ext>
            </a:extLst>
          </p:cNvPr>
          <p:cNvSpPr/>
          <p:nvPr/>
        </p:nvSpPr>
        <p:spPr>
          <a:xfrm>
            <a:off x="583098" y="1819588"/>
            <a:ext cx="5062328" cy="4912516"/>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rgbClr val="1F497D">
                    <a:lumMod val="75000"/>
                  </a:srgbClr>
                </a:solidFill>
              </a:rPr>
              <a:t>   </a:t>
            </a:r>
            <a:r>
              <a:rPr lang="en-US" sz="2800" smtClean="0">
                <a:solidFill>
                  <a:srgbClr val="1F497D">
                    <a:lumMod val="75000"/>
                  </a:srgbClr>
                </a:solidFill>
              </a:rPr>
              <a:t>Trong giờ ra chơi, một số bạn chơi đùa với nhau làm hộp bút màu của Nam ở trên bàn rơi vung vãi ra sàn lớp học. Các bạn không chịu nhặt hộp bút lên và xin lỗi Nam.</a:t>
            </a:r>
            <a:r>
              <a:rPr lang="en-US" sz="2800">
                <a:solidFill>
                  <a:srgbClr val="1F497D">
                    <a:lumMod val="75000"/>
                  </a:srgbClr>
                </a:solidFill>
              </a:rPr>
              <a:t> </a:t>
            </a:r>
            <a:r>
              <a:rPr lang="en-US" sz="2800" smtClean="0">
                <a:solidFill>
                  <a:srgbClr val="1F497D">
                    <a:lumMod val="75000"/>
                  </a:srgbClr>
                </a:solidFill>
              </a:rPr>
              <a:t>Điều đó khiến Nam rất tức giận.</a:t>
            </a:r>
          </a:p>
          <a:p>
            <a:pPr algn="ctr"/>
            <a:r>
              <a:rPr lang="en-US" sz="2800" b="1" i="1" smtClean="0">
                <a:solidFill>
                  <a:srgbClr val="C00000"/>
                </a:solidFill>
              </a:rPr>
              <a:t>Nếu là Nam ,em sẽ làm gì?</a:t>
            </a:r>
          </a:p>
        </p:txBody>
      </p:sp>
      <p:sp>
        <p:nvSpPr>
          <p:cNvPr id="12" name="Rectangle: Rounded Corners 20">
            <a:extLst>
              <a:ext uri="{FF2B5EF4-FFF2-40B4-BE49-F238E27FC236}">
                <a16:creationId xmlns:a16="http://schemas.microsoft.com/office/drawing/2014/main" xmlns="" id="{4A49C3F3-CB09-60D3-E1BF-F3FFE4C9C66B}"/>
              </a:ext>
            </a:extLst>
          </p:cNvPr>
          <p:cNvSpPr/>
          <p:nvPr/>
        </p:nvSpPr>
        <p:spPr>
          <a:xfrm>
            <a:off x="6281531" y="1779832"/>
            <a:ext cx="5479362" cy="4912516"/>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1F497D">
                    <a:lumMod val="75000"/>
                  </a:srgbClr>
                </a:solidFill>
              </a:rPr>
              <a:t>  </a:t>
            </a:r>
            <a:r>
              <a:rPr lang="en-US" sz="3200" smtClean="0">
                <a:solidFill>
                  <a:srgbClr val="1F497D">
                    <a:lumMod val="75000"/>
                  </a:srgbClr>
                </a:solidFill>
              </a:rPr>
              <a:t> </a:t>
            </a:r>
            <a:r>
              <a:rPr lang="en-US" sz="2800" smtClean="0">
                <a:solidFill>
                  <a:srgbClr val="1F497D">
                    <a:lumMod val="75000"/>
                  </a:srgbClr>
                </a:solidFill>
              </a:rPr>
              <a:t>Trong giờ học, cả lớp đang làm việc nhóm. Bỗng Vân nhìn thấy cô Hoa dạy mình năm lớp 1 đi ngang qua cửa lớp. Vân vui mừng reo lên: “Ơ, cô Hoa kìa!”</a:t>
            </a:r>
            <a:endParaRPr lang="en-US" sz="3200" smtClean="0">
              <a:solidFill>
                <a:srgbClr val="1F497D">
                  <a:lumMod val="75000"/>
                </a:srgbClr>
              </a:solidFill>
            </a:endParaRPr>
          </a:p>
          <a:p>
            <a:r>
              <a:rPr lang="en-US" sz="3200" b="1" i="1" smtClean="0">
                <a:solidFill>
                  <a:srgbClr val="1F497D">
                    <a:lumMod val="75000"/>
                  </a:srgbClr>
                </a:solidFill>
              </a:rPr>
              <a:t>  </a:t>
            </a:r>
            <a:r>
              <a:rPr lang="en-US" sz="2800" b="1" i="1" smtClean="0">
                <a:solidFill>
                  <a:srgbClr val="C00000"/>
                </a:solidFill>
              </a:rPr>
              <a:t>Em hãy nhận xét về cách thể hiện cảm xúc của Vân trong tình huống này. </a:t>
            </a:r>
          </a:p>
          <a:p>
            <a:r>
              <a:rPr lang="en-US" sz="2800" b="1" i="1" smtClean="0">
                <a:solidFill>
                  <a:srgbClr val="C00000"/>
                </a:solidFill>
              </a:rPr>
              <a:t>     Nếu là Vân, em sẽ làm gì?</a:t>
            </a:r>
            <a:endParaRPr lang="en-US" sz="2800" b="1" i="1" dirty="0">
              <a:solidFill>
                <a:srgbClr val="C00000"/>
              </a:solidFill>
            </a:endParaRPr>
          </a:p>
        </p:txBody>
      </p:sp>
      <p:sp>
        <p:nvSpPr>
          <p:cNvPr id="13" name="Rectangle 12">
            <a:extLst>
              <a:ext uri="{FF2B5EF4-FFF2-40B4-BE49-F238E27FC236}">
                <a16:creationId xmlns:a16="http://schemas.microsoft.com/office/drawing/2014/main" xmlns="" id="{7227A21A-A68E-9A2D-3ACA-A7D28BA79F89}"/>
              </a:ext>
            </a:extLst>
          </p:cNvPr>
          <p:cNvSpPr/>
          <p:nvPr/>
        </p:nvSpPr>
        <p:spPr>
          <a:xfrm>
            <a:off x="569842" y="303305"/>
            <a:ext cx="3697357" cy="70788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defRPr/>
            </a:pPr>
            <a:r>
              <a:rPr lang="en-US" sz="4000" b="1" smtClean="0">
                <a:ln w="13462">
                  <a:solidFill>
                    <a:prstClr val="white"/>
                  </a:solidFill>
                  <a:prstDash val="solid"/>
                </a:ln>
                <a:solidFill>
                  <a:srgbClr val="C00000"/>
                </a:solidFill>
                <a:effectLst>
                  <a:outerShdw dist="38100" dir="2700000" algn="bl" rotWithShape="0">
                    <a:srgbClr val="5B9BD5"/>
                  </a:outerShdw>
                </a:effectLst>
                <a:cs typeface="Calibri" panose="020F0502020204030204" pitchFamily="34" charset="0"/>
              </a:rPr>
              <a:t>Cụm 1 ( N1;2;3 )</a:t>
            </a:r>
            <a:endParaRPr lang="en-US" sz="4000" b="1" dirty="0">
              <a:ln w="13462">
                <a:solidFill>
                  <a:prstClr val="white"/>
                </a:solidFill>
                <a:prstDash val="solid"/>
              </a:ln>
              <a:solidFill>
                <a:srgbClr val="C00000"/>
              </a:solidFill>
              <a:effectLst>
                <a:outerShdw dist="38100" dir="2700000" algn="bl" rotWithShape="0">
                  <a:srgbClr val="5B9BD5"/>
                </a:outerShdw>
              </a:effectLst>
              <a:cs typeface="Calibri" panose="020F0502020204030204" pitchFamily="34" charset="0"/>
            </a:endParaRPr>
          </a:p>
        </p:txBody>
      </p:sp>
      <p:sp>
        <p:nvSpPr>
          <p:cNvPr id="14" name="Rectangle: Rounded Corners 9">
            <a:extLst>
              <a:ext uri="{FF2B5EF4-FFF2-40B4-BE49-F238E27FC236}">
                <a16:creationId xmlns:a16="http://schemas.microsoft.com/office/drawing/2014/main" xmlns="" id="{55E8F915-AA2C-27D6-EE7E-D8CA27683007}"/>
              </a:ext>
            </a:extLst>
          </p:cNvPr>
          <p:cNvSpPr/>
          <p:nvPr/>
        </p:nvSpPr>
        <p:spPr>
          <a:xfrm>
            <a:off x="1272204" y="1457741"/>
            <a:ext cx="2981739" cy="654640"/>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smtClean="0">
                <a:solidFill>
                  <a:srgbClr val="0070C0"/>
                </a:solidFill>
              </a:rPr>
              <a:t>Tình huống 1</a:t>
            </a:r>
            <a:endParaRPr lang="en-US" sz="3200" b="1" dirty="0">
              <a:solidFill>
                <a:srgbClr val="0070C0"/>
              </a:solidFill>
            </a:endParaRPr>
          </a:p>
        </p:txBody>
      </p:sp>
      <p:sp>
        <p:nvSpPr>
          <p:cNvPr id="20" name="Rectangle: Rounded Corners 9">
            <a:extLst>
              <a:ext uri="{FF2B5EF4-FFF2-40B4-BE49-F238E27FC236}">
                <a16:creationId xmlns:a16="http://schemas.microsoft.com/office/drawing/2014/main" xmlns="" id="{55E8F915-AA2C-27D6-EE7E-D8CA27683007}"/>
              </a:ext>
            </a:extLst>
          </p:cNvPr>
          <p:cNvSpPr/>
          <p:nvPr/>
        </p:nvSpPr>
        <p:spPr>
          <a:xfrm>
            <a:off x="7414581" y="1405379"/>
            <a:ext cx="2981739" cy="654640"/>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0070C0"/>
                </a:solidFill>
              </a:rPr>
              <a:t>Tình huống 2</a:t>
            </a:r>
            <a:endParaRPr lang="en-US" sz="3200" b="1" dirty="0">
              <a:solidFill>
                <a:srgbClr val="0070C0"/>
              </a:solidFill>
            </a:endParaRPr>
          </a:p>
        </p:txBody>
      </p:sp>
      <p:sp>
        <p:nvSpPr>
          <p:cNvPr id="8" name="Rectangle 7">
            <a:extLst>
              <a:ext uri="{FF2B5EF4-FFF2-40B4-BE49-F238E27FC236}">
                <a16:creationId xmlns:a16="http://schemas.microsoft.com/office/drawing/2014/main" xmlns="" id="{7227A21A-A68E-9A2D-3ACA-A7D28BA79F89}"/>
              </a:ext>
            </a:extLst>
          </p:cNvPr>
          <p:cNvSpPr/>
          <p:nvPr/>
        </p:nvSpPr>
        <p:spPr>
          <a:xfrm>
            <a:off x="7583555" y="303305"/>
            <a:ext cx="4114801" cy="70788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defRPr/>
            </a:pPr>
            <a:r>
              <a:rPr lang="en-US" sz="4000" b="1" smtClean="0">
                <a:ln w="13462">
                  <a:solidFill>
                    <a:prstClr val="white"/>
                  </a:solidFill>
                  <a:prstDash val="solid"/>
                </a:ln>
                <a:solidFill>
                  <a:srgbClr val="C00000"/>
                </a:solidFill>
                <a:effectLst>
                  <a:outerShdw dist="38100" dir="2700000" algn="bl" rotWithShape="0">
                    <a:srgbClr val="5B9BD5"/>
                  </a:outerShdw>
                </a:effectLst>
                <a:cs typeface="Calibri" panose="020F0502020204030204" pitchFamily="34" charset="0"/>
              </a:rPr>
              <a:t>Cụm 2 ( N4;5;6 )</a:t>
            </a:r>
            <a:endParaRPr lang="en-US" sz="4000" b="1" dirty="0">
              <a:ln w="13462">
                <a:solidFill>
                  <a:prstClr val="white"/>
                </a:solidFill>
                <a:prstDash val="solid"/>
              </a:ln>
              <a:solidFill>
                <a:srgbClr val="C00000"/>
              </a:solidFill>
              <a:effectLst>
                <a:outerShdw dist="38100" dir="2700000" algn="bl" rotWithShape="0">
                  <a:srgbClr val="5B9BD5"/>
                </a:outerShdw>
              </a:effectLst>
              <a:cs typeface="Calibri" panose="020F0502020204030204" pitchFamily="34" charset="0"/>
            </a:endParaRPr>
          </a:p>
        </p:txBody>
      </p:sp>
      <p:pic>
        <p:nvPicPr>
          <p:cNvPr id="9" name="Đồng hồ đếm ngược 3 phút gây sốc  3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22017" y="110543"/>
            <a:ext cx="2357332" cy="1360450"/>
          </a:xfrm>
          <a:prstGeom prst="rect">
            <a:avLst/>
          </a:prstGeom>
        </p:spPr>
      </p:pic>
    </p:spTree>
    <p:extLst>
      <p:ext uri="{BB962C8B-B14F-4D97-AF65-F5344CB8AC3E}">
        <p14:creationId xmlns:p14="http://schemas.microsoft.com/office/powerpoint/2010/main" val="321914503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50" y="3709554"/>
            <a:ext cx="1773740" cy="3148445"/>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001" y="3869639"/>
            <a:ext cx="1811581" cy="2988361"/>
          </a:xfrm>
          <a:prstGeom prst="rect">
            <a:avLst/>
          </a:prstGeom>
        </p:spPr>
      </p:pic>
      <p:pic>
        <p:nvPicPr>
          <p:cNvPr id="2" name="Picture 1">
            <a:extLst>
              <a:ext uri="{FF2B5EF4-FFF2-40B4-BE49-F238E27FC236}">
                <a16:creationId xmlns:a16="http://schemas.microsoft.com/office/drawing/2014/main" xmlns="" id="{300542B5-A7F4-72C1-2099-336A86D942D3}"/>
              </a:ext>
            </a:extLst>
          </p:cNvPr>
          <p:cNvPicPr>
            <a:picLocks noChangeAspect="1"/>
          </p:cNvPicPr>
          <p:nvPr/>
        </p:nvPicPr>
        <p:blipFill>
          <a:blip r:embed="rId5"/>
          <a:stretch>
            <a:fillRect/>
          </a:stretch>
        </p:blipFill>
        <p:spPr>
          <a:xfrm>
            <a:off x="1073840" y="731183"/>
            <a:ext cx="9885295" cy="3138456"/>
          </a:xfrm>
          <a:prstGeom prst="rect">
            <a:avLst/>
          </a:prstGeom>
        </p:spPr>
      </p:pic>
    </p:spTree>
    <p:extLst>
      <p:ext uri="{BB962C8B-B14F-4D97-AF65-F5344CB8AC3E}">
        <p14:creationId xmlns:p14="http://schemas.microsoft.com/office/powerpoint/2010/main" val="216635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89578"/>
            <a:ext cx="6858000" cy="12192000"/>
          </a:xfrm>
          <a:prstGeom prst="rect">
            <a:avLst/>
          </a:prstGeom>
        </p:spPr>
      </p:pic>
      <p:grpSp>
        <p:nvGrpSpPr>
          <p:cNvPr id="3" name="Group 2">
            <a:extLst>
              <a:ext uri="{FF2B5EF4-FFF2-40B4-BE49-F238E27FC236}">
                <a16:creationId xmlns:a16="http://schemas.microsoft.com/office/drawing/2014/main" xmlns="" id="{475DF27F-8B4B-D7A8-D28D-7211473A94C0}"/>
              </a:ext>
            </a:extLst>
          </p:cNvPr>
          <p:cNvGrpSpPr/>
          <p:nvPr/>
        </p:nvGrpSpPr>
        <p:grpSpPr>
          <a:xfrm>
            <a:off x="-238423" y="1683025"/>
            <a:ext cx="4492369" cy="4886132"/>
            <a:chOff x="5494074" y="213154"/>
            <a:chExt cx="6548795" cy="6548796"/>
          </a:xfrm>
        </p:grpSpPr>
        <p:grpSp>
          <p:nvGrpSpPr>
            <p:cNvPr id="5" name="Group 4">
              <a:extLst>
                <a:ext uri="{FF2B5EF4-FFF2-40B4-BE49-F238E27FC236}">
                  <a16:creationId xmlns:a16="http://schemas.microsoft.com/office/drawing/2014/main" xmlns="" id="{CEF65336-32BF-7E4A-228E-0FB12A6AB0C0}"/>
                </a:ext>
              </a:extLst>
            </p:cNvPr>
            <p:cNvGrpSpPr/>
            <p:nvPr/>
          </p:nvGrpSpPr>
          <p:grpSpPr>
            <a:xfrm>
              <a:off x="5494074" y="213154"/>
              <a:ext cx="6548795" cy="6548796"/>
              <a:chOff x="5189274" y="-568310"/>
              <a:chExt cx="6548795" cy="6548796"/>
            </a:xfrm>
          </p:grpSpPr>
          <p:pic>
            <p:nvPicPr>
              <p:cNvPr id="7" name="Picture 6" descr="Shape&#10;&#10;Description automatically generated with medium confidence">
                <a:extLst>
                  <a:ext uri="{FF2B5EF4-FFF2-40B4-BE49-F238E27FC236}">
                    <a16:creationId xmlns:a16="http://schemas.microsoft.com/office/drawing/2014/main" xmlns="" id="{3C2F562E-5218-CC0D-6AE3-7EC308283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568310"/>
                <a:ext cx="6548795" cy="6548796"/>
              </a:xfrm>
              <a:prstGeom prst="rect">
                <a:avLst/>
              </a:prstGeom>
            </p:spPr>
          </p:pic>
          <p:sp>
            <p:nvSpPr>
              <p:cNvPr id="8" name="TextBox 7">
                <a:extLst>
                  <a:ext uri="{FF2B5EF4-FFF2-40B4-BE49-F238E27FC236}">
                    <a16:creationId xmlns:a16="http://schemas.microsoft.com/office/drawing/2014/main" xmlns="" id="{27D34EDA-CE68-7F04-3EA4-CD126B5752BD}"/>
                  </a:ext>
                </a:extLst>
              </p:cNvPr>
              <p:cNvSpPr txBox="1"/>
              <p:nvPr/>
            </p:nvSpPr>
            <p:spPr>
              <a:xfrm>
                <a:off x="6309539" y="1022712"/>
                <a:ext cx="4047504" cy="1361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i="0" u="none" strike="noStrike" smtClean="0">
                    <a:solidFill>
                      <a:srgbClr val="C00000"/>
                    </a:solidFill>
                    <a:effectLst/>
                  </a:rPr>
                  <a:t>Nam</a:t>
                </a:r>
                <a:endParaRPr kumimoji="0" lang="en-US" sz="19900" b="1" i="0" u="none" strike="noStrike" kern="1200" cap="none" spc="0" normalizeH="0" baseline="0" noProof="0" dirty="0">
                  <a:ln>
                    <a:noFill/>
                  </a:ln>
                  <a:solidFill>
                    <a:srgbClr val="C00000"/>
                  </a:solidFill>
                  <a:effectLst/>
                  <a:uLnTx/>
                  <a:uFillTx/>
                </a:endParaRPr>
              </a:p>
            </p:txBody>
          </p:sp>
        </p:grpSp>
        <p:pic>
          <p:nvPicPr>
            <p:cNvPr id="6" name="Picture 5" descr="Icon&#10;&#10;Description automatically generated">
              <a:extLst>
                <a:ext uri="{FF2B5EF4-FFF2-40B4-BE49-F238E27FC236}">
                  <a16:creationId xmlns:a16="http://schemas.microsoft.com/office/drawing/2014/main" xmlns="" id="{6D7B19FD-8E37-5B9C-BAE2-283F5C5B5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xmlns="" id="{9C31BA5E-9FA9-81CB-238A-908C9648C1D4}"/>
              </a:ext>
            </a:extLst>
          </p:cNvPr>
          <p:cNvSpPr/>
          <p:nvPr/>
        </p:nvSpPr>
        <p:spPr>
          <a:xfrm>
            <a:off x="6732104" y="318600"/>
            <a:ext cx="4833936"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smtClean="0">
                <a:solidFill>
                  <a:schemeClr val="tx2">
                    <a:lumMod val="50000"/>
                  </a:schemeClr>
                </a:solidFill>
              </a:rPr>
              <a:t>Sờ cái bụng, hít </a:t>
            </a:r>
            <a:r>
              <a:rPr lang="en-US" sz="3500" b="1" dirty="0" err="1">
                <a:solidFill>
                  <a:schemeClr val="tx2">
                    <a:lumMod val="50000"/>
                  </a:schemeClr>
                </a:solidFill>
              </a:rPr>
              <a:t>thở</a:t>
            </a:r>
            <a:r>
              <a:rPr lang="en-US" sz="3500" b="1" dirty="0">
                <a:solidFill>
                  <a:schemeClr val="tx2">
                    <a:lumMod val="50000"/>
                  </a:schemeClr>
                </a:solidFill>
              </a:rPr>
              <a:t> </a:t>
            </a:r>
            <a:r>
              <a:rPr lang="en-US" sz="3500" b="1" dirty="0" err="1">
                <a:solidFill>
                  <a:schemeClr val="tx2">
                    <a:lumMod val="50000"/>
                  </a:schemeClr>
                </a:solidFill>
              </a:rPr>
              <a:t>sâu</a:t>
            </a:r>
            <a:endParaRPr kumimoji="0" lang="en-US" sz="3500" b="1" i="0" u="none" strike="noStrike" kern="1200" cap="none" spc="0" normalizeH="0" baseline="0" noProof="0" dirty="0">
              <a:ln>
                <a:noFill/>
              </a:ln>
              <a:solidFill>
                <a:schemeClr val="tx2">
                  <a:lumMod val="50000"/>
                </a:schemeClr>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xmlns="" id="{55E8F915-AA2C-27D6-EE7E-D8CA27683007}"/>
              </a:ext>
            </a:extLst>
          </p:cNvPr>
          <p:cNvSpPr/>
          <p:nvPr/>
        </p:nvSpPr>
        <p:spPr>
          <a:xfrm>
            <a:off x="6829424" y="2084082"/>
            <a:ext cx="454342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smtClean="0">
                <a:solidFill>
                  <a:srgbClr val="1F497D">
                    <a:lumMod val="50000"/>
                  </a:srgbClr>
                </a:solidFill>
              </a:rPr>
              <a:t>Đếm thầm 1,...10</a:t>
            </a:r>
            <a:endParaRPr lang="en-US" sz="3500" b="1" dirty="0">
              <a:solidFill>
                <a:srgbClr val="1F497D">
                  <a:lumMod val="50000"/>
                </a:srgbClr>
              </a:solidFill>
            </a:endParaRPr>
          </a:p>
        </p:txBody>
      </p:sp>
      <p:grpSp>
        <p:nvGrpSpPr>
          <p:cNvPr id="11" name="Group 10">
            <a:extLst>
              <a:ext uri="{FF2B5EF4-FFF2-40B4-BE49-F238E27FC236}">
                <a16:creationId xmlns:a16="http://schemas.microsoft.com/office/drawing/2014/main" xmlns="" id="{1E8F6A14-68D3-B984-592F-14D4AB56ED9F}"/>
              </a:ext>
            </a:extLst>
          </p:cNvPr>
          <p:cNvGrpSpPr/>
          <p:nvPr/>
        </p:nvGrpSpPr>
        <p:grpSpPr>
          <a:xfrm>
            <a:off x="3387013" y="490331"/>
            <a:ext cx="3874634" cy="1842052"/>
            <a:chOff x="3609796" y="1089746"/>
            <a:chExt cx="3151054" cy="1070492"/>
          </a:xfrm>
        </p:grpSpPr>
        <p:cxnSp>
          <p:nvCxnSpPr>
            <p:cNvPr id="12" name="Straight Arrow Connector 11">
              <a:extLst>
                <a:ext uri="{FF2B5EF4-FFF2-40B4-BE49-F238E27FC236}">
                  <a16:creationId xmlns:a16="http://schemas.microsoft.com/office/drawing/2014/main" xmlns=""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E4A91A27-E3DB-98B1-82B4-1B7A3F1F7FF9}"/>
              </a:ext>
            </a:extLst>
          </p:cNvPr>
          <p:cNvGrpSpPr/>
          <p:nvPr/>
        </p:nvGrpSpPr>
        <p:grpSpPr>
          <a:xfrm rot="20618447">
            <a:off x="3352334" y="2554753"/>
            <a:ext cx="3533013" cy="630942"/>
            <a:chOff x="3507521" y="2496135"/>
            <a:chExt cx="3447703" cy="630942"/>
          </a:xfrm>
        </p:grpSpPr>
        <p:sp>
          <p:nvSpPr>
            <p:cNvPr id="15" name="TextBox 14">
              <a:extLst>
                <a:ext uri="{FF2B5EF4-FFF2-40B4-BE49-F238E27FC236}">
                  <a16:creationId xmlns:a16="http://schemas.microsoft.com/office/drawing/2014/main" xmlns=""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xmlns=""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3692D971-F40F-35EA-6736-BE03433671C4}"/>
              </a:ext>
            </a:extLst>
          </p:cNvPr>
          <p:cNvGrpSpPr/>
          <p:nvPr/>
        </p:nvGrpSpPr>
        <p:grpSpPr>
          <a:xfrm rot="1356493">
            <a:off x="3641269" y="3474768"/>
            <a:ext cx="3670381" cy="1184594"/>
            <a:chOff x="2889384" y="1089746"/>
            <a:chExt cx="3871466" cy="1184594"/>
          </a:xfrm>
        </p:grpSpPr>
        <p:cxnSp>
          <p:nvCxnSpPr>
            <p:cNvPr id="18" name="Straight Arrow Connector 17">
              <a:extLst>
                <a:ext uri="{FF2B5EF4-FFF2-40B4-BE49-F238E27FC236}">
                  <a16:creationId xmlns:a16="http://schemas.microsoft.com/office/drawing/2014/main" xmlns=""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xmlns="" id="{EED8A11C-B1D0-C828-8345-EE1BCC82A16D}"/>
              </a:ext>
            </a:extLst>
          </p:cNvPr>
          <p:cNvSpPr/>
          <p:nvPr/>
        </p:nvSpPr>
        <p:spPr>
          <a:xfrm>
            <a:off x="6881812" y="3840173"/>
            <a:ext cx="4342780" cy="827687"/>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a:solidFill>
                  <a:srgbClr val="1F497D">
                    <a:lumMod val="50000"/>
                  </a:srgbClr>
                </a:solidFill>
              </a:rPr>
              <a:t>Nhặt bút lên</a:t>
            </a:r>
            <a:endParaRPr lang="en-US" sz="3500" b="1" dirty="0">
              <a:solidFill>
                <a:srgbClr val="1F497D">
                  <a:lumMod val="50000"/>
                </a:srgbClr>
              </a:solidFill>
            </a:endParaRPr>
          </a:p>
        </p:txBody>
      </p:sp>
      <p:grpSp>
        <p:nvGrpSpPr>
          <p:cNvPr id="23" name="Group 22">
            <a:extLst>
              <a:ext uri="{FF2B5EF4-FFF2-40B4-BE49-F238E27FC236}">
                <a16:creationId xmlns:a16="http://schemas.microsoft.com/office/drawing/2014/main" xmlns="" id="{B643371A-058F-BF07-6C57-24C30AAFEBC6}"/>
              </a:ext>
            </a:extLst>
          </p:cNvPr>
          <p:cNvGrpSpPr/>
          <p:nvPr/>
        </p:nvGrpSpPr>
        <p:grpSpPr>
          <a:xfrm rot="2394207">
            <a:off x="3220685" y="4638349"/>
            <a:ext cx="4252357" cy="1184594"/>
            <a:chOff x="2889384" y="1089746"/>
            <a:chExt cx="3871466" cy="1184594"/>
          </a:xfrm>
        </p:grpSpPr>
        <p:cxnSp>
          <p:nvCxnSpPr>
            <p:cNvPr id="24" name="Straight Arrow Connector 23">
              <a:extLst>
                <a:ext uri="{FF2B5EF4-FFF2-40B4-BE49-F238E27FC236}">
                  <a16:creationId xmlns:a16="http://schemas.microsoft.com/office/drawing/2014/main" xmlns=""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xmlns="" id="{54D88130-0A36-667A-F3C3-C349F4B2F0DA}"/>
              </a:ext>
            </a:extLst>
          </p:cNvPr>
          <p:cNvSpPr/>
          <p:nvPr/>
        </p:nvSpPr>
        <p:spPr>
          <a:xfrm>
            <a:off x="6855928"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smtClean="0">
                <a:solidFill>
                  <a:srgbClr val="1F497D">
                    <a:lumMod val="50000"/>
                  </a:srgbClr>
                </a:solidFill>
              </a:rPr>
              <a:t>Chia sẻ cảm xúc, nói </a:t>
            </a:r>
            <a:r>
              <a:rPr lang="en-US" sz="3500" b="1">
                <a:solidFill>
                  <a:srgbClr val="1F497D">
                    <a:lumMod val="50000"/>
                  </a:srgbClr>
                </a:solidFill>
              </a:rPr>
              <a:t>lời nhắc nhở </a:t>
            </a:r>
            <a:r>
              <a:rPr lang="en-US" sz="3500" b="1" smtClean="0">
                <a:solidFill>
                  <a:srgbClr val="1F497D">
                    <a:lumMod val="50000"/>
                  </a:srgbClr>
                </a:solidFill>
              </a:rPr>
              <a:t>bạn,...</a:t>
            </a:r>
            <a:endParaRPr lang="en-US" sz="3500" b="1" dirty="0">
              <a:solidFill>
                <a:srgbClr val="1F497D">
                  <a:lumMod val="50000"/>
                </a:srgbClr>
              </a:solidFill>
            </a:endParaRPr>
          </a:p>
        </p:txBody>
      </p:sp>
      <p:sp>
        <p:nvSpPr>
          <p:cNvPr id="27" name="Rectangle: Rounded Corners 9">
            <a:extLst>
              <a:ext uri="{FF2B5EF4-FFF2-40B4-BE49-F238E27FC236}">
                <a16:creationId xmlns:a16="http://schemas.microsoft.com/office/drawing/2014/main" xmlns="" id="{55E8F915-AA2C-27D6-EE7E-D8CA27683007}"/>
              </a:ext>
            </a:extLst>
          </p:cNvPr>
          <p:cNvSpPr/>
          <p:nvPr/>
        </p:nvSpPr>
        <p:spPr>
          <a:xfrm>
            <a:off x="662604" y="705858"/>
            <a:ext cx="3114266" cy="745772"/>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smtClean="0">
                <a:solidFill>
                  <a:srgbClr val="0070C0"/>
                </a:solidFill>
              </a:rPr>
              <a:t>Tình huống 1</a:t>
            </a:r>
            <a:endParaRPr lang="en-US" sz="4000" b="1" dirty="0">
              <a:solidFill>
                <a:srgbClr val="0070C0"/>
              </a:solidFill>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6" presetClass="entr" presetSubtype="21" fill="hold" grpId="1"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1" animBg="1"/>
      <p:bldP spid="20"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xmlns="" id="{475DF27F-8B4B-D7A8-D28D-7211473A94C0}"/>
              </a:ext>
            </a:extLst>
          </p:cNvPr>
          <p:cNvGrpSpPr/>
          <p:nvPr/>
        </p:nvGrpSpPr>
        <p:grpSpPr>
          <a:xfrm>
            <a:off x="106127" y="1418766"/>
            <a:ext cx="4512247" cy="4907752"/>
            <a:chOff x="5494071" y="-141027"/>
            <a:chExt cx="6577773" cy="6577773"/>
          </a:xfrm>
        </p:grpSpPr>
        <p:grpSp>
          <p:nvGrpSpPr>
            <p:cNvPr id="5" name="Group 4">
              <a:extLst>
                <a:ext uri="{FF2B5EF4-FFF2-40B4-BE49-F238E27FC236}">
                  <a16:creationId xmlns:a16="http://schemas.microsoft.com/office/drawing/2014/main" xmlns="" id="{CEF65336-32BF-7E4A-228E-0FB12A6AB0C0}"/>
                </a:ext>
              </a:extLst>
            </p:cNvPr>
            <p:cNvGrpSpPr/>
            <p:nvPr/>
          </p:nvGrpSpPr>
          <p:grpSpPr>
            <a:xfrm>
              <a:off x="5494071" y="-141027"/>
              <a:ext cx="6577773" cy="6577773"/>
              <a:chOff x="5189271" y="-922491"/>
              <a:chExt cx="6577773" cy="6577773"/>
            </a:xfrm>
          </p:grpSpPr>
          <p:pic>
            <p:nvPicPr>
              <p:cNvPr id="7" name="Picture 6" descr="Shape&#10;&#10;Description automatically generated with medium confidence">
                <a:extLst>
                  <a:ext uri="{FF2B5EF4-FFF2-40B4-BE49-F238E27FC236}">
                    <a16:creationId xmlns:a16="http://schemas.microsoft.com/office/drawing/2014/main" xmlns="" id="{3C2F562E-5218-CC0D-6AE3-7EC308283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1" y="-922491"/>
                <a:ext cx="6577773" cy="6577773"/>
              </a:xfrm>
              <a:prstGeom prst="rect">
                <a:avLst/>
              </a:prstGeom>
            </p:spPr>
          </p:pic>
          <p:sp>
            <p:nvSpPr>
              <p:cNvPr id="8" name="TextBox 7">
                <a:extLst>
                  <a:ext uri="{FF2B5EF4-FFF2-40B4-BE49-F238E27FC236}">
                    <a16:creationId xmlns:a16="http://schemas.microsoft.com/office/drawing/2014/main" xmlns="" id="{27D34EDA-CE68-7F04-3EA4-CD126B5752BD}"/>
                  </a:ext>
                </a:extLst>
              </p:cNvPr>
              <p:cNvSpPr txBox="1"/>
              <p:nvPr/>
            </p:nvSpPr>
            <p:spPr>
              <a:xfrm>
                <a:off x="6222585" y="553642"/>
                <a:ext cx="4047504" cy="1608780"/>
              </a:xfrm>
              <a:prstGeom prst="rect">
                <a:avLst/>
              </a:prstGeom>
              <a:noFill/>
            </p:spPr>
            <p:txBody>
              <a:bodyPr wrap="square">
                <a:spAutoFit/>
              </a:bodyPr>
              <a:lstStyle/>
              <a:p>
                <a:pPr algn="ctr">
                  <a:defRPr/>
                </a:pPr>
                <a:r>
                  <a:rPr lang="en-US" sz="7200" b="1" smtClean="0">
                    <a:solidFill>
                      <a:srgbClr val="C00000"/>
                    </a:solidFill>
                  </a:rPr>
                  <a:t>Vân</a:t>
                </a:r>
                <a:endParaRPr lang="en-US" sz="28700" b="1" dirty="0">
                  <a:solidFill>
                    <a:srgbClr val="C00000"/>
                  </a:solidFill>
                </a:endParaRPr>
              </a:p>
            </p:txBody>
          </p:sp>
        </p:grpSp>
        <p:pic>
          <p:nvPicPr>
            <p:cNvPr id="6" name="Picture 5" descr="Icon&#10;&#10;Description automatically generated">
              <a:extLst>
                <a:ext uri="{FF2B5EF4-FFF2-40B4-BE49-F238E27FC236}">
                  <a16:creationId xmlns:a16="http://schemas.microsoft.com/office/drawing/2014/main" xmlns="" id="{6D7B19FD-8E37-5B9C-BAE2-283F5C5B5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xmlns="" id="{9C31BA5E-9FA9-81CB-238A-908C9648C1D4}"/>
              </a:ext>
            </a:extLst>
          </p:cNvPr>
          <p:cNvSpPr/>
          <p:nvPr/>
        </p:nvSpPr>
        <p:spPr>
          <a:xfrm>
            <a:off x="6921364" y="489238"/>
            <a:ext cx="4530998"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500" b="1" smtClean="0">
                <a:solidFill>
                  <a:srgbClr val="1F497D">
                    <a:lumMod val="50000"/>
                  </a:srgbClr>
                </a:solidFill>
              </a:rPr>
              <a:t>Kìm chế(sờ cái bụng,</a:t>
            </a:r>
          </a:p>
          <a:p>
            <a:pPr algn="ctr">
              <a:defRPr/>
            </a:pPr>
            <a:r>
              <a:rPr lang="en-US" sz="3500" b="1" smtClean="0">
                <a:solidFill>
                  <a:srgbClr val="1F497D">
                    <a:lumMod val="50000"/>
                  </a:srgbClr>
                </a:solidFill>
              </a:rPr>
              <a:t> hít </a:t>
            </a:r>
            <a:r>
              <a:rPr lang="en-US" sz="3500" b="1" err="1">
                <a:solidFill>
                  <a:srgbClr val="1F497D">
                    <a:lumMod val="50000"/>
                  </a:srgbClr>
                </a:solidFill>
              </a:rPr>
              <a:t>thở</a:t>
            </a:r>
            <a:r>
              <a:rPr lang="en-US" sz="3500" b="1">
                <a:solidFill>
                  <a:srgbClr val="1F497D">
                    <a:lumMod val="50000"/>
                  </a:srgbClr>
                </a:solidFill>
              </a:rPr>
              <a:t> </a:t>
            </a:r>
            <a:r>
              <a:rPr lang="en-US" sz="3500" b="1" smtClean="0">
                <a:solidFill>
                  <a:srgbClr val="1F497D">
                    <a:lumMod val="50000"/>
                  </a:srgbClr>
                </a:solidFill>
              </a:rPr>
              <a:t>sâu,....)</a:t>
            </a:r>
            <a:endParaRPr lang="en-US" sz="3500" b="1" dirty="0">
              <a:solidFill>
                <a:srgbClr val="1F497D">
                  <a:lumMod val="50000"/>
                </a:srgbClr>
              </a:solidFill>
            </a:endParaRPr>
          </a:p>
        </p:txBody>
      </p:sp>
      <p:sp>
        <p:nvSpPr>
          <p:cNvPr id="10" name="Rectangle: Rounded Corners 9">
            <a:extLst>
              <a:ext uri="{FF2B5EF4-FFF2-40B4-BE49-F238E27FC236}">
                <a16:creationId xmlns:a16="http://schemas.microsoft.com/office/drawing/2014/main" xmlns="" id="{55E8F915-AA2C-27D6-EE7E-D8CA27683007}"/>
              </a:ext>
            </a:extLst>
          </p:cNvPr>
          <p:cNvSpPr/>
          <p:nvPr/>
        </p:nvSpPr>
        <p:spPr>
          <a:xfrm>
            <a:off x="6921363" y="2133602"/>
            <a:ext cx="4530999" cy="1208847"/>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500" b="1" smtClean="0">
                <a:solidFill>
                  <a:srgbClr val="1F497D">
                    <a:lumMod val="50000"/>
                  </a:srgbClr>
                </a:solidFill>
              </a:rPr>
              <a:t>tập trung </a:t>
            </a:r>
          </a:p>
          <a:p>
            <a:pPr algn="ctr">
              <a:defRPr/>
            </a:pPr>
            <a:r>
              <a:rPr lang="en-US" sz="3500" b="1" smtClean="0">
                <a:solidFill>
                  <a:srgbClr val="1F497D">
                    <a:lumMod val="50000"/>
                  </a:srgbClr>
                </a:solidFill>
              </a:rPr>
              <a:t>làm việc nhóm trước</a:t>
            </a:r>
            <a:endParaRPr lang="en-US" sz="3500" b="1" dirty="0">
              <a:solidFill>
                <a:srgbClr val="1F497D">
                  <a:lumMod val="50000"/>
                </a:srgbClr>
              </a:solidFill>
            </a:endParaRPr>
          </a:p>
        </p:txBody>
      </p:sp>
      <p:grpSp>
        <p:nvGrpSpPr>
          <p:cNvPr id="11" name="Group 10">
            <a:extLst>
              <a:ext uri="{FF2B5EF4-FFF2-40B4-BE49-F238E27FC236}">
                <a16:creationId xmlns:a16="http://schemas.microsoft.com/office/drawing/2014/main" xmlns="" id="{1E8F6A14-68D3-B984-592F-14D4AB56ED9F}"/>
              </a:ext>
            </a:extLst>
          </p:cNvPr>
          <p:cNvGrpSpPr/>
          <p:nvPr/>
        </p:nvGrpSpPr>
        <p:grpSpPr>
          <a:xfrm rot="21140587">
            <a:off x="3795098" y="1086371"/>
            <a:ext cx="3689801" cy="1070492"/>
            <a:chOff x="3609796" y="1089746"/>
            <a:chExt cx="3151054" cy="1070492"/>
          </a:xfrm>
        </p:grpSpPr>
        <p:cxnSp>
          <p:nvCxnSpPr>
            <p:cNvPr id="12" name="Straight Arrow Connector 11">
              <a:extLst>
                <a:ext uri="{FF2B5EF4-FFF2-40B4-BE49-F238E27FC236}">
                  <a16:creationId xmlns:a16="http://schemas.microsoft.com/office/drawing/2014/main" xmlns=""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algn="ctr">
                <a:defRPr/>
              </a:pPr>
              <a:endParaRPr lang="en-US" sz="3500" b="1" dirty="0">
                <a:ln>
                  <a:solidFill>
                    <a:prstClr val="white"/>
                  </a:solidFill>
                </a:ln>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E4A91A27-E3DB-98B1-82B4-1B7A3F1F7FF9}"/>
              </a:ext>
            </a:extLst>
          </p:cNvPr>
          <p:cNvGrpSpPr/>
          <p:nvPr/>
        </p:nvGrpSpPr>
        <p:grpSpPr>
          <a:xfrm rot="21006966">
            <a:off x="3826144" y="2394915"/>
            <a:ext cx="3084247" cy="630942"/>
            <a:chOff x="3507521" y="2496135"/>
            <a:chExt cx="3447703" cy="630942"/>
          </a:xfrm>
        </p:grpSpPr>
        <p:sp>
          <p:nvSpPr>
            <p:cNvPr id="15" name="TextBox 14">
              <a:extLst>
                <a:ext uri="{FF2B5EF4-FFF2-40B4-BE49-F238E27FC236}">
                  <a16:creationId xmlns:a16="http://schemas.microsoft.com/office/drawing/2014/main" xmlns="" id="{926F11A5-4035-4795-E7BF-5F79548A94E1}"/>
                </a:ext>
              </a:extLst>
            </p:cNvPr>
            <p:cNvSpPr txBox="1"/>
            <p:nvPr/>
          </p:nvSpPr>
          <p:spPr>
            <a:xfrm>
              <a:off x="3507521" y="2496135"/>
              <a:ext cx="3447703" cy="630942"/>
            </a:xfrm>
            <a:prstGeom prst="rect">
              <a:avLst/>
            </a:prstGeom>
            <a:noFill/>
          </p:spPr>
          <p:txBody>
            <a:bodyPr wrap="square" rtlCol="0">
              <a:spAutoFit/>
            </a:bodyPr>
            <a:lstStyle/>
            <a:p>
              <a:pPr algn="ctr">
                <a:defRPr/>
              </a:pPr>
              <a:endParaRPr lang="en-US" sz="3500" b="1" dirty="0">
                <a:ln>
                  <a:solidFill>
                    <a:prstClr val="white"/>
                  </a:solid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xmlns=""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3692D971-F40F-35EA-6736-BE03433671C4}"/>
              </a:ext>
            </a:extLst>
          </p:cNvPr>
          <p:cNvGrpSpPr/>
          <p:nvPr/>
        </p:nvGrpSpPr>
        <p:grpSpPr>
          <a:xfrm rot="1972977">
            <a:off x="3928376" y="3452674"/>
            <a:ext cx="3517969" cy="1184594"/>
            <a:chOff x="2889384" y="1089746"/>
            <a:chExt cx="3871466" cy="1184594"/>
          </a:xfrm>
        </p:grpSpPr>
        <p:cxnSp>
          <p:nvCxnSpPr>
            <p:cNvPr id="18" name="Straight Arrow Connector 17">
              <a:extLst>
                <a:ext uri="{FF2B5EF4-FFF2-40B4-BE49-F238E27FC236}">
                  <a16:creationId xmlns:a16="http://schemas.microsoft.com/office/drawing/2014/main" xmlns=""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algn="ctr">
                <a:defRPr/>
              </a:pPr>
              <a:endParaRPr lang="en-US" sz="3500" b="1" dirty="0">
                <a:ln>
                  <a:solidFill>
                    <a:prstClr val="white"/>
                  </a:solid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xmlns="" id="{EED8A11C-B1D0-C828-8345-EE1BCC82A16D}"/>
              </a:ext>
            </a:extLst>
          </p:cNvPr>
          <p:cNvSpPr/>
          <p:nvPr/>
        </p:nvSpPr>
        <p:spPr>
          <a:xfrm>
            <a:off x="6934200" y="3768099"/>
            <a:ext cx="4518162" cy="1126764"/>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500" b="1" smtClean="0">
                <a:solidFill>
                  <a:srgbClr val="1F497D">
                    <a:lumMod val="50000"/>
                  </a:srgbClr>
                </a:solidFill>
              </a:rPr>
              <a:t>Chờ hết giờ,</a:t>
            </a:r>
          </a:p>
          <a:p>
            <a:pPr algn="ctr">
              <a:defRPr/>
            </a:pPr>
            <a:r>
              <a:rPr lang="en-US" sz="3500" b="1" smtClean="0">
                <a:solidFill>
                  <a:srgbClr val="1F497D">
                    <a:lumMod val="50000"/>
                  </a:srgbClr>
                </a:solidFill>
              </a:rPr>
              <a:t> ra gặp cô Hoa</a:t>
            </a:r>
            <a:endParaRPr lang="en-US" sz="3500" b="1" dirty="0">
              <a:solidFill>
                <a:srgbClr val="1F497D">
                  <a:lumMod val="50000"/>
                </a:srgbClr>
              </a:solidFill>
            </a:endParaRPr>
          </a:p>
        </p:txBody>
      </p:sp>
      <p:grpSp>
        <p:nvGrpSpPr>
          <p:cNvPr id="23" name="Group 22">
            <a:extLst>
              <a:ext uri="{FF2B5EF4-FFF2-40B4-BE49-F238E27FC236}">
                <a16:creationId xmlns:a16="http://schemas.microsoft.com/office/drawing/2014/main" xmlns="" id="{B643371A-058F-BF07-6C57-24C30AAFEBC6}"/>
              </a:ext>
            </a:extLst>
          </p:cNvPr>
          <p:cNvGrpSpPr/>
          <p:nvPr/>
        </p:nvGrpSpPr>
        <p:grpSpPr>
          <a:xfrm rot="2458470">
            <a:off x="3305763" y="4480165"/>
            <a:ext cx="4291052" cy="1184594"/>
            <a:chOff x="2889384" y="1089746"/>
            <a:chExt cx="3871466" cy="1184594"/>
          </a:xfrm>
        </p:grpSpPr>
        <p:cxnSp>
          <p:nvCxnSpPr>
            <p:cNvPr id="24" name="Straight Arrow Connector 23">
              <a:extLst>
                <a:ext uri="{FF2B5EF4-FFF2-40B4-BE49-F238E27FC236}">
                  <a16:creationId xmlns:a16="http://schemas.microsoft.com/office/drawing/2014/main" xmlns=""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algn="ctr">
                <a:defRPr/>
              </a:pPr>
              <a:endParaRPr lang="en-US" sz="3500" b="1" dirty="0">
                <a:ln>
                  <a:solidFill>
                    <a:prstClr val="white"/>
                  </a:solid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xmlns="" id="{54D88130-0A36-667A-F3C3-C349F4B2F0DA}"/>
              </a:ext>
            </a:extLst>
          </p:cNvPr>
          <p:cNvSpPr/>
          <p:nvPr/>
        </p:nvSpPr>
        <p:spPr>
          <a:xfrm>
            <a:off x="6908936"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500" b="1" smtClean="0">
                <a:solidFill>
                  <a:srgbClr val="1F497D">
                    <a:lumMod val="50000"/>
                  </a:srgbClr>
                </a:solidFill>
              </a:rPr>
              <a:t>Chia sẻ với bạn,... </a:t>
            </a:r>
            <a:endParaRPr lang="en-US" sz="3500" b="1" dirty="0">
              <a:solidFill>
                <a:srgbClr val="1F497D">
                  <a:lumMod val="50000"/>
                </a:srgbClr>
              </a:solidFill>
            </a:endParaRPr>
          </a:p>
        </p:txBody>
      </p:sp>
      <p:sp>
        <p:nvSpPr>
          <p:cNvPr id="27" name="Rectangle: Rounded Corners 9">
            <a:extLst>
              <a:ext uri="{FF2B5EF4-FFF2-40B4-BE49-F238E27FC236}">
                <a16:creationId xmlns:a16="http://schemas.microsoft.com/office/drawing/2014/main" xmlns="" id="{55E8F915-AA2C-27D6-EE7E-D8CA27683007}"/>
              </a:ext>
            </a:extLst>
          </p:cNvPr>
          <p:cNvSpPr/>
          <p:nvPr/>
        </p:nvSpPr>
        <p:spPr>
          <a:xfrm>
            <a:off x="762941" y="508750"/>
            <a:ext cx="3114266" cy="745772"/>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smtClean="0">
                <a:solidFill>
                  <a:srgbClr val="0070C0"/>
                </a:solidFill>
              </a:rPr>
              <a:t>Tình huống 2</a:t>
            </a:r>
            <a:endParaRPr lang="en-US" sz="4000" b="1" dirty="0">
              <a:solidFill>
                <a:srgbClr val="0070C0"/>
              </a:solidFill>
            </a:endParaRPr>
          </a:p>
        </p:txBody>
      </p:sp>
    </p:spTree>
    <p:extLst>
      <p:ext uri="{BB962C8B-B14F-4D97-AF65-F5344CB8AC3E}">
        <p14:creationId xmlns:p14="http://schemas.microsoft.com/office/powerpoint/2010/main" val="38714837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6" presetClass="entr" presetSubtype="16"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P spid="20"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xmlns=""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pic>
        <p:nvPicPr>
          <p:cNvPr id="4" name="图片 11">
            <a:extLst>
              <a:ext uri="{FF2B5EF4-FFF2-40B4-BE49-F238E27FC236}">
                <a16:creationId xmlns:a16="http://schemas.microsoft.com/office/drawing/2014/main" xmlns=""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pic>
        <p:nvPicPr>
          <p:cNvPr id="7"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5" r="7881" b="17419"/>
          <a:stretch/>
        </p:blipFill>
        <p:spPr>
          <a:xfrm>
            <a:off x="-357808" y="4390998"/>
            <a:ext cx="4683667" cy="2467001"/>
          </a:xfrm>
          <a:prstGeom prst="rect">
            <a:avLst/>
          </a:prstGeom>
        </p:spPr>
      </p:pic>
      <p:grpSp>
        <p:nvGrpSpPr>
          <p:cNvPr id="8" name="Group 7">
            <a:extLst>
              <a:ext uri="{FF2B5EF4-FFF2-40B4-BE49-F238E27FC236}">
                <a16:creationId xmlns:a16="http://schemas.microsoft.com/office/drawing/2014/main" xmlns="" id="{20F836F5-49E9-7584-E560-CF885B2981DB}"/>
              </a:ext>
            </a:extLst>
          </p:cNvPr>
          <p:cNvGrpSpPr/>
          <p:nvPr/>
        </p:nvGrpSpPr>
        <p:grpSpPr>
          <a:xfrm>
            <a:off x="1563757" y="946261"/>
            <a:ext cx="8534400" cy="4249399"/>
            <a:chOff x="4144020" y="1484380"/>
            <a:chExt cx="7574795" cy="4840220"/>
          </a:xfrm>
        </p:grpSpPr>
        <p:grpSp>
          <p:nvGrpSpPr>
            <p:cNvPr id="10" name="Group 9">
              <a:extLst>
                <a:ext uri="{FF2B5EF4-FFF2-40B4-BE49-F238E27FC236}">
                  <a16:creationId xmlns:a16="http://schemas.microsoft.com/office/drawing/2014/main" xmlns="" id="{155223DD-FC11-73A0-2882-0C6A7C407A57}"/>
                </a:ext>
              </a:extLst>
            </p:cNvPr>
            <p:cNvGrpSpPr/>
            <p:nvPr/>
          </p:nvGrpSpPr>
          <p:grpSpPr>
            <a:xfrm>
              <a:off x="4144020" y="1484380"/>
              <a:ext cx="7574795" cy="4840220"/>
              <a:chOff x="4436413" y="1551563"/>
              <a:chExt cx="7327379" cy="4327762"/>
            </a:xfrm>
          </p:grpSpPr>
          <p:sp>
            <p:nvSpPr>
              <p:cNvPr id="12" name="Rectangle: Diagonal Corners Rounded 4">
                <a:extLst>
                  <a:ext uri="{FF2B5EF4-FFF2-40B4-BE49-F238E27FC236}">
                    <a16:creationId xmlns:a16="http://schemas.microsoft.com/office/drawing/2014/main" xmlns="" id="{177F335C-9DFF-31EF-122D-C80AD8D84A32}"/>
                  </a:ext>
                </a:extLst>
              </p:cNvPr>
              <p:cNvSpPr/>
              <p:nvPr/>
            </p:nvSpPr>
            <p:spPr>
              <a:xfrm flipH="1">
                <a:off x="4572001" y="1676401"/>
                <a:ext cx="7191791" cy="4202924"/>
              </a:xfrm>
              <a:prstGeom prst="round2DiagRect">
                <a:avLst>
                  <a:gd name="adj1" fmla="val 34172"/>
                  <a:gd name="adj2" fmla="val 7179"/>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30">
                <a:extLst>
                  <a:ext uri="{FF2B5EF4-FFF2-40B4-BE49-F238E27FC236}">
                    <a16:creationId xmlns:a16="http://schemas.microsoft.com/office/drawing/2014/main" xmlns="" id="{8B919FCD-11E9-6711-5C37-C082A9B2BFF9}"/>
                  </a:ext>
                </a:extLst>
              </p:cNvPr>
              <p:cNvSpPr/>
              <p:nvPr/>
            </p:nvSpPr>
            <p:spPr>
              <a:xfrm flipH="1">
                <a:off x="4436413" y="1551563"/>
                <a:ext cx="7327378" cy="4133089"/>
              </a:xfrm>
              <a:prstGeom prst="round2DiagRect">
                <a:avLst>
                  <a:gd name="adj1" fmla="val 30812"/>
                  <a:gd name="adj2" fmla="val 7179"/>
                </a:avLst>
              </a:prstGeom>
              <a:noFill/>
              <a:ln w="762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xmlns="" id="{BD5DE03D-4496-F27C-AB5B-0617028AC87B}"/>
                </a:ext>
              </a:extLst>
            </p:cNvPr>
            <p:cNvSpPr txBox="1"/>
            <p:nvPr/>
          </p:nvSpPr>
          <p:spPr>
            <a:xfrm>
              <a:off x="4295948" y="1721316"/>
              <a:ext cx="7285809" cy="3891313"/>
            </a:xfrm>
            <a:prstGeom prst="rect">
              <a:avLst/>
            </a:prstGeom>
            <a:noFill/>
          </p:spPr>
          <p:txBody>
            <a:bodyPr wrap="square" rtlCol="0">
              <a:spAutoFit/>
            </a:bodyPr>
            <a:lstStyle/>
            <a:p>
              <a:pPr marR="0" lvl="0" defTabSz="914400" rtl="0" eaLnBrk="1" fontAlgn="auto" latinLnBrk="0" hangingPunct="1">
                <a:lnSpc>
                  <a:spcPct val="120000"/>
                </a:lnSpc>
                <a:spcBef>
                  <a:spcPts val="0"/>
                </a:spcBef>
                <a:spcAft>
                  <a:spcPts val="0"/>
                </a:spcAft>
                <a:buClrTx/>
                <a:buSzTx/>
                <a:tabLst/>
                <a:defRPr/>
              </a:pPr>
              <a:r>
                <a:rPr lang="en-US" sz="3600" i="1" kern="0" smtClean="0">
                  <a:solidFill>
                    <a:prstClr val="black"/>
                  </a:solidFill>
                  <a:latin typeface="Arial" panose="020B0604020202020204" pitchFamily="34" charset="0"/>
                  <a:ea typeface="Times New Roman" panose="02020603050405020304" pitchFamily="18" charset="0"/>
                  <a:cs typeface="Arial" panose="020B0604020202020204" pitchFamily="34" charset="0"/>
                </a:rPr>
                <a:t>   Trong mỗi tình huống cụ thể,chúng ta cần biết cách điều chỉnh cảm xúc và thể hiện cảm xúc một cách phù hợp để không ảnh hưởng đến những người   xung quanh</a:t>
              </a:r>
              <a:r>
                <a:rPr kumimoji="0" lang="en-US" sz="3600" b="0" i="1" u="none" strike="noStrike" kern="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4" name="Picture 2" descr="Feliz Menino Bonitinho Garoto Com Idéia De Luz | Art drawings for kids,  School art activities, Back to school art activity">
            <a:extLst>
              <a:ext uri="{FF2B5EF4-FFF2-40B4-BE49-F238E27FC236}">
                <a16:creationId xmlns:a16="http://schemas.microsoft.com/office/drawing/2014/main" xmlns="" id="{0C7368BC-637D-5004-51BE-DE3CFB915F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926536"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4569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7" name="图片 6" descr="6f86b8e1ad79e21eb6177f02b8627981"/>
          <p:cNvPicPr>
            <a:picLocks noChangeAspect="1"/>
          </p:cNvPicPr>
          <p:nvPr/>
        </p:nvPicPr>
        <p:blipFill>
          <a:blip r:embed="rId4"/>
          <a:stretch>
            <a:fillRect/>
          </a:stretch>
        </p:blipFill>
        <p:spPr>
          <a:xfrm rot="720000" flipH="1">
            <a:off x="7144506" y="523185"/>
            <a:ext cx="939655" cy="939655"/>
          </a:xfrm>
          <a:prstGeom prst="rect">
            <a:avLst/>
          </a:prstGeom>
        </p:spPr>
      </p:pic>
      <p:sp>
        <p:nvSpPr>
          <p:cNvPr id="3" name="Rectangle: Rounded Corners 2">
            <a:extLst>
              <a:ext uri="{FF2B5EF4-FFF2-40B4-BE49-F238E27FC236}">
                <a16:creationId xmlns:a16="http://schemas.microsoft.com/office/drawing/2014/main" xmlns="" id="{9D0E15F3-D25D-2C63-E3F1-F7CC7F0635ED}"/>
              </a:ext>
            </a:extLst>
          </p:cNvPr>
          <p:cNvSpPr/>
          <p:nvPr/>
        </p:nvSpPr>
        <p:spPr>
          <a:xfrm>
            <a:off x="786851" y="4111002"/>
            <a:ext cx="10928071"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smtClean="0">
                <a:solidFill>
                  <a:prstClr val="black"/>
                </a:solidFill>
                <a:cs typeface="Arial" panose="020B0604020202020204" pitchFamily="34" charset="0"/>
              </a:rPr>
              <a:t>     </a:t>
            </a:r>
            <a:r>
              <a:rPr lang="vi-VN" sz="3600" i="1" smtClean="0">
                <a:solidFill>
                  <a:prstClr val="black"/>
                </a:solidFill>
                <a:cs typeface="Arial" panose="020B0604020202020204" pitchFamily="34" charset="0"/>
              </a:rPr>
              <a:t>Làm </a:t>
            </a:r>
            <a:r>
              <a:rPr lang="vi-VN" sz="3600" i="1" dirty="0">
                <a:solidFill>
                  <a:prstClr val="black"/>
                </a:solidFill>
                <a:cs typeface="Arial" panose="020B0604020202020204" pitchFamily="34" charset="0"/>
              </a:rPr>
              <a:t>một sản phẩm theo sở </a:t>
            </a:r>
            <a:r>
              <a:rPr lang="vi-VN" sz="3600" i="1">
                <a:solidFill>
                  <a:prstClr val="black"/>
                </a:solidFill>
                <a:cs typeface="Arial" panose="020B0604020202020204" pitchFamily="34" charset="0"/>
              </a:rPr>
              <a:t>thích </a:t>
            </a:r>
            <a:endParaRPr lang="en-US" sz="3600" i="1" smtClean="0">
              <a:solidFill>
                <a:prstClr val="black"/>
              </a:solidFill>
              <a:cs typeface="Arial" panose="020B0604020202020204" pitchFamily="34" charset="0"/>
            </a:endParaRPr>
          </a:p>
          <a:p>
            <a:pPr lvl="0" algn="just">
              <a:defRPr/>
            </a:pPr>
            <a:r>
              <a:rPr lang="vi-VN" sz="3600" i="1" smtClean="0">
                <a:solidFill>
                  <a:prstClr val="black"/>
                </a:solidFill>
                <a:cs typeface="Arial" panose="020B0604020202020204" pitchFamily="34" charset="0"/>
              </a:rPr>
              <a:t>(</a:t>
            </a:r>
            <a:r>
              <a:rPr lang="vi-VN" sz="3600" i="1" dirty="0">
                <a:solidFill>
                  <a:prstClr val="black"/>
                </a:solidFill>
                <a:cs typeface="Arial" panose="020B0604020202020204" pitchFamily="34" charset="0"/>
              </a:rPr>
              <a:t>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E3137C6E-3307-A1A1-F0C5-8B717540EDF8}"/>
              </a:ext>
            </a:extLst>
          </p:cNvPr>
          <p:cNvSpPr/>
          <p:nvPr/>
        </p:nvSpPr>
        <p:spPr>
          <a:xfrm>
            <a:off x="786851" y="1810482"/>
            <a:ext cx="11020836"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smtClean="0">
                <a:solidFill>
                  <a:prstClr val="black"/>
                </a:solidFill>
                <a:latin typeface="Arial" panose="020B0604020202020204" pitchFamily="34" charset="0"/>
                <a:cs typeface="Arial" panose="020B0604020202020204" pitchFamily="34" charset="0"/>
              </a:rPr>
              <a:t>     Tiếp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xmlns="" id="{BEC2E206-B417-CCFF-33CD-95407A14DBBD}"/>
              </a:ext>
            </a:extLst>
          </p:cNvPr>
          <p:cNvGrpSpPr/>
          <p:nvPr/>
        </p:nvGrpSpPr>
        <p:grpSpPr>
          <a:xfrm>
            <a:off x="79509" y="312255"/>
            <a:ext cx="12046230" cy="1238001"/>
            <a:chOff x="2848875" y="114256"/>
            <a:chExt cx="6647836" cy="2340997"/>
          </a:xfrm>
        </p:grpSpPr>
        <p:pic>
          <p:nvPicPr>
            <p:cNvPr id="10" name="Picture 9">
              <a:extLst>
                <a:ext uri="{FF2B5EF4-FFF2-40B4-BE49-F238E27FC236}">
                  <a16:creationId xmlns:a16="http://schemas.microsoft.com/office/drawing/2014/main" xmlns="" id="{055FFC0E-4F61-6FD9-8311-92C5CDF83928}"/>
                </a:ext>
              </a:extLst>
            </p:cNvPr>
            <p:cNvPicPr>
              <a:picLocks noChangeAspect="1"/>
            </p:cNvPicPr>
            <p:nvPr/>
          </p:nvPicPr>
          <p:blipFill>
            <a:blip r:embed="rId5">
              <a:extLst>
                <a:ext uri="{BEBA8EAE-BF5A-486C-A8C5-ECC9F3942E4B}">
                  <a14:imgProps xmlns:a14="http://schemas.microsoft.com/office/drawing/2010/main">
                    <a14:imgLayer r:embed="rId6">
                      <a14:imgEffect>
                        <a14:saturation sat="309000"/>
                      </a14:imgEffect>
                    </a14:imgLayer>
                  </a14:imgProps>
                </a:ext>
              </a:extLst>
            </a:blip>
            <a:stretch>
              <a:fillRect/>
            </a:stretch>
          </p:blipFill>
          <p:spPr>
            <a:xfrm>
              <a:off x="2848875" y="114256"/>
              <a:ext cx="6647836" cy="2340997"/>
            </a:xfrm>
            <a:prstGeom prst="rect">
              <a:avLst/>
            </a:prstGeom>
          </p:spPr>
        </p:pic>
        <p:sp>
          <p:nvSpPr>
            <p:cNvPr id="11" name="TextBox 10">
              <a:extLst>
                <a:ext uri="{FF2B5EF4-FFF2-40B4-BE49-F238E27FC236}">
                  <a16:creationId xmlns:a16="http://schemas.microsoft.com/office/drawing/2014/main" xmlns="" id="{AF2ED0BA-A6C9-ED75-9CD3-18500E74FFBD}"/>
                </a:ext>
              </a:extLst>
            </p:cNvPr>
            <p:cNvSpPr txBox="1"/>
            <p:nvPr/>
          </p:nvSpPr>
          <p:spPr>
            <a:xfrm>
              <a:off x="4012694" y="114256"/>
              <a:ext cx="4166611" cy="1571373"/>
            </a:xfrm>
            <a:prstGeom prst="rect">
              <a:avLst/>
            </a:prstGeom>
            <a:noFill/>
          </p:spPr>
          <p:txBody>
            <a:bodyPr wrap="square" rtlCol="0">
              <a:spAutoFit/>
            </a:bodyPr>
            <a:lstStyle/>
            <a:p>
              <a:pPr algn="ctr"/>
              <a:r>
                <a:rPr lang="en-US" sz="4800" b="1" smtClean="0">
                  <a:ln w="28575">
                    <a:solidFill>
                      <a:srgbClr val="00B050"/>
                    </a:solidFill>
                    <a:prstDash val="solid"/>
                  </a:ln>
                  <a:solidFill>
                    <a:schemeClr val="bg1"/>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CAM KẾT HÀNH ĐỘNG </a:t>
              </a:r>
              <a:endParaRPr lang="vi-VN" sz="4800" b="1" dirty="0">
                <a:ln w="28575">
                  <a:solidFill>
                    <a:srgbClr val="00B050"/>
                  </a:solidFill>
                  <a:prstDash val="solid"/>
                </a:ln>
                <a:solidFill>
                  <a:schemeClr val="bg1"/>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xmlns="" id="{063E34BB-2ABD-3B9A-79FA-7CB21FFF90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F7A54DB9-B288-1693-9A77-163B4141EF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xmlns=""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xmlns=""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xmlns=""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xmlns=""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840815"/>
            <a:ext cx="3656912" cy="3281140"/>
          </a:xfrm>
          <a:prstGeom prst="rect">
            <a:avLst/>
          </a:prstGeom>
        </p:spPr>
      </p:pic>
      <p:pic>
        <p:nvPicPr>
          <p:cNvPr id="4" name="Picture 3">
            <a:extLst>
              <a:ext uri="{FF2B5EF4-FFF2-40B4-BE49-F238E27FC236}">
                <a16:creationId xmlns:a16="http://schemas.microsoft.com/office/drawing/2014/main" xmlns=""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177270819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87188E3-A2B3-47B4-B3D0-3A1965728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80252"/>
            <a:ext cx="6858000" cy="12192000"/>
          </a:xfrm>
          <a:prstGeom prst="rect">
            <a:avLst/>
          </a:prstGeom>
        </p:spPr>
      </p:pic>
      <p:sp>
        <p:nvSpPr>
          <p:cNvPr id="7" name="云形 6">
            <a:extLst>
              <a:ext uri="{FF2B5EF4-FFF2-40B4-BE49-F238E27FC236}">
                <a16:creationId xmlns:a16="http://schemas.microsoft.com/office/drawing/2014/main" xmlns="" id="{F649CC8E-EF3C-4418-8632-1642ABA4AEB9}"/>
              </a:ext>
            </a:extLst>
          </p:cNvPr>
          <p:cNvSpPr/>
          <p:nvPr/>
        </p:nvSpPr>
        <p:spPr>
          <a:xfrm>
            <a:off x="2269434" y="202191"/>
            <a:ext cx="7653131" cy="3161529"/>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pic>
        <p:nvPicPr>
          <p:cNvPr id="6"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5" r="7881" b="17419"/>
          <a:stretch/>
        </p:blipFill>
        <p:spPr>
          <a:xfrm>
            <a:off x="2187714" y="3087757"/>
            <a:ext cx="7092582" cy="3578093"/>
          </a:xfrm>
          <a:prstGeom prst="rect">
            <a:avLst/>
          </a:prstGeom>
        </p:spPr>
      </p:pic>
      <p:sp>
        <p:nvSpPr>
          <p:cNvPr id="8" name="矩形 7">
            <a:extLst>
              <a:ext uri="{FF2B5EF4-FFF2-40B4-BE49-F238E27FC236}">
                <a16:creationId xmlns:a16="http://schemas.microsoft.com/office/drawing/2014/main" xmlns="" id="{E6E0B02F-F89C-49D7-8C36-FEEB8229BC2C}"/>
              </a:ext>
            </a:extLst>
          </p:cNvPr>
          <p:cNvSpPr/>
          <p:nvPr/>
        </p:nvSpPr>
        <p:spPr>
          <a:xfrm>
            <a:off x="1702903" y="1275125"/>
            <a:ext cx="8786193" cy="1015663"/>
          </a:xfrm>
          <a:prstGeom prst="rect">
            <a:avLst/>
          </a:prstGeom>
        </p:spPr>
        <p:txBody>
          <a:bodyPr wrap="square">
            <a:spAutoFit/>
          </a:bodyPr>
          <a:lstStyle/>
          <a:p>
            <a:pPr algn="ctr" defTabSz="457200">
              <a:defRPr/>
            </a:pPr>
            <a:r>
              <a:rPr lang="en-US" altLang="zh-CN" sz="6000" b="1" smtClean="0">
                <a:solidFill>
                  <a:srgbClr val="E54013"/>
                </a:solidFill>
                <a:effectLst>
                  <a:outerShdw blurRad="38100" dist="38100" dir="2700000" algn="tl">
                    <a:srgbClr val="000000">
                      <a:alpha val="43137"/>
                    </a:srgbClr>
                  </a:outerShdw>
                </a:effectLst>
                <a:ea typeface="字魂52号-阿开漫画体" panose="00000500000000000000" pitchFamily="2" charset="-122"/>
              </a:rPr>
              <a:t>Check-in cảm xúc</a:t>
            </a:r>
            <a:endParaRPr lang="zh-CN" altLang="en-US" sz="6000" i="1" dirty="0">
              <a:solidFill>
                <a:prstClr val="black"/>
              </a:solidFill>
            </a:endParaRPr>
          </a:p>
        </p:txBody>
      </p:sp>
      <p:pic>
        <p:nvPicPr>
          <p:cNvPr id="2" name="Tiếng chuô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6191" y="3452192"/>
            <a:ext cx="901148" cy="901148"/>
          </a:xfrm>
          <a:prstGeom prst="rect">
            <a:avLst/>
          </a:prstGeom>
        </p:spPr>
      </p:pic>
    </p:spTree>
    <p:extLst>
      <p:ext uri="{BB962C8B-B14F-4D97-AF65-F5344CB8AC3E}">
        <p14:creationId xmlns:p14="http://schemas.microsoft.com/office/powerpoint/2010/main" val="26553775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2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xmlns=""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571215"/>
            <a:ext cx="1700981" cy="2407149"/>
          </a:xfrm>
          <a:prstGeom prst="rect">
            <a:avLst/>
          </a:prstGeom>
        </p:spPr>
      </p:pic>
      <p:pic>
        <p:nvPicPr>
          <p:cNvPr id="24" name="图片 23">
            <a:extLst>
              <a:ext uri="{FF2B5EF4-FFF2-40B4-BE49-F238E27FC236}">
                <a16:creationId xmlns:a16="http://schemas.microsoft.com/office/drawing/2014/main" xmlns=""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xmlns=""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xmlns=""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87188E3-A2B3-47B4-B3D0-3A1965728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 name="Gọi tên cảm xú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8707" y="265044"/>
            <a:ext cx="11292477" cy="6440556"/>
          </a:xfrm>
          <a:prstGeom prst="rect">
            <a:avLst/>
          </a:prstGeom>
        </p:spPr>
      </p:pic>
    </p:spTree>
    <p:extLst>
      <p:ext uri="{BB962C8B-B14F-4D97-AF65-F5344CB8AC3E}">
        <p14:creationId xmlns:p14="http://schemas.microsoft.com/office/powerpoint/2010/main" val="12125654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90566">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5" name="Picture 4">
            <a:extLst>
              <a:ext uri="{FF2B5EF4-FFF2-40B4-BE49-F238E27FC236}">
                <a16:creationId xmlns:a16="http://schemas.microsoft.com/office/drawing/2014/main" xmlns="" id="{1C4C6F61-3F40-6C97-6C1D-AD75D37B41F8}"/>
              </a:ext>
            </a:extLst>
          </p:cNvPr>
          <p:cNvPicPr>
            <a:picLocks noChangeAspect="1"/>
          </p:cNvPicPr>
          <p:nvPr/>
        </p:nvPicPr>
        <p:blipFill>
          <a:blip r:embed="rId4"/>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449122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xmlns=""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xmlns=""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7103489" y="632377"/>
            <a:ext cx="5264468" cy="315868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xmlns=""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5" y="3093413"/>
            <a:ext cx="2020686" cy="3596665"/>
          </a:xfrm>
          <a:prstGeom prst="rect">
            <a:avLst/>
          </a:prstGeom>
        </p:spPr>
      </p:pic>
      <p:pic>
        <p:nvPicPr>
          <p:cNvPr id="15" name="Picture 14">
            <a:extLst>
              <a:ext uri="{FF2B5EF4-FFF2-40B4-BE49-F238E27FC236}">
                <a16:creationId xmlns:a16="http://schemas.microsoft.com/office/drawing/2014/main" xmlns=""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781020" y="3276024"/>
            <a:ext cx="1827466" cy="3581976"/>
          </a:xfrm>
          <a:prstGeom prst="rect">
            <a:avLst/>
          </a:prstGeom>
        </p:spPr>
      </p:pic>
      <p:grpSp>
        <p:nvGrpSpPr>
          <p:cNvPr id="4" name="Group 3"/>
          <p:cNvGrpSpPr/>
          <p:nvPr/>
        </p:nvGrpSpPr>
        <p:grpSpPr>
          <a:xfrm>
            <a:off x="4014686" y="1027067"/>
            <a:ext cx="3631976" cy="2066346"/>
            <a:chOff x="4014686" y="1027067"/>
            <a:chExt cx="3631976" cy="2066346"/>
          </a:xfrm>
        </p:grpSpPr>
        <p:sp>
          <p:nvSpPr>
            <p:cNvPr id="13" name="Speech Bubble: Oval 12">
              <a:extLst>
                <a:ext uri="{FF2B5EF4-FFF2-40B4-BE49-F238E27FC236}">
                  <a16:creationId xmlns:a16="http://schemas.microsoft.com/office/drawing/2014/main" xmlns="" id="{CD2F45FE-F5EC-B0FC-81F9-3C37F87E4570}"/>
                </a:ext>
              </a:extLst>
            </p:cNvPr>
            <p:cNvSpPr/>
            <p:nvPr/>
          </p:nvSpPr>
          <p:spPr>
            <a:xfrm>
              <a:off x="4014686" y="102706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3200" b="1" dirty="0">
                <a:solidFill>
                  <a:prstClr val="black"/>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BB12DE3F-43FC-A966-50BA-194DEFDB4956}"/>
                </a:ext>
              </a:extLst>
            </p:cNvPr>
            <p:cNvSpPr txBox="1"/>
            <p:nvPr/>
          </p:nvSpPr>
          <p:spPr>
            <a:xfrm>
              <a:off x="4026908" y="1752699"/>
              <a:ext cx="3619754" cy="523220"/>
            </a:xfrm>
            <a:prstGeom prst="rect">
              <a:avLst/>
            </a:prstGeom>
            <a:noFill/>
          </p:spPr>
          <p:txBody>
            <a:bodyPr wrap="square">
              <a:spAutoFit/>
            </a:bodyPr>
            <a:lstStyle/>
            <a:p>
              <a:pPr algn="ctr">
                <a:defRPr/>
              </a:pPr>
              <a:r>
                <a:rPr lang="en-US" sz="2800" b="1" smtClean="0">
                  <a:solidFill>
                    <a:prstClr val="black"/>
                  </a:solidFill>
                  <a:latin typeface="Calibri" panose="020F0502020204030204" pitchFamily="34" charset="0"/>
                  <a:cs typeface="Calibri" panose="020F0502020204030204" pitchFamily="34" charset="0"/>
                </a:rPr>
                <a:t>Lớp trưởng báo cáo</a:t>
              </a:r>
              <a:endParaRPr lang="vi-VN" sz="2800" b="1" dirty="0">
                <a:solidFill>
                  <a:prstClr val="black"/>
                </a:solidFill>
                <a:latin typeface="Calibri" panose="020F0502020204030204" pitchFamily="34" charset="0"/>
                <a:cs typeface="Calibri" panose="020F0502020204030204" pitchFamily="34" charset="0"/>
              </a:endParaRPr>
            </a:p>
          </p:txBody>
        </p:sp>
      </p:grpSp>
      <p:grpSp>
        <p:nvGrpSpPr>
          <p:cNvPr id="5" name="Group 4"/>
          <p:cNvGrpSpPr/>
          <p:nvPr/>
        </p:nvGrpSpPr>
        <p:grpSpPr>
          <a:xfrm>
            <a:off x="241953" y="1102317"/>
            <a:ext cx="3532668" cy="2209908"/>
            <a:chOff x="138921" y="1102317"/>
            <a:chExt cx="3532668" cy="2209908"/>
          </a:xfrm>
        </p:grpSpPr>
        <p:sp>
          <p:nvSpPr>
            <p:cNvPr id="12" name="Speech Bubble: Oval 11">
              <a:extLst>
                <a:ext uri="{FF2B5EF4-FFF2-40B4-BE49-F238E27FC236}">
                  <a16:creationId xmlns:a16="http://schemas.microsoft.com/office/drawing/2014/main" xmlns=""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ndParaRPr>
            </a:p>
          </p:txBody>
        </p:sp>
        <p:sp>
          <p:nvSpPr>
            <p:cNvPr id="18" name="TextBox 17">
              <a:extLst>
                <a:ext uri="{FF2B5EF4-FFF2-40B4-BE49-F238E27FC236}">
                  <a16:creationId xmlns:a16="http://schemas.microsoft.com/office/drawing/2014/main" xmlns="" id="{C0EE8C72-C312-DC46-0952-308315BAE5F4}"/>
                </a:ext>
              </a:extLst>
            </p:cNvPr>
            <p:cNvSpPr txBox="1"/>
            <p:nvPr/>
          </p:nvSpPr>
          <p:spPr>
            <a:xfrm>
              <a:off x="393600" y="1519221"/>
              <a:ext cx="3055909" cy="1384995"/>
            </a:xfrm>
            <a:prstGeom prst="rect">
              <a:avLst/>
            </a:prstGeom>
            <a:noFill/>
          </p:spPr>
          <p:txBody>
            <a:bodyPr wrap="square" rtlCol="0">
              <a:spAutoFit/>
            </a:bodyPr>
            <a:lstStyle/>
            <a:p>
              <a:pPr algn="ctr">
                <a:defRPr/>
              </a:pP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tổ</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trưởng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báo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cáo</a:t>
              </a:r>
              <a:r>
                <a:rPr lang="en-US" sz="2800" b="1" dirty="0">
                  <a:solidFill>
                    <a:prstClr val="black"/>
                  </a:solidFill>
                  <a:latin typeface="Calibri" panose="020F0502020204030204" pitchFamily="34" charset="0"/>
                  <a:cs typeface="Calibri" panose="020F0502020204030204" pitchFamily="34" charset="0"/>
                </a:rPr>
                <a:t> </a:t>
              </a:r>
              <a:r>
                <a:rPr lang="en-US" sz="2800" b="1" err="1">
                  <a:solidFill>
                    <a:prstClr val="black"/>
                  </a:solidFill>
                  <a:latin typeface="Calibri" panose="020F0502020204030204" pitchFamily="34" charset="0"/>
                  <a:cs typeface="Calibri" panose="020F0502020204030204" pitchFamily="34" charset="0"/>
                </a:rPr>
                <a:t>kết</a:t>
              </a:r>
              <a:r>
                <a:rPr lang="en-US" sz="2800" b="1">
                  <a:solidFill>
                    <a:prstClr val="black"/>
                  </a:solidFill>
                  <a:latin typeface="Calibri" panose="020F0502020204030204" pitchFamily="34" charset="0"/>
                  <a:cs typeface="Calibri" panose="020F0502020204030204" pitchFamily="34" charset="0"/>
                </a:rPr>
                <a:t> </a:t>
              </a:r>
              <a:r>
                <a:rPr lang="en-US" sz="2800" b="1" smtClean="0">
                  <a:solidFill>
                    <a:prstClr val="black"/>
                  </a:solidFill>
                  <a:latin typeface="Calibri" panose="020F0502020204030204" pitchFamily="34" charset="0"/>
                  <a:cs typeface="Calibri" panose="020F0502020204030204" pitchFamily="34" charset="0"/>
                </a:rPr>
                <a:t>thi đua trong tuần</a:t>
              </a:r>
              <a:endParaRPr lang="en-US" sz="2800" b="1" dirty="0">
                <a:solidFill>
                  <a:prstClr val="black"/>
                </a:solidFill>
                <a:latin typeface="Calibri" panose="020F0502020204030204" pitchFamily="34" charset="0"/>
                <a:cs typeface="Calibri" panose="020F0502020204030204" pitchFamily="34" charset="0"/>
              </a:endParaRPr>
            </a:p>
          </p:txBody>
        </p:sp>
      </p:grpSp>
      <p:pic>
        <p:nvPicPr>
          <p:cNvPr id="21" name="Picture 18">
            <a:extLst>
              <a:ext uri="{FF2B5EF4-FFF2-40B4-BE49-F238E27FC236}">
                <a16:creationId xmlns:a16="http://schemas.microsoft.com/office/drawing/2014/main" xmlns="" id="{426C3D0D-79CD-6D9E-477F-CF34D77734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xmlns="" id="{DCB77053-80F4-622E-2051-26EAFF104AAE}"/>
              </a:ext>
            </a:extLst>
          </p:cNvPr>
          <p:cNvPicPr>
            <a:picLocks noChangeAspect="1"/>
          </p:cNvPicPr>
          <p:nvPr/>
        </p:nvPicPr>
        <p:blipFill>
          <a:blip r:embed="rId14"/>
          <a:stretch>
            <a:fillRect/>
          </a:stretch>
        </p:blipFill>
        <p:spPr>
          <a:xfrm>
            <a:off x="7781798" y="1089438"/>
            <a:ext cx="3907850" cy="2282803"/>
          </a:xfrm>
          <a:prstGeom prst="rect">
            <a:avLst/>
          </a:prstGeom>
        </p:spPr>
      </p:pic>
    </p:spTree>
    <p:extLst>
      <p:ext uri="{BB962C8B-B14F-4D97-AF65-F5344CB8AC3E}">
        <p14:creationId xmlns:p14="http://schemas.microsoft.com/office/powerpoint/2010/main" val="39932308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xmlns="" id="{33AA2517-CE52-314A-92E9-E2EFA2CCF6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64296" y="2557669"/>
            <a:ext cx="4537924" cy="45379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91F4B9F-4D50-AC24-F730-16D02AA62F47}"/>
              </a:ext>
            </a:extLst>
          </p:cNvPr>
          <p:cNvSpPr txBox="1"/>
          <p:nvPr/>
        </p:nvSpPr>
        <p:spPr>
          <a:xfrm>
            <a:off x="2345634" y="2361016"/>
            <a:ext cx="8640417" cy="3046988"/>
          </a:xfrm>
          <a:prstGeom prst="rect">
            <a:avLst/>
          </a:prstGeom>
          <a:solidFill>
            <a:schemeClr val="bg1"/>
          </a:solidFill>
        </p:spPr>
        <p:txBody>
          <a:bodyPr wrap="square" rtlCol="0">
            <a:spAutoFit/>
          </a:bodyPr>
          <a:lstStyle/>
          <a:p>
            <a:pPr>
              <a:defRPr/>
            </a:pPr>
            <a:r>
              <a:rPr lang="en-US" sz="3200" b="1" smtClean="0">
                <a:solidFill>
                  <a:srgbClr val="FF0000"/>
                </a:solidFill>
                <a:latin typeface="Times New Roman" pitchFamily="18" charset="0"/>
                <a:cs typeface="Times New Roman" pitchFamily="18" charset="0"/>
              </a:rPr>
              <a:t>* KHEN HẠT GIỐNG TỐT ĐÃ GIEO:</a:t>
            </a:r>
            <a:endParaRPr lang="en-US" sz="3200" b="1" dirty="0">
              <a:solidFill>
                <a:srgbClr val="FF0000"/>
              </a:solidFill>
              <a:latin typeface="Times New Roman" pitchFamily="18" charset="0"/>
              <a:cs typeface="Times New Roman" pitchFamily="18" charset="0"/>
            </a:endParaRPr>
          </a:p>
          <a:p>
            <a:pPr marL="457200" indent="-457200">
              <a:buFontTx/>
              <a:buChar char="-"/>
              <a:defRPr/>
            </a:pPr>
            <a:r>
              <a:rPr lang="en-US" sz="4000" smtClean="0">
                <a:solidFill>
                  <a:srgbClr val="0070C0"/>
                </a:solidFill>
                <a:latin typeface="Calibri" panose="020F0502020204030204" pitchFamily="34" charset="0"/>
                <a:cs typeface="Calibri" panose="020F0502020204030204" pitchFamily="34" charset="0"/>
              </a:rPr>
              <a:t>Giờ giấc chuyên cần, đồng phục đúng </a:t>
            </a:r>
          </a:p>
          <a:p>
            <a:pPr marL="457200" indent="-457200">
              <a:buFontTx/>
              <a:buChar char="-"/>
              <a:defRPr/>
            </a:pPr>
            <a:r>
              <a:rPr lang="en-US" sz="4000" smtClean="0">
                <a:solidFill>
                  <a:srgbClr val="0070C0"/>
                </a:solidFill>
                <a:latin typeface="Calibri" panose="020F0502020204030204" pitchFamily="34" charset="0"/>
                <a:cs typeface="Calibri" panose="020F0502020204030204" pitchFamily="34" charset="0"/>
              </a:rPr>
              <a:t>Giữ vệ sinh sạch sẽ</a:t>
            </a:r>
          </a:p>
          <a:p>
            <a:pPr marL="457200" indent="-457200">
              <a:buFontTx/>
              <a:buChar char="-"/>
              <a:defRPr/>
            </a:pPr>
            <a:r>
              <a:rPr lang="en-US" sz="4000" smtClean="0">
                <a:solidFill>
                  <a:srgbClr val="0070C0"/>
                </a:solidFill>
                <a:latin typeface="Calibri" panose="020F0502020204030204" pitchFamily="34" charset="0"/>
                <a:cs typeface="Calibri" panose="020F0502020204030204" pitchFamily="34" charset="0"/>
              </a:rPr>
              <a:t>Tích cực thi đua học tập</a:t>
            </a:r>
          </a:p>
          <a:p>
            <a:pPr marL="457200" indent="-457200">
              <a:buFontTx/>
              <a:buChar char="-"/>
              <a:defRPr/>
            </a:pPr>
            <a:r>
              <a:rPr lang="en-US" sz="4000" smtClean="0">
                <a:solidFill>
                  <a:srgbClr val="0070C0"/>
                </a:solidFill>
                <a:latin typeface="Calibri" panose="020F0502020204030204" pitchFamily="34" charset="0"/>
                <a:cs typeface="Calibri" panose="020F0502020204030204" pitchFamily="34" charset="0"/>
              </a:rPr>
              <a:t>Chuẩn bị bài chu đáo</a:t>
            </a:r>
            <a:endParaRPr lang="en-US" sz="4000" dirty="0">
              <a:solidFill>
                <a:srgbClr val="0070C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FC1C389B-FC3F-7BDB-D818-A843B7BE3B16}"/>
              </a:ext>
            </a:extLst>
          </p:cNvPr>
          <p:cNvPicPr>
            <a:picLocks noChangeAspect="1"/>
          </p:cNvPicPr>
          <p:nvPr/>
        </p:nvPicPr>
        <p:blipFill>
          <a:blip r:embed="rId6"/>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9259121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xmlns="" id="{33AA2517-CE52-314A-92E9-E2EFA2CCF6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64296" y="2557669"/>
            <a:ext cx="4537924" cy="45379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91F4B9F-4D50-AC24-F730-16D02AA62F47}"/>
              </a:ext>
            </a:extLst>
          </p:cNvPr>
          <p:cNvSpPr txBox="1"/>
          <p:nvPr/>
        </p:nvSpPr>
        <p:spPr>
          <a:xfrm>
            <a:off x="2345634" y="2310534"/>
            <a:ext cx="9289775" cy="2431435"/>
          </a:xfrm>
          <a:prstGeom prst="rect">
            <a:avLst/>
          </a:prstGeom>
          <a:solidFill>
            <a:schemeClr val="bg1"/>
          </a:solidFill>
        </p:spPr>
        <p:txBody>
          <a:bodyPr wrap="square" rtlCol="0">
            <a:spAutoFit/>
          </a:bodyPr>
          <a:lstStyle/>
          <a:p>
            <a:pPr>
              <a:defRPr/>
            </a:pPr>
            <a:r>
              <a:rPr lang="en-US" sz="3200" b="1" smtClean="0">
                <a:solidFill>
                  <a:srgbClr val="FF0000"/>
                </a:solidFill>
                <a:latin typeface="Times New Roman" pitchFamily="18" charset="0"/>
                <a:cs typeface="Times New Roman" pitchFamily="18" charset="0"/>
              </a:rPr>
              <a:t>* NHẮC NHỞ HẠT GIỐNG XẤU :</a:t>
            </a:r>
            <a:endParaRPr lang="en-US" sz="3200" b="1" dirty="0">
              <a:solidFill>
                <a:srgbClr val="FF0000"/>
              </a:solidFill>
              <a:latin typeface="Times New Roman" pitchFamily="18" charset="0"/>
              <a:cs typeface="Times New Roman" pitchFamily="18" charset="0"/>
            </a:endParaRPr>
          </a:p>
          <a:p>
            <a:pPr marL="457200" indent="-457200">
              <a:buFontTx/>
              <a:buChar char="-"/>
              <a:defRPr/>
            </a:pPr>
            <a:r>
              <a:rPr lang="en-US" sz="4000" smtClean="0">
                <a:solidFill>
                  <a:srgbClr val="002060"/>
                </a:solidFill>
                <a:latin typeface="Calibri" panose="020F0502020204030204" pitchFamily="34" charset="0"/>
                <a:cs typeface="Calibri" panose="020F0502020204030204" pitchFamily="34" charset="0"/>
              </a:rPr>
              <a:t>Xếp hàng và hát đầu giờ chưa nghiêm túc </a:t>
            </a:r>
          </a:p>
          <a:p>
            <a:pPr marL="457200" indent="-457200">
              <a:buFontTx/>
              <a:buChar char="-"/>
              <a:defRPr/>
            </a:pPr>
            <a:r>
              <a:rPr lang="en-US" sz="4000" smtClean="0">
                <a:solidFill>
                  <a:srgbClr val="002060"/>
                </a:solidFill>
                <a:latin typeface="Calibri" panose="020F0502020204030204" pitchFamily="34" charset="0"/>
                <a:cs typeface="Calibri" panose="020F0502020204030204" pitchFamily="34" charset="0"/>
              </a:rPr>
              <a:t>Mất trật tự trong giờ học, nói tự do.</a:t>
            </a:r>
          </a:p>
          <a:p>
            <a:pPr marL="457200" indent="-457200">
              <a:buFontTx/>
              <a:buChar char="-"/>
              <a:defRPr/>
            </a:pPr>
            <a:r>
              <a:rPr lang="en-US" sz="4000" smtClean="0">
                <a:solidFill>
                  <a:srgbClr val="002060"/>
                </a:solidFill>
                <a:latin typeface="Calibri" panose="020F0502020204030204" pitchFamily="34" charset="0"/>
                <a:cs typeface="Calibri" panose="020F0502020204030204" pitchFamily="34" charset="0"/>
              </a:rPr>
              <a:t>Thiếu đồ dùng ,sách vở bộ môn.</a:t>
            </a:r>
            <a:endParaRPr lang="en-US" sz="4000"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FC1C389B-FC3F-7BDB-D818-A843B7BE3B16}"/>
              </a:ext>
            </a:extLst>
          </p:cNvPr>
          <p:cNvPicPr>
            <a:picLocks noChangeAspect="1"/>
          </p:cNvPicPr>
          <p:nvPr/>
        </p:nvPicPr>
        <p:blipFill>
          <a:blip r:embed="rId6"/>
          <a:stretch>
            <a:fillRect/>
          </a:stretch>
        </p:blipFill>
        <p:spPr>
          <a:xfrm>
            <a:off x="3739692" y="500913"/>
            <a:ext cx="4712616" cy="1847248"/>
          </a:xfrm>
          <a:prstGeom prst="rect">
            <a:avLst/>
          </a:prstGeom>
        </p:spPr>
      </p:pic>
    </p:spTree>
    <p:extLst>
      <p:ext uri="{BB962C8B-B14F-4D97-AF65-F5344CB8AC3E}">
        <p14:creationId xmlns:p14="http://schemas.microsoft.com/office/powerpoint/2010/main" val="21311348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lkboard Green Cartoon Images – Browse 7,217 Stock Photos, Vectors, and  Video | Adobe Stock">
            <a:extLst>
              <a:ext uri="{FF2B5EF4-FFF2-40B4-BE49-F238E27FC236}">
                <a16:creationId xmlns:a16="http://schemas.microsoft.com/office/drawing/2014/main" xmlns="" id="{843D725B-DF8F-49F6-51E5-194B10F262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8183682" y="290174"/>
            <a:ext cx="4066732" cy="24400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AF9A14B0-ED7B-DBD5-465B-B888E61AED98}"/>
              </a:ext>
            </a:extLst>
          </p:cNvPr>
          <p:cNvSpPr txBox="1"/>
          <p:nvPr/>
        </p:nvSpPr>
        <p:spPr>
          <a:xfrm>
            <a:off x="159026" y="840220"/>
            <a:ext cx="4359965" cy="384786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smtClean="0">
                <a:solidFill>
                  <a:srgbClr val="FF0000"/>
                </a:solidFill>
                <a:latin typeface="SVN-Kitten" pitchFamily="50" charset="0"/>
              </a:rPr>
              <a:t>Sao chăm chỉ</a:t>
            </a:r>
          </a:p>
          <a:p>
            <a:pPr defTabSz="685800">
              <a:defRPr/>
            </a:pPr>
            <a:r>
              <a:rPr lang="en-US" sz="3600" smtClean="0">
                <a:solidFill>
                  <a:srgbClr val="0070C0"/>
                </a:solidFill>
                <a:latin typeface="Times New Roman" pitchFamily="18" charset="0"/>
                <a:cs typeface="Times New Roman" pitchFamily="18" charset="0"/>
              </a:rPr>
              <a:t>Quang,Hoàng Dũng An,Anh Đức,</a:t>
            </a:r>
            <a:r>
              <a:rPr lang="en-US" sz="3600">
                <a:solidFill>
                  <a:srgbClr val="0070C0"/>
                </a:solidFill>
                <a:latin typeface="Times New Roman" pitchFamily="18" charset="0"/>
                <a:cs typeface="Times New Roman" pitchFamily="18" charset="0"/>
              </a:rPr>
              <a:t> Nhi</a:t>
            </a:r>
            <a:r>
              <a:rPr lang="en-US" sz="3600" smtClean="0">
                <a:solidFill>
                  <a:srgbClr val="0070C0"/>
                </a:solidFill>
                <a:latin typeface="Times New Roman" pitchFamily="18" charset="0"/>
                <a:cs typeface="Times New Roman" pitchFamily="18" charset="0"/>
              </a:rPr>
              <a:t> Minh Đức,KhangA</a:t>
            </a:r>
          </a:p>
          <a:p>
            <a:pPr defTabSz="685800">
              <a:defRPr/>
            </a:pPr>
            <a:r>
              <a:rPr lang="en-US" sz="3600" smtClean="0">
                <a:solidFill>
                  <a:srgbClr val="0070C0"/>
                </a:solidFill>
                <a:latin typeface="Times New Roman" pitchFamily="18" charset="0"/>
                <a:cs typeface="Times New Roman" pitchFamily="18" charset="0"/>
              </a:rPr>
              <a:t>Gia Hưng,My,Phát,  Quang, Nguyên A</a:t>
            </a:r>
          </a:p>
        </p:txBody>
      </p:sp>
      <p:pic>
        <p:nvPicPr>
          <p:cNvPr id="5" name="Picture 4">
            <a:extLst>
              <a:ext uri="{FF2B5EF4-FFF2-40B4-BE49-F238E27FC236}">
                <a16:creationId xmlns:a16="http://schemas.microsoft.com/office/drawing/2014/main" xmlns="" id="{7E2E0838-DD2A-525E-3A92-6253BDFC0D77}"/>
              </a:ext>
            </a:extLst>
          </p:cNvPr>
          <p:cNvPicPr>
            <a:picLocks noChangeAspect="1"/>
          </p:cNvPicPr>
          <p:nvPr/>
        </p:nvPicPr>
        <p:blipFill>
          <a:blip r:embed="rId5"/>
          <a:stretch>
            <a:fillRect/>
          </a:stretch>
        </p:blipFill>
        <p:spPr>
          <a:xfrm>
            <a:off x="8569793" y="644248"/>
            <a:ext cx="3241502" cy="1731889"/>
          </a:xfrm>
          <a:prstGeom prst="rect">
            <a:avLst/>
          </a:prstGeom>
        </p:spPr>
      </p:pic>
      <p:sp>
        <p:nvSpPr>
          <p:cNvPr id="9" name="TextBox 8">
            <a:extLst>
              <a:ext uri="{FF2B5EF4-FFF2-40B4-BE49-F238E27FC236}">
                <a16:creationId xmlns:a16="http://schemas.microsoft.com/office/drawing/2014/main" xmlns="" id="{AF9A14B0-ED7B-DBD5-465B-B888E61AED98}"/>
              </a:ext>
            </a:extLst>
          </p:cNvPr>
          <p:cNvSpPr txBox="1"/>
          <p:nvPr/>
        </p:nvSpPr>
        <p:spPr>
          <a:xfrm>
            <a:off x="4638260" y="852176"/>
            <a:ext cx="3931533" cy="384786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defRPr/>
            </a:pPr>
            <a:r>
              <a:rPr lang="en-US" sz="4000" smtClean="0">
                <a:solidFill>
                  <a:srgbClr val="FF0000"/>
                </a:solidFill>
                <a:latin typeface="SVN-Kitten" pitchFamily="50" charset="0"/>
              </a:rPr>
              <a:t>Sao tích cực:</a:t>
            </a:r>
          </a:p>
          <a:p>
            <a:pPr algn="ctr" defTabSz="685800">
              <a:defRPr/>
            </a:pPr>
            <a:r>
              <a:rPr lang="en-US" sz="3600">
                <a:solidFill>
                  <a:srgbClr val="0070C0"/>
                </a:solidFill>
                <a:latin typeface="Times New Roman" pitchFamily="18" charset="0"/>
                <a:cs typeface="Times New Roman" pitchFamily="18" charset="0"/>
              </a:rPr>
              <a:t>Ánh, Diệp, Đạt, Ly, </a:t>
            </a:r>
            <a:r>
              <a:rPr lang="en-US" sz="3600" smtClean="0">
                <a:solidFill>
                  <a:srgbClr val="0070C0"/>
                </a:solidFill>
                <a:latin typeface="Times New Roman" pitchFamily="18" charset="0"/>
                <a:cs typeface="Times New Roman" pitchFamily="18" charset="0"/>
              </a:rPr>
              <a:t>Vân,Dung Bích, Phương, Tiến, Trâm</a:t>
            </a:r>
            <a:endParaRPr lang="en-US" sz="3600">
              <a:solidFill>
                <a:srgbClr val="0070C0"/>
              </a:solidFill>
              <a:latin typeface="Times New Roman" pitchFamily="18" charset="0"/>
              <a:cs typeface="Times New Roman" pitchFamily="18" charset="0"/>
            </a:endParaRPr>
          </a:p>
          <a:p>
            <a:pPr algn="ctr" defTabSz="685800">
              <a:defRPr/>
            </a:pPr>
            <a:r>
              <a:rPr lang="en-US" sz="3600" smtClean="0">
                <a:solidFill>
                  <a:srgbClr val="0070C0"/>
                </a:solidFill>
                <a:latin typeface="Times New Roman" pitchFamily="18" charset="0"/>
                <a:cs typeface="Times New Roman" pitchFamily="18" charset="0"/>
              </a:rPr>
              <a:t>Anh Dũng,Nhật</a:t>
            </a:r>
            <a:endParaRPr lang="en-US" sz="3600">
              <a:solidFill>
                <a:srgbClr val="0070C0"/>
              </a:solidFill>
              <a:latin typeface="Times New Roman" pitchFamily="18" charset="0"/>
              <a:cs typeface="Times New Roman" pitchFamily="18" charset="0"/>
            </a:endParaRPr>
          </a:p>
        </p:txBody>
      </p:sp>
      <p:pic>
        <p:nvPicPr>
          <p:cNvPr id="13"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5" r="7881" b="17419"/>
          <a:stretch/>
        </p:blipFill>
        <p:spPr>
          <a:xfrm>
            <a:off x="7553563" y="4504641"/>
            <a:ext cx="4257731" cy="2147956"/>
          </a:xfrm>
          <a:prstGeom prst="rect">
            <a:avLst/>
          </a:prstGeom>
        </p:spPr>
      </p:pic>
    </p:spTree>
    <p:extLst>
      <p:ext uri="{BB962C8B-B14F-4D97-AF65-F5344CB8AC3E}">
        <p14:creationId xmlns:p14="http://schemas.microsoft.com/office/powerpoint/2010/main" val="12337102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45" name="Rectangle: Rounded Corners 144">
            <a:extLst>
              <a:ext uri="{FF2B5EF4-FFF2-40B4-BE49-F238E27FC236}">
                <a16:creationId xmlns:a16="http://schemas.microsoft.com/office/drawing/2014/main" xmlns="" id="{939E371F-21D4-F813-1310-E1599D12CAE4}"/>
              </a:ext>
            </a:extLst>
          </p:cNvPr>
          <p:cNvSpPr/>
          <p:nvPr/>
        </p:nvSpPr>
        <p:spPr>
          <a:xfrm>
            <a:off x="842537" y="1943696"/>
            <a:ext cx="6644942" cy="30921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defRPr/>
            </a:pPr>
            <a:r>
              <a:rPr lang="en-US" sz="3600" smtClean="0">
                <a:solidFill>
                  <a:prstClr val="black"/>
                </a:solidFill>
                <a:latin typeface="Calibri" panose="020F0502020204030204" pitchFamily="34" charset="0"/>
                <a:cs typeface="Calibri" panose="020F0502020204030204" pitchFamily="34" charset="0"/>
              </a:rPr>
              <a:t>- </a:t>
            </a:r>
            <a:r>
              <a:rPr lang="en-US" sz="3600" b="1" smtClean="0">
                <a:solidFill>
                  <a:srgbClr val="0070C0"/>
                </a:solidFill>
                <a:latin typeface="Calibri" panose="020F0502020204030204" pitchFamily="34" charset="0"/>
                <a:cs typeface="Calibri" panose="020F0502020204030204" pitchFamily="34" charset="0"/>
              </a:rPr>
              <a:t>Thực hiện nề nếp nghiêm túc: </a:t>
            </a:r>
            <a:r>
              <a:rPr lang="en-US" sz="3600" smtClean="0">
                <a:solidFill>
                  <a:srgbClr val="0070C0"/>
                </a:solidFill>
                <a:latin typeface="Calibri" panose="020F0502020204030204" pitchFamily="34" charset="0"/>
                <a:cs typeface="Calibri" panose="020F0502020204030204" pitchFamily="34" charset="0"/>
              </a:rPr>
              <a:t>xếp hàng, hát, truy bài,...</a:t>
            </a:r>
          </a:p>
          <a:p>
            <a:pPr>
              <a:defRPr/>
            </a:pPr>
            <a:r>
              <a:rPr lang="en-US" sz="3600" b="1" smtClean="0">
                <a:solidFill>
                  <a:srgbClr val="0070C0"/>
                </a:solidFill>
                <a:latin typeface="Calibri" panose="020F0502020204030204" pitchFamily="34" charset="0"/>
                <a:cs typeface="Calibri" panose="020F0502020204030204" pitchFamily="34" charset="0"/>
              </a:rPr>
              <a:t>- Tiếp tục thử thách tuần 2</a:t>
            </a:r>
          </a:p>
          <a:p>
            <a:pPr>
              <a:defRPr/>
            </a:pPr>
            <a:r>
              <a:rPr lang="en-US" sz="3600" b="1" smtClean="0">
                <a:solidFill>
                  <a:srgbClr val="0070C0"/>
                </a:solidFill>
                <a:latin typeface="Calibri" panose="020F0502020204030204" pitchFamily="34" charset="0"/>
                <a:cs typeface="Calibri" panose="020F0502020204030204" pitchFamily="34" charset="0"/>
              </a:rPr>
              <a:t>- Học bài và làm bài chăm chỉ</a:t>
            </a:r>
          </a:p>
          <a:p>
            <a:pPr>
              <a:defRPr/>
            </a:pPr>
            <a:r>
              <a:rPr lang="en-US" sz="3600" b="1" smtClean="0">
                <a:solidFill>
                  <a:srgbClr val="0070C0"/>
                </a:solidFill>
                <a:latin typeface="Calibri" panose="020F0502020204030204" pitchFamily="34" charset="0"/>
                <a:cs typeface="Calibri" panose="020F0502020204030204" pitchFamily="34" charset="0"/>
              </a:rPr>
              <a:t>- Gieo hạt chăm chỉ, trách nhiệm  </a:t>
            </a:r>
            <a:endParaRPr lang="en-US" sz="3600" b="1" dirty="0">
              <a:solidFill>
                <a:srgbClr val="0070C0"/>
              </a:solidFill>
              <a:latin typeface="Calibri" panose="020F0502020204030204" pitchFamily="34" charset="0"/>
              <a:cs typeface="Calibri" panose="020F0502020204030204" pitchFamily="34" charset="0"/>
            </a:endParaRPr>
          </a:p>
        </p:txBody>
      </p:sp>
      <p:pic>
        <p:nvPicPr>
          <p:cNvPr id="3" name="图片 65">
            <a:extLst>
              <a:ext uri="{FF2B5EF4-FFF2-40B4-BE49-F238E27FC236}">
                <a16:creationId xmlns:a16="http://schemas.microsoft.com/office/drawing/2014/main" xmlns=""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5" y="4518991"/>
            <a:ext cx="2411021" cy="2221550"/>
          </a:xfrm>
          <a:prstGeom prst="rect">
            <a:avLst/>
          </a:prstGeom>
        </p:spPr>
      </p:pic>
      <p:sp>
        <p:nvSpPr>
          <p:cNvPr id="6" name="品 11"/>
          <p:cNvSpPr/>
          <p:nvPr/>
        </p:nvSpPr>
        <p:spPr>
          <a:xfrm>
            <a:off x="842536" y="500913"/>
            <a:ext cx="96662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smtClean="0">
                <a:solidFill>
                  <a:srgbClr val="C00000"/>
                </a:solidFill>
                <a:ea typeface="Tahoma" panose="020B0604030504040204" pitchFamily="34" charset="0"/>
                <a:cs typeface="Tahoma" panose="020B0604030504040204" pitchFamily="34" charset="0"/>
              </a:rPr>
              <a:t>KẾ HOẠCH</a:t>
            </a:r>
            <a:r>
              <a:rPr kumimoji="0" lang="en-US" altLang="zh-CN" sz="3600" b="1" i="0" u="none" strike="noStrike" kern="1200" cap="none" spc="0" normalizeH="0" baseline="0" noProof="0" smtClean="0">
                <a:ln>
                  <a:noFill/>
                </a:ln>
                <a:solidFill>
                  <a:srgbClr val="C00000"/>
                </a:solidFill>
                <a:effectLst/>
                <a:uLnTx/>
                <a:uFillTx/>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a:ln>
                  <a:noFill/>
                </a:ln>
                <a:solidFill>
                  <a:srgbClr val="C00000"/>
                </a:solidFill>
                <a:effectLst/>
                <a:uLnTx/>
                <a:uFillTx/>
                <a:ea typeface="Tahoma" panose="020B0604030504040204" pitchFamily="34" charset="0"/>
                <a:cs typeface="Tahoma" panose="020B0604030504040204" pitchFamily="34" charset="0"/>
              </a:rPr>
              <a:t>HOẠT ĐỘNG </a:t>
            </a:r>
            <a:r>
              <a:rPr kumimoji="0" lang="en-US" altLang="zh-CN" sz="3600" b="1" i="0" u="none" strike="noStrike" kern="1200" cap="none" spc="0" normalizeH="0" baseline="0" noProof="0">
                <a:ln>
                  <a:noFill/>
                </a:ln>
                <a:solidFill>
                  <a:srgbClr val="C00000"/>
                </a:solidFill>
                <a:effectLst/>
                <a:uLnTx/>
                <a:uFillTx/>
                <a:ea typeface="Tahoma" panose="020B0604030504040204" pitchFamily="34" charset="0"/>
                <a:cs typeface="Tahoma" panose="020B0604030504040204" pitchFamily="34" charset="0"/>
              </a:rPr>
              <a:t>TUẦN </a:t>
            </a:r>
            <a:r>
              <a:rPr kumimoji="0" lang="en-US" altLang="zh-CN" sz="3600" b="1" i="0" u="none" strike="noStrike" kern="1200" cap="none" spc="0" normalizeH="0" baseline="0" noProof="0" smtClean="0">
                <a:ln>
                  <a:noFill/>
                </a:ln>
                <a:solidFill>
                  <a:srgbClr val="C00000"/>
                </a:solidFill>
                <a:effectLst/>
                <a:uLnTx/>
                <a:uFillTx/>
                <a:ea typeface="Tahoma" panose="020B0604030504040204" pitchFamily="34" charset="0"/>
                <a:cs typeface="Tahoma" panose="020B0604030504040204" pitchFamily="34" charset="0"/>
              </a:rPr>
              <a:t>4</a:t>
            </a:r>
            <a:endParaRPr kumimoji="0" lang="en-US" altLang="zh-CN" sz="3600" b="1" i="0" u="none" strike="noStrike" kern="1200" cap="none" spc="0" normalizeH="0" baseline="0" noProof="0" dirty="0">
              <a:ln>
                <a:noFill/>
              </a:ln>
              <a:solidFill>
                <a:srgbClr val="C00000"/>
              </a:solidFill>
              <a:effectLst/>
              <a:uLnTx/>
              <a:uFillTx/>
              <a:ea typeface="Tahoma" panose="020B0604030504040204" pitchFamily="34" charset="0"/>
              <a:cs typeface="Tahoma" panose="020B0604030504040204" pitchFamily="34" charset="0"/>
            </a:endParaRPr>
          </a:p>
        </p:txBody>
      </p:sp>
      <p:pic>
        <p:nvPicPr>
          <p:cNvPr id="1026" name="Picture 2" descr="D:\GVCN\THỬ THÁCH 21 NGÀY -T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2522" y="1348189"/>
            <a:ext cx="4221712" cy="525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559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anim calcmode="lin" valueType="num">
                                      <p:cBhvr>
                                        <p:cTn id="8" dur="1000" fill="hold"/>
                                        <p:tgtEl>
                                          <p:spTgt spid="145"/>
                                        </p:tgtEl>
                                        <p:attrNameLst>
                                          <p:attrName>ppt_x</p:attrName>
                                        </p:attrNameLst>
                                      </p:cBhvr>
                                      <p:tavLst>
                                        <p:tav tm="0">
                                          <p:val>
                                            <p:strVal val="#ppt_x"/>
                                          </p:val>
                                        </p:tav>
                                        <p:tav tm="100000">
                                          <p:val>
                                            <p:strVal val="#ppt_x"/>
                                          </p:val>
                                        </p:tav>
                                      </p:tavLst>
                                    </p:anim>
                                    <p:anim calcmode="lin" valueType="num">
                                      <p:cBhvr>
                                        <p:cTn id="9" dur="1000" fill="hold"/>
                                        <p:tgtEl>
                                          <p:spTgt spid="1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6"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675</Words>
  <Application>Microsoft Office PowerPoint</Application>
  <PresentationFormat>Custom</PresentationFormat>
  <Paragraphs>87</Paragraphs>
  <Slides>21</Slides>
  <Notes>18</Notes>
  <HiddenSlides>0</HiddenSlides>
  <MMClips>4</MMClips>
  <ScaleCrop>false</ScaleCrop>
  <HeadingPairs>
    <vt:vector size="4" baseType="variant">
      <vt:variant>
        <vt:lpstr>Theme</vt:lpstr>
      </vt:variant>
      <vt:variant>
        <vt:i4>8</vt:i4>
      </vt:variant>
      <vt:variant>
        <vt:lpstr>Slide Titles</vt:lpstr>
      </vt:variant>
      <vt:variant>
        <vt:i4>21</vt:i4>
      </vt:variant>
    </vt:vector>
  </HeadingPairs>
  <TitlesOfParts>
    <vt:vector size="29" baseType="lpstr">
      <vt:lpstr>1_Office Theme</vt:lpstr>
      <vt:lpstr>Office 主题​​</vt:lpstr>
      <vt:lpstr>2_Office 主题​​</vt:lpstr>
      <vt:lpstr>3_Office 主题​​</vt:lpstr>
      <vt:lpstr>4_Office 主题​​</vt:lpstr>
      <vt:lpstr>6_Office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70</cp:revision>
  <dcterms:created xsi:type="dcterms:W3CDTF">2023-07-15T14:05:10Z</dcterms:created>
  <dcterms:modified xsi:type="dcterms:W3CDTF">2024-10-04T22:49:42Z</dcterms:modified>
</cp:coreProperties>
</file>