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0" r:id="rId1"/>
    <p:sldMasterId id="2147483702" r:id="rId2"/>
    <p:sldMasterId id="2147483714" r:id="rId3"/>
  </p:sldMasterIdLst>
  <p:notesMasterIdLst>
    <p:notesMasterId r:id="rId23"/>
  </p:notesMasterIdLst>
  <p:sldIdLst>
    <p:sldId id="4282" r:id="rId4"/>
    <p:sldId id="4283" r:id="rId5"/>
    <p:sldId id="4284" r:id="rId6"/>
    <p:sldId id="4302" r:id="rId7"/>
    <p:sldId id="4291" r:id="rId8"/>
    <p:sldId id="4268" r:id="rId9"/>
    <p:sldId id="4269" r:id="rId10"/>
    <p:sldId id="4270" r:id="rId11"/>
    <p:sldId id="4273" r:id="rId12"/>
    <p:sldId id="4274" r:id="rId13"/>
    <p:sldId id="4275" r:id="rId14"/>
    <p:sldId id="4276" r:id="rId15"/>
    <p:sldId id="4277" r:id="rId16"/>
    <p:sldId id="4300" r:id="rId17"/>
    <p:sldId id="4278" r:id="rId18"/>
    <p:sldId id="4304" r:id="rId19"/>
    <p:sldId id="4303" r:id="rId20"/>
    <p:sldId id="4280" r:id="rId21"/>
    <p:sldId id="4281" r:id="rId22"/>
  </p:sldIdLst>
  <p:sldSz cx="12192000" cy="6858000"/>
  <p:notesSz cx="6858000" cy="9144000"/>
  <p:embeddedFontLst>
    <p:embeddedFont>
      <p:font typeface="Roboto Black" charset="0"/>
      <p:regular r:id="rId24"/>
      <p:bold r:id="rId25"/>
      <p:boldItalic r:id="rId26"/>
    </p:embeddedFont>
    <p:embeddedFont>
      <p:font typeface="Calibri" pitchFamily="34" charset="0"/>
      <p:regular r:id="rId27"/>
      <p:bold r:id="rId28"/>
      <p:italic r:id="rId29"/>
      <p:boldItalic r:id="rId30"/>
    </p:embeddedFont>
    <p:embeddedFont>
      <p:font typeface="Roboto" charset="0"/>
      <p:regular r:id="rId31"/>
      <p:bold r:id="rId32"/>
      <p:italic r:id="rId33"/>
      <p:boldItalic r:id="rId34"/>
    </p:embeddedFont>
    <p:embeddedFont>
      <p:font typeface="Calibri Light" charset="0"/>
      <p:regular r:id="rId35"/>
      <p:italic r:id="rId3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B2D3"/>
    <a:srgbClr val="DFCEBC"/>
    <a:srgbClr val="C6EAFB"/>
    <a:srgbClr val="AEDFE5"/>
    <a:srgbClr val="95624C"/>
    <a:srgbClr val="F19054"/>
    <a:srgbClr val="AAE1FA"/>
    <a:srgbClr val="EE1D25"/>
    <a:srgbClr val="81A7D4"/>
    <a:srgbClr val="BB8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83192" autoAdjust="0"/>
  </p:normalViewPr>
  <p:slideViewPr>
    <p:cSldViewPr snapToGrid="0">
      <p:cViewPr varScale="1">
        <p:scale>
          <a:sx n="61" d="100"/>
          <a:sy n="61" d="100"/>
        </p:scale>
        <p:origin x="-10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04/10/2023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thực hiện theo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hướng dẫn nếu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khó</a:t>
            </a:r>
            <a:r>
              <a:rPr lang="en-US" baseline="0">
                <a:latin typeface="Times New Roman" panose="02020603050405020304" pitchFamily="18" charset="0"/>
                <a:cs typeface="Times New Roman" panose="02020603050405020304" pitchFamily="18" charset="0"/>
              </a:rPr>
              <a:t> khăn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09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31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701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5611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284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14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ĐạI diện</a:t>
            </a:r>
            <a:r>
              <a:rPr lang="en-US" baseline="0">
                <a:latin typeface="Times New Roman" panose="02020603050405020304" pitchFamily="18" charset="0"/>
                <a:cs typeface="Times New Roman" panose="02020603050405020304" pitchFamily="18" charset="0"/>
              </a:rPr>
              <a:t> từng nhóm lên trình bày sản phẩm của nhóm, nêu ưu điểm, nhược điểm của sản phẩm. Sử dụng vật liệu gì? Có đạt tiêu chí không? Công đoạn nào khó nhất? Nhóm đã khắc phục thế nào?</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6726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873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47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185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784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gợi ý làm bộ chữ số bí ẩn</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5127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6099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8276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dirty="0"/>
              <a:t>, </a:t>
            </a:r>
            <a:r>
              <a:rPr lang="en-US" baseline="0" err="1"/>
              <a:t>cắt</a:t>
            </a:r>
            <a:r>
              <a:rPr lang="en-US" baseline="0"/>
              <a:t> dán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6635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đồ dùng học tập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190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284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87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42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84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758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254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3625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89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236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85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6073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10/4/2023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1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3.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0.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9899" y="5717988"/>
            <a:ext cx="1080256" cy="981137"/>
            <a:chOff x="3686896" y="5777470"/>
            <a:chExt cx="1080256" cy="981137"/>
          </a:xfrm>
        </p:grpSpPr>
        <p:sp>
          <p:nvSpPr>
            <p:cNvPr id="26" name="Arrow: Pentagon 25">
              <a:extLst>
                <a:ext uri="{FF2B5EF4-FFF2-40B4-BE49-F238E27FC236}">
                  <a16:creationId xmlns:a16="http://schemas.microsoft.com/office/drawing/2014/main" xmlns="" id="{F1C07DEE-8892-24B9-69DB-4BC45E9619CB}"/>
                </a:ext>
              </a:extLst>
            </p:cNvPr>
            <p:cNvSpPr/>
            <p:nvPr/>
          </p:nvSpPr>
          <p:spPr>
            <a:xfrm>
              <a:off x="3686896" y="5777470"/>
              <a:ext cx="975161" cy="981137"/>
            </a:xfrm>
            <a:prstGeom prst="ellipse">
              <a:avLst/>
            </a:prstGeom>
            <a:solidFill>
              <a:srgbClr val="48B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xmlns=""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165060" y="1516062"/>
            <a:ext cx="4754362" cy="28623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Times New Roman" pitchFamily="18" charset="0"/>
                <a:ea typeface="Roboto Black" panose="02000000000000000000" pitchFamily="2" charset="0"/>
                <a:cs typeface="Times New Roman" pitchFamily="18" charset="0"/>
              </a:rPr>
              <a:t>BỘ CHỮ SỐ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70C0"/>
                </a:solidFill>
                <a:effectLst/>
                <a:uLnTx/>
                <a:uFillTx/>
                <a:latin typeface="Times New Roman" pitchFamily="18" charset="0"/>
                <a:ea typeface="Roboto Black" panose="02000000000000000000" pitchFamily="2" charset="0"/>
                <a:cs typeface="Times New Roman" pitchFamily="18" charset="0"/>
              </a:rPr>
              <a:t>BÍ ẨN</a:t>
            </a: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25801">
            <a:off x="6007790" y="2159467"/>
            <a:ext cx="1327218" cy="131451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6100" y="1162234"/>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833439">
            <a:off x="8800021" y="1075779"/>
            <a:ext cx="1155759" cy="13145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793000">
            <a:off x="5569248" y="4082557"/>
            <a:ext cx="1276416" cy="121291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22860">
            <a:off x="9826110" y="3917332"/>
            <a:ext cx="1200212" cy="1301817"/>
          </a:xfrm>
          <a:prstGeom prst="rect">
            <a:avLst/>
          </a:prstGeom>
        </p:spPr>
      </p:pic>
      <p:pic>
        <p:nvPicPr>
          <p:cNvPr id="4" name="Picture 3"/>
          <p:cNvPicPr>
            <a:picLocks noChangeAspect="1"/>
          </p:cNvPicPr>
          <p:nvPr/>
        </p:nvPicPr>
        <p:blipFill>
          <a:blip r:embed="rId9" cstate="print">
            <a:extLst>
              <a:ext uri="{BEBA8EAE-BF5A-486C-A8C5-ECC9F3942E4B}">
                <a14:imgProps xmlns:a14="http://schemas.microsoft.com/office/drawing/2010/main">
                  <a14:imgLayer r:embed="rId10">
                    <a14:imgEffect>
                      <a14:backgroundRemoval t="1344" b="89785" l="9769" r="95522"/>
                    </a14:imgEffect>
                  </a14:imgLayer>
                </a14:imgProps>
              </a:ext>
              <a:ext uri="{28A0092B-C50C-407E-A947-70E740481C1C}">
                <a14:useLocalDpi xmlns:a14="http://schemas.microsoft.com/office/drawing/2010/main" val="0"/>
              </a:ext>
            </a:extLst>
          </a:blip>
          <a:stretch>
            <a:fillRect/>
          </a:stretch>
        </p:blipFill>
        <p:spPr>
          <a:xfrm>
            <a:off x="7217643" y="1516062"/>
            <a:ext cx="4756224" cy="4801399"/>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591" y="2092271"/>
            <a:ext cx="3438968" cy="1969633"/>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700" y="1702105"/>
            <a:ext cx="4545889" cy="4741112"/>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rotWithShape="1">
          <a:blip r:embed="rId6"/>
          <a:srcRect l="9489" t="10928" r="55771" b="4157"/>
          <a:stretch/>
        </p:blipFill>
        <p:spPr>
          <a:xfrm>
            <a:off x="308412" y="4401520"/>
            <a:ext cx="3829288" cy="1868722"/>
          </a:xfrm>
          <a:prstGeom prst="roundRect">
            <a:avLst/>
          </a:prstGeom>
          <a:effectLst>
            <a:outerShdw blurRad="63500" sx="102000" sy="102000" algn="ctr" rotWithShape="0">
              <a:prstClr val="black">
                <a:alpha val="40000"/>
              </a:prstClr>
            </a:outerShdw>
          </a:effectLst>
        </p:spPr>
      </p:pic>
      <p:pic>
        <p:nvPicPr>
          <p:cNvPr id="2" name="Picture 1" descr="A picture containing measuring stick, indoor&#10;&#10;Description automatically generated">
            <a:extLst>
              <a:ext uri="{FF2B5EF4-FFF2-40B4-BE49-F238E27FC236}">
                <a16:creationId xmlns:a16="http://schemas.microsoft.com/office/drawing/2014/main" xmlns="" id="{05062C56-1576-FA12-038C-9E6F09F57E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4003" y="1979327"/>
            <a:ext cx="3152682" cy="3460413"/>
          </a:xfrm>
          <a:prstGeom prst="rect">
            <a:avLst/>
          </a:prstGeom>
        </p:spPr>
      </p:pic>
    </p:spTree>
    <p:extLst>
      <p:ext uri="{BB962C8B-B14F-4D97-AF65-F5344CB8AC3E}">
        <p14:creationId xmlns:p14="http://schemas.microsoft.com/office/powerpoint/2010/main" val="322684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F47EDC76-93E4-69B2-B3EB-FFBB9F9285CB}"/>
              </a:ext>
            </a:extLst>
          </p:cNvPr>
          <p:cNvSpPr txBox="1"/>
          <p:nvPr/>
        </p:nvSpPr>
        <p:spPr>
          <a:xfrm>
            <a:off x="1647708" y="1636437"/>
            <a:ext cx="1004777"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2400" b="0"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xmlns="" id="{F47EDC76-93E4-69B2-B3EB-FFBB9F9285CB}"/>
              </a:ext>
            </a:extLst>
          </p:cNvPr>
          <p:cNvSpPr txBox="1"/>
          <p:nvPr/>
        </p:nvSpPr>
        <p:spPr>
          <a:xfrm>
            <a:off x="4784438" y="1794908"/>
            <a:ext cx="7226747" cy="492443"/>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3200">
                <a:solidFill>
                  <a:srgbClr val="002060"/>
                </a:solidFill>
                <a:latin typeface="Times New Roman" pitchFamily="18" charset="0"/>
                <a:ea typeface="Roboto" panose="02000000000000000000" pitchFamily="2" charset="0"/>
                <a:cs typeface="Times New Roman" pitchFamily="18" charset="0"/>
              </a:rPr>
              <a:t>Tạo 6 băng giấy ghi các chữ số từ 0 đến 9</a:t>
            </a:r>
            <a:endParaRPr kumimoji="0" lang="en-US" sz="32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6" name="Oval 20"/>
          <p:cNvSpPr/>
          <p:nvPr/>
        </p:nvSpPr>
        <p:spPr>
          <a:xfrm>
            <a:off x="3676006" y="1468442"/>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2" name="TextBox 11"/>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mj-lt"/>
                <a:ea typeface="Roboto" panose="02000000000000000000" pitchFamily="2"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mj-lt"/>
              <a:ea typeface="Roboto" panose="02000000000000000000" pitchFamily="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96" y="2628322"/>
            <a:ext cx="10058400" cy="4079809"/>
          </a:xfrm>
          <a:prstGeom prst="rect">
            <a:avLst/>
          </a:prstGeom>
        </p:spPr>
      </p:pic>
    </p:spTree>
    <p:extLst>
      <p:ext uri="{BB962C8B-B14F-4D97-AF65-F5344CB8AC3E}">
        <p14:creationId xmlns:p14="http://schemas.microsoft.com/office/powerpoint/2010/main" val="425126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2762033" y="2222155"/>
            <a:ext cx="7841060" cy="492443"/>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3200">
                <a:solidFill>
                  <a:srgbClr val="002060"/>
                </a:solidFill>
                <a:latin typeface="Times New Roman" pitchFamily="18" charset="0"/>
                <a:ea typeface="Roboto" panose="02000000000000000000" pitchFamily="2" charset="0"/>
                <a:cs typeface="Times New Roman" pitchFamily="18" charset="0"/>
              </a:rPr>
              <a:t>Tạo băng giấy có 6 ô thể hiện các hàng của số</a:t>
            </a:r>
            <a:endParaRPr kumimoji="0" lang="en-US" sz="32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2" name="Picture 11">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3" name="TextBox 12"/>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Times New Roman" pitchFamily="18" charset="0"/>
                <a:ea typeface="Roboto" panose="02000000000000000000" pitchFamily="2" charset="0"/>
                <a:cs typeface="Times New Roman" pitchFamily="18"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5" name="Oval 20"/>
          <p:cNvSpPr/>
          <p:nvPr/>
        </p:nvSpPr>
        <p:spPr>
          <a:xfrm>
            <a:off x="1410230" y="193105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2</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7068" t="9652" r="5923" b="14580"/>
          <a:stretch/>
        </p:blipFill>
        <p:spPr>
          <a:xfrm>
            <a:off x="2281653" y="3340631"/>
            <a:ext cx="7744850" cy="303994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47883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597500" y="3216933"/>
            <a:ext cx="4749210" cy="984885"/>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pt-BR" sz="3200">
                <a:solidFill>
                  <a:srgbClr val="002060"/>
                </a:solidFill>
                <a:latin typeface="Times New Roman" pitchFamily="18" charset="0"/>
                <a:ea typeface="Roboto" panose="02000000000000000000" pitchFamily="2" charset="0"/>
                <a:cs typeface="Times New Roman" pitchFamily="18" charset="0"/>
              </a:rPr>
              <a:t>Tạo hình, trang trí </a:t>
            </a:r>
            <a:endParaRPr lang="pt-BR" sz="3200" smtClean="0">
              <a:solidFill>
                <a:srgbClr val="002060"/>
              </a:solidFill>
              <a:latin typeface="Times New Roman" pitchFamily="18" charset="0"/>
              <a:ea typeface="Roboto" panose="02000000000000000000" pitchFamily="2" charset="0"/>
              <a:cs typeface="Times New Roman" pitchFamily="18" charset="0"/>
            </a:endParaRPr>
          </a:p>
          <a:p>
            <a:pPr lvl="0" algn="just">
              <a:defRPr/>
            </a:pPr>
            <a:r>
              <a:rPr lang="pt-BR" sz="3200" smtClean="0">
                <a:solidFill>
                  <a:srgbClr val="002060"/>
                </a:solidFill>
                <a:latin typeface="Times New Roman" pitchFamily="18" charset="0"/>
                <a:ea typeface="Roboto" panose="02000000000000000000" pitchFamily="2" charset="0"/>
                <a:cs typeface="Times New Roman" pitchFamily="18" charset="0"/>
              </a:rPr>
              <a:t>tấm </a:t>
            </a:r>
            <a:r>
              <a:rPr lang="pt-BR" sz="3200">
                <a:solidFill>
                  <a:srgbClr val="002060"/>
                </a:solidFill>
                <a:latin typeface="Times New Roman" pitchFamily="18" charset="0"/>
                <a:ea typeface="Roboto" panose="02000000000000000000" pitchFamily="2" charset="0"/>
                <a:cs typeface="Times New Roman" pitchFamily="18" charset="0"/>
              </a:rPr>
              <a:t>bìa làm đế</a:t>
            </a:r>
            <a:endParaRPr kumimoji="0" lang="en-US" sz="32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555" t="8873" r="8145" b="13311"/>
          <a:stretch/>
        </p:blipFill>
        <p:spPr>
          <a:xfrm>
            <a:off x="4786879" y="810974"/>
            <a:ext cx="6794481" cy="4814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3</a:t>
            </a:r>
          </a:p>
        </p:txBody>
      </p:sp>
    </p:spTree>
    <p:extLst>
      <p:ext uri="{BB962C8B-B14F-4D97-AF65-F5344CB8AC3E}">
        <p14:creationId xmlns:p14="http://schemas.microsoft.com/office/powerpoint/2010/main" val="28319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F47EDC76-93E4-69B2-B3EB-FFBB9F9285CB}"/>
              </a:ext>
            </a:extLst>
          </p:cNvPr>
          <p:cNvSpPr txBox="1"/>
          <p:nvPr/>
        </p:nvSpPr>
        <p:spPr>
          <a:xfrm>
            <a:off x="275863" y="3491589"/>
            <a:ext cx="4838398" cy="1723549"/>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800">
                <a:solidFill>
                  <a:srgbClr val="002060"/>
                </a:solidFill>
                <a:latin typeface="Times New Roman" pitchFamily="18" charset="0"/>
                <a:ea typeface="Roboto" panose="02000000000000000000" pitchFamily="2" charset="0"/>
                <a:cs typeface="Times New Roman" pitchFamily="18" charset="0"/>
              </a:rPr>
              <a:t>Gắn băng giấy có 6 ô (ở bước 2) và</a:t>
            </a:r>
            <a:r>
              <a:rPr lang="en-US" sz="2800">
                <a:solidFill>
                  <a:srgbClr val="002060"/>
                </a:solidFill>
                <a:latin typeface="Times New Roman" pitchFamily="18" charset="0"/>
                <a:ea typeface="Roboto" panose="02000000000000000000" pitchFamily="2" charset="0"/>
                <a:cs typeface="Times New Roman" pitchFamily="18" charset="0"/>
              </a:rPr>
              <a:t> </a:t>
            </a:r>
            <a:r>
              <a:rPr lang="vi-VN" sz="2800">
                <a:solidFill>
                  <a:srgbClr val="002060"/>
                </a:solidFill>
                <a:latin typeface="Times New Roman" pitchFamily="18" charset="0"/>
                <a:ea typeface="Roboto" panose="02000000000000000000" pitchFamily="2" charset="0"/>
                <a:cs typeface="Times New Roman" pitchFamily="18" charset="0"/>
              </a:rPr>
              <a:t>luồn các băng giấy (ở bước 1) lên</a:t>
            </a:r>
            <a:r>
              <a:rPr lang="en-US" sz="2800">
                <a:solidFill>
                  <a:srgbClr val="002060"/>
                </a:solidFill>
                <a:latin typeface="Times New Roman" pitchFamily="18" charset="0"/>
                <a:ea typeface="Roboto" panose="02000000000000000000" pitchFamily="2" charset="0"/>
                <a:cs typeface="Times New Roman" pitchFamily="18" charset="0"/>
              </a:rPr>
              <a:t> </a:t>
            </a:r>
            <a:r>
              <a:rPr lang="vi-VN" sz="2800">
                <a:solidFill>
                  <a:srgbClr val="002060"/>
                </a:solidFill>
                <a:latin typeface="Times New Roman" pitchFamily="18" charset="0"/>
                <a:ea typeface="Roboto" panose="02000000000000000000" pitchFamily="2" charset="0"/>
                <a:cs typeface="Times New Roman" pitchFamily="18" charset="0"/>
              </a:rPr>
              <a:t>tấm bìa và hoàn thiện sản phẩm</a:t>
            </a:r>
            <a:endParaRPr kumimoji="0" lang="en-US" sz="28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8" name="Picture 7">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Times New Roman" pitchFamily="18" charset="0"/>
                <a:ea typeface="Roboto" panose="02000000000000000000" pitchFamily="2" charset="0"/>
                <a:cs typeface="Times New Roman" pitchFamily="18"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0" name="Oval 20"/>
          <p:cNvSpPr/>
          <p:nvPr/>
        </p:nvSpPr>
        <p:spPr>
          <a:xfrm>
            <a:off x="1446437" y="2173122"/>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chemeClr val="accent4">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chemeClr val="bg1"/>
                </a:solidFill>
                <a:effectLst/>
                <a:uLnTx/>
                <a:uFillTx/>
                <a:latin typeface="Roboto Black" panose="02000000000000000000" pitchFamily="2" charset="0"/>
                <a:ea typeface="Roboto Black" panose="02000000000000000000" pitchFamily="2" charset="0"/>
                <a:cs typeface="+mn-cs"/>
              </a:rPr>
              <a:t>4</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542" y="1068414"/>
            <a:ext cx="7044143" cy="59275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056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4"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39062" y="1135022"/>
            <a:ext cx="93799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Kiểm tra và điều chỉnh sản phẩm theo các tiêu chí</a:t>
            </a:r>
          </a:p>
        </p:txBody>
      </p:sp>
      <p:sp>
        <p:nvSpPr>
          <p:cNvPr id="3" name="Rounded Rectangle 2"/>
          <p:cNvSpPr/>
          <p:nvPr/>
        </p:nvSpPr>
        <p:spPr>
          <a:xfrm>
            <a:off x="1374583" y="1899479"/>
            <a:ext cx="10280141" cy="4454825"/>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2" name="TextBox 11"/>
          <p:cNvSpPr txBox="1"/>
          <p:nvPr/>
        </p:nvSpPr>
        <p:spPr>
          <a:xfrm>
            <a:off x="5379647" y="2438871"/>
            <a:ext cx="6275077" cy="1569660"/>
          </a:xfrm>
          <a:prstGeom prst="rect">
            <a:avLst/>
          </a:prstGeom>
          <a:noFill/>
        </p:spPr>
        <p:txBody>
          <a:bodyPr wrap="square" rtlCol="0">
            <a:spAutoFit/>
          </a:bodyPr>
          <a:lstStyle/>
          <a:p>
            <a:pPr lvl="0">
              <a:defRPr/>
            </a:pPr>
            <a:r>
              <a:rPr lang="vi-VN" altLang="zh-CN" sz="3200">
                <a:solidFill>
                  <a:srgbClr val="002060"/>
                </a:solidFill>
                <a:latin typeface="Times New Roman" pitchFamily="18" charset="0"/>
                <a:ea typeface="Roboto" panose="02000000000000000000" pitchFamily="2" charset="0"/>
                <a:cs typeface="Times New Roman" pitchFamily="18" charset="0"/>
              </a:rPr>
              <a:t>Sử dụng để lập các số có 6 chữ số;</a:t>
            </a:r>
          </a:p>
          <a:p>
            <a:pPr lvl="0">
              <a:defRPr/>
            </a:pPr>
            <a:r>
              <a:rPr lang="vi-VN" altLang="zh-CN" sz="3200">
                <a:solidFill>
                  <a:srgbClr val="002060"/>
                </a:solidFill>
                <a:latin typeface="Times New Roman" pitchFamily="18" charset="0"/>
                <a:ea typeface="Roboto" panose="02000000000000000000" pitchFamily="2" charset="0"/>
                <a:cs typeface="Times New Roman" pitchFamily="18" charset="0"/>
              </a:rPr>
              <a:t>nhận biết giá trị theo vị trí của </a:t>
            </a:r>
            <a:r>
              <a:rPr lang="vi-VN" altLang="zh-CN" sz="3200" smtClean="0">
                <a:solidFill>
                  <a:srgbClr val="002060"/>
                </a:solidFill>
                <a:latin typeface="Times New Roman" pitchFamily="18" charset="0"/>
                <a:ea typeface="Roboto" panose="02000000000000000000" pitchFamily="2" charset="0"/>
                <a:cs typeface="Times New Roman" pitchFamily="18" charset="0"/>
              </a:rPr>
              <a:t>từng</a:t>
            </a:r>
            <a:r>
              <a:rPr lang="en-US" altLang="zh-CN" sz="3200" smtClean="0">
                <a:solidFill>
                  <a:srgbClr val="002060"/>
                </a:solidFill>
                <a:latin typeface="Times New Roman" pitchFamily="18" charset="0"/>
                <a:ea typeface="Roboto" panose="02000000000000000000" pitchFamily="2" charset="0"/>
                <a:cs typeface="Times New Roman" pitchFamily="18" charset="0"/>
              </a:rPr>
              <a:t> </a:t>
            </a:r>
            <a:r>
              <a:rPr lang="vi-VN" altLang="zh-CN" sz="3200" smtClean="0">
                <a:solidFill>
                  <a:srgbClr val="002060"/>
                </a:solidFill>
                <a:latin typeface="Times New Roman" pitchFamily="18" charset="0"/>
                <a:ea typeface="Roboto" panose="02000000000000000000" pitchFamily="2" charset="0"/>
                <a:cs typeface="Times New Roman" pitchFamily="18" charset="0"/>
              </a:rPr>
              <a:t>chữ </a:t>
            </a:r>
            <a:r>
              <a:rPr lang="vi-VN" altLang="zh-CN" sz="3200">
                <a:solidFill>
                  <a:srgbClr val="002060"/>
                </a:solidFill>
                <a:latin typeface="Times New Roman" pitchFamily="18" charset="0"/>
                <a:ea typeface="Roboto" panose="02000000000000000000" pitchFamily="2" charset="0"/>
                <a:cs typeface="Times New Roman" pitchFamily="18" charset="0"/>
              </a:rPr>
              <a:t>số trong mỗi số</a:t>
            </a:r>
            <a:endParaRPr kumimoji="0" lang="vi-VN" altLang="zh-CN" sz="32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5" name="TextBox 14"/>
          <p:cNvSpPr txBox="1"/>
          <p:nvPr/>
        </p:nvSpPr>
        <p:spPr>
          <a:xfrm>
            <a:off x="5594889" y="4392487"/>
            <a:ext cx="5486126" cy="1077218"/>
          </a:xfrm>
          <a:prstGeom prst="rect">
            <a:avLst/>
          </a:prstGeom>
          <a:noFill/>
        </p:spPr>
        <p:txBody>
          <a:bodyPr wrap="square" rtlCol="0">
            <a:spAutoFit/>
          </a:bodyPr>
          <a:lstStyle/>
          <a:p>
            <a:pPr lvl="0">
              <a:defRPr/>
            </a:pPr>
            <a:r>
              <a:rPr lang="en-US" altLang="zh-CN" sz="3200">
                <a:solidFill>
                  <a:srgbClr val="002060"/>
                </a:solidFill>
                <a:latin typeface="Times New Roman" pitchFamily="18" charset="0"/>
                <a:ea typeface="Roboto" panose="02000000000000000000" pitchFamily="2" charset="0"/>
                <a:cs typeface="Times New Roman" pitchFamily="18" charset="0"/>
              </a:rPr>
              <a:t>Dễ sử dụng, đảm bảo tính thẩm </a:t>
            </a:r>
            <a:r>
              <a:rPr lang="en-US" altLang="zh-CN" sz="3200" smtClean="0">
                <a:solidFill>
                  <a:srgbClr val="002060"/>
                </a:solidFill>
                <a:latin typeface="Times New Roman" pitchFamily="18" charset="0"/>
                <a:ea typeface="Roboto" panose="02000000000000000000" pitchFamily="2" charset="0"/>
                <a:cs typeface="Times New Roman" pitchFamily="18" charset="0"/>
              </a:rPr>
              <a:t>mĩ và </a:t>
            </a:r>
            <a:r>
              <a:rPr lang="en-US" altLang="zh-CN" sz="3200">
                <a:solidFill>
                  <a:srgbClr val="002060"/>
                </a:solidFill>
                <a:latin typeface="Times New Roman" pitchFamily="18" charset="0"/>
                <a:ea typeface="Roboto" panose="02000000000000000000" pitchFamily="2" charset="0"/>
                <a:cs typeface="Times New Roman" pitchFamily="18" charset="0"/>
              </a:rPr>
              <a:t>chắc chắn</a:t>
            </a:r>
            <a:endParaRPr kumimoji="0" lang="vi-VN" altLang="zh-CN" sz="32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2" name="Picture 1">
            <a:extLst>
              <a:ext uri="{FF2B5EF4-FFF2-40B4-BE49-F238E27FC236}">
                <a16:creationId xmlns:a16="http://schemas.microsoft.com/office/drawing/2014/main" xmlns="" id="{418D9A7F-12E3-579F-29FA-73CCA64E6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584" y="2216149"/>
            <a:ext cx="3887545" cy="39110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0107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12"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100664" y="483640"/>
            <a:ext cx="9910521" cy="584775"/>
          </a:xfrm>
          <a:prstGeom prst="rect">
            <a:avLst/>
          </a:prstGeom>
          <a:noFill/>
        </p:spPr>
        <p:txBody>
          <a:bodyPr wrap="square" rtlCol="0">
            <a:spAutoFit/>
          </a:bodyPr>
          <a:lstStyle/>
          <a:p>
            <a:pPr lvl="0" algn="ctr">
              <a:defRPr/>
            </a:pPr>
            <a:r>
              <a:rPr lang="en-US" altLang="zh-CN" sz="3200" b="1" noProof="0">
                <a:solidFill>
                  <a:srgbClr val="002060"/>
                </a:solidFill>
                <a:latin typeface="Times New Roman" pitchFamily="18" charset="0"/>
                <a:ea typeface="Roboto" panose="02000000000000000000" pitchFamily="2" charset="0"/>
                <a:cs typeface="Times New Roman" pitchFamily="18" charset="0"/>
              </a:rPr>
              <a:t>TRƯNG BÀY VÀ THUYẾT TRÌNH SẢN PHẨM</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6582" y="4462368"/>
            <a:ext cx="2298615" cy="986413"/>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890" y="2314228"/>
            <a:ext cx="3128928" cy="3263300"/>
          </a:xfrm>
          <a:prstGeom prst="rect">
            <a:avLst/>
          </a:prstGeom>
          <a:effectLst>
            <a:outerShdw blurRad="63500" sx="102000" sy="102000" algn="ctr" rotWithShape="0">
              <a:prstClr val="black">
                <a:alpha val="40000"/>
              </a:prstClr>
            </a:outerShdw>
          </a:effectLst>
        </p:spPr>
      </p:pic>
      <p:pic>
        <p:nvPicPr>
          <p:cNvPr id="20" name="Picture 19"/>
          <p:cNvPicPr>
            <a:picLocks noChangeAspect="1"/>
          </p:cNvPicPr>
          <p:nvPr/>
        </p:nvPicPr>
        <p:blipFill rotWithShape="1">
          <a:blip r:embed="rId6"/>
          <a:srcRect l="9489" t="10928" r="55771" b="4157"/>
          <a:stretch/>
        </p:blipFill>
        <p:spPr>
          <a:xfrm>
            <a:off x="7824871" y="1982444"/>
            <a:ext cx="3208751" cy="1565895"/>
          </a:xfrm>
          <a:prstGeom prst="roundRect">
            <a:avLst/>
          </a:prstGeom>
          <a:effectLst>
            <a:outerShdw blurRad="63500" sx="102000" sy="102000" algn="ctr" rotWithShape="0">
              <a:prstClr val="black">
                <a:alpha val="40000"/>
              </a:prstClr>
            </a:outerShdw>
          </a:effectLst>
        </p:spPr>
      </p:pic>
      <p:pic>
        <p:nvPicPr>
          <p:cNvPr id="2" name="Picture 1" descr="A picture containing measuring stick, indoor&#10;&#10;Description automatically generated">
            <a:extLst>
              <a:ext uri="{FF2B5EF4-FFF2-40B4-BE49-F238E27FC236}">
                <a16:creationId xmlns:a16="http://schemas.microsoft.com/office/drawing/2014/main" xmlns="" id="{BDA2B5C0-1DBB-50B2-2211-B4A56CB50C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6684" y="1698793"/>
            <a:ext cx="2602231" cy="3460413"/>
          </a:xfrm>
          <a:prstGeom prst="rect">
            <a:avLst/>
          </a:prstGeom>
        </p:spPr>
      </p:pic>
    </p:spTree>
    <p:extLst>
      <p:ext uri="{BB962C8B-B14F-4D97-AF65-F5344CB8AC3E}">
        <p14:creationId xmlns:p14="http://schemas.microsoft.com/office/powerpoint/2010/main" val="210798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269956" y="418149"/>
            <a:ext cx="5670556" cy="1077218"/>
          </a:xfrm>
          <a:prstGeom prst="rect">
            <a:avLst/>
          </a:prstGeom>
          <a:noFill/>
        </p:spPr>
        <p:txBody>
          <a:bodyPr wrap="square" rtlCol="0">
            <a:spAutoFit/>
          </a:bodyPr>
          <a:lstStyle/>
          <a:p>
            <a:pPr lvl="0" algn="ctr">
              <a:defRPr/>
            </a:pPr>
            <a:r>
              <a:rPr lang="en-US" altLang="zh-CN" sz="3200" b="1">
                <a:solidFill>
                  <a:srgbClr val="002060"/>
                </a:solidFill>
                <a:latin typeface="Times New Roman" pitchFamily="18" charset="0"/>
                <a:ea typeface="Roboto" panose="02000000000000000000" pitchFamily="2" charset="0"/>
                <a:cs typeface="Times New Roman" pitchFamily="18" charset="0"/>
              </a:rPr>
              <a:t>SỬ DỤNG</a:t>
            </a:r>
            <a:r>
              <a:rPr lang="vi-VN" altLang="zh-CN" sz="3200" b="1">
                <a:solidFill>
                  <a:srgbClr val="002060"/>
                </a:solidFill>
                <a:latin typeface="Times New Roman" pitchFamily="18" charset="0"/>
                <a:ea typeface="Roboto" panose="02000000000000000000" pitchFamily="2" charset="0"/>
                <a:cs typeface="Times New Roman" pitchFamily="18" charset="0"/>
              </a:rPr>
              <a:t> “BỘ CHỮ SỐ BÍ ẨN”</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3" name="TextBox 12">
            <a:extLst>
              <a:ext uri="{FF2B5EF4-FFF2-40B4-BE49-F238E27FC236}">
                <a16:creationId xmlns:a16="http://schemas.microsoft.com/office/drawing/2014/main" xmlns="" id="{F47EDC76-93E4-69B2-B3EB-FFBB9F9285CB}"/>
              </a:ext>
            </a:extLst>
          </p:cNvPr>
          <p:cNvSpPr txBox="1"/>
          <p:nvPr/>
        </p:nvSpPr>
        <p:spPr>
          <a:xfrm>
            <a:off x="2107353" y="1814554"/>
            <a:ext cx="7738395" cy="369332"/>
          </a:xfrm>
          <a:prstGeom prst="rect">
            <a:avLst/>
          </a:prstGeom>
          <a:noFill/>
        </p:spPr>
        <p:txBody>
          <a:bodyPr wrap="square" lIns="0" tIns="0" rIns="0" bIns="0" rtlCol="0">
            <a:spAutoFit/>
          </a:bodyPr>
          <a:lstStyle/>
          <a:p>
            <a:pPr lvl="0" algn="just">
              <a:defRPr/>
            </a:pPr>
            <a:r>
              <a:rPr lang="en-US" sz="2400">
                <a:solidFill>
                  <a:srgbClr val="002060"/>
                </a:solidFill>
                <a:latin typeface="Roboto" panose="02000000000000000000" pitchFamily="2" charset="0"/>
                <a:ea typeface="Roboto" panose="02000000000000000000" pitchFamily="2" charset="0"/>
              </a:rPr>
              <a:t>L</a:t>
            </a:r>
            <a:r>
              <a:rPr lang="vi-VN" sz="2400">
                <a:solidFill>
                  <a:srgbClr val="002060"/>
                </a:solidFill>
                <a:latin typeface="Times New Roman" pitchFamily="18" charset="0"/>
                <a:ea typeface="Roboto" panose="02000000000000000000" pitchFamily="2" charset="0"/>
                <a:cs typeface="Times New Roman" pitchFamily="18" charset="0"/>
              </a:rPr>
              <a:t>ập nhanh các số theo yêu cầu và đọc số vừa</a:t>
            </a:r>
            <a:r>
              <a:rPr lang="en-US" sz="2400">
                <a:solidFill>
                  <a:srgbClr val="002060"/>
                </a:solidFill>
                <a:latin typeface="Times New Roman" pitchFamily="18" charset="0"/>
                <a:ea typeface="Roboto" panose="02000000000000000000" pitchFamily="2" charset="0"/>
                <a:cs typeface="Times New Roman" pitchFamily="18" charset="0"/>
              </a:rPr>
              <a:t> </a:t>
            </a:r>
            <a:r>
              <a:rPr lang="vi-VN" sz="2400">
                <a:solidFill>
                  <a:srgbClr val="002060"/>
                </a:solidFill>
                <a:latin typeface="Times New Roman" pitchFamily="18" charset="0"/>
                <a:ea typeface="Roboto" panose="02000000000000000000" pitchFamily="2" charset="0"/>
                <a:cs typeface="Times New Roman" pitchFamily="18" charset="0"/>
              </a:rPr>
              <a:t>lập được</a:t>
            </a:r>
            <a:endParaRPr kumimoji="0" lang="en-US" sz="24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grpSp>
        <p:nvGrpSpPr>
          <p:cNvPr id="17" name="Group 16"/>
          <p:cNvGrpSpPr/>
          <p:nvPr/>
        </p:nvGrpSpPr>
        <p:grpSpPr>
          <a:xfrm>
            <a:off x="279249" y="2232141"/>
            <a:ext cx="3612845" cy="3529909"/>
            <a:chOff x="587303" y="2171877"/>
            <a:chExt cx="3795340" cy="3686664"/>
          </a:xfrm>
        </p:grpSpPr>
        <p:sp>
          <p:nvSpPr>
            <p:cNvPr id="7" name="Rectangle 6"/>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sp>
        <p:nvSpPr>
          <p:cNvPr id="14" name="TextBox 13">
            <a:extLst>
              <a:ext uri="{FF2B5EF4-FFF2-40B4-BE49-F238E27FC236}">
                <a16:creationId xmlns:a16="http://schemas.microsoft.com/office/drawing/2014/main" xmlns="" id="{F47EDC76-93E4-69B2-B3EB-FFBB9F9285CB}"/>
              </a:ext>
            </a:extLst>
          </p:cNvPr>
          <p:cNvSpPr txBox="1"/>
          <p:nvPr/>
        </p:nvSpPr>
        <p:spPr>
          <a:xfrm>
            <a:off x="987424" y="3458404"/>
            <a:ext cx="1980950" cy="738664"/>
          </a:xfrm>
          <a:prstGeom prst="rect">
            <a:avLst/>
          </a:prstGeom>
          <a:noFill/>
        </p:spPr>
        <p:txBody>
          <a:bodyPr wrap="square" lIns="0" tIns="0" rIns="0" bIns="0" rtlCol="0">
            <a:spAutoFit/>
          </a:bodyPr>
          <a:lstStyle/>
          <a:p>
            <a:pPr lvl="0" algn="ctr">
              <a:defRPr/>
            </a:pPr>
            <a:r>
              <a:rPr lang="en-US" sz="2400">
                <a:solidFill>
                  <a:srgbClr val="002060"/>
                </a:solidFill>
                <a:latin typeface="Times New Roman" pitchFamily="18" charset="0"/>
                <a:ea typeface="Roboto" panose="02000000000000000000" pitchFamily="2" charset="0"/>
                <a:cs typeface="Times New Roman" pitchFamily="18" charset="0"/>
              </a:rPr>
              <a:t>Số lớn nhất có 6 chữ số</a:t>
            </a:r>
            <a:endParaRPr kumimoji="0" lang="en-US" sz="24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grpSp>
        <p:nvGrpSpPr>
          <p:cNvPr id="18" name="Group 17"/>
          <p:cNvGrpSpPr/>
          <p:nvPr/>
        </p:nvGrpSpPr>
        <p:grpSpPr>
          <a:xfrm>
            <a:off x="4330512" y="2232141"/>
            <a:ext cx="3612845" cy="3529909"/>
            <a:chOff x="587303" y="2171877"/>
            <a:chExt cx="3795340" cy="3686664"/>
          </a:xfrm>
        </p:grpSpPr>
        <p:sp>
          <p:nvSpPr>
            <p:cNvPr id="19" name="Rectangle 18"/>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grpSp>
        <p:nvGrpSpPr>
          <p:cNvPr id="21" name="Group 20"/>
          <p:cNvGrpSpPr/>
          <p:nvPr/>
        </p:nvGrpSpPr>
        <p:grpSpPr>
          <a:xfrm>
            <a:off x="8381774" y="2232141"/>
            <a:ext cx="3612845" cy="3529909"/>
            <a:chOff x="587303" y="2171877"/>
            <a:chExt cx="3795340" cy="3686664"/>
          </a:xfrm>
        </p:grpSpPr>
        <p:sp>
          <p:nvSpPr>
            <p:cNvPr id="22" name="Rectangle 21"/>
            <p:cNvSpPr/>
            <p:nvPr/>
          </p:nvSpPr>
          <p:spPr>
            <a:xfrm>
              <a:off x="680484" y="3069947"/>
              <a:ext cx="3561907" cy="266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303" y="2171877"/>
              <a:ext cx="3795340" cy="3686664"/>
            </a:xfrm>
            <a:prstGeom prst="rect">
              <a:avLst/>
            </a:prstGeom>
          </p:spPr>
        </p:pic>
      </p:grpSp>
      <p:sp>
        <p:nvSpPr>
          <p:cNvPr id="16" name="TextBox 15">
            <a:extLst>
              <a:ext uri="{FF2B5EF4-FFF2-40B4-BE49-F238E27FC236}">
                <a16:creationId xmlns:a16="http://schemas.microsoft.com/office/drawing/2014/main" xmlns="" id="{F47EDC76-93E4-69B2-B3EB-FFBB9F9285CB}"/>
              </a:ext>
            </a:extLst>
          </p:cNvPr>
          <p:cNvSpPr txBox="1"/>
          <p:nvPr/>
        </p:nvSpPr>
        <p:spPr>
          <a:xfrm>
            <a:off x="8700367" y="3395887"/>
            <a:ext cx="2761265" cy="738664"/>
          </a:xfrm>
          <a:prstGeom prst="rect">
            <a:avLst/>
          </a:prstGeom>
          <a:noFill/>
        </p:spPr>
        <p:txBody>
          <a:bodyPr wrap="square" lIns="0" tIns="0" rIns="0" bIns="0" rtlCol="0">
            <a:spAutoFit/>
          </a:bodyPr>
          <a:lstStyle/>
          <a:p>
            <a:pPr algn="ctr">
              <a:defRPr/>
            </a:pPr>
            <a:r>
              <a:rPr lang="vi-VN" sz="2400">
                <a:solidFill>
                  <a:srgbClr val="002060"/>
                </a:solidFill>
                <a:latin typeface="Times New Roman" pitchFamily="18" charset="0"/>
                <a:ea typeface="Roboto" panose="02000000000000000000" pitchFamily="2" charset="0"/>
                <a:cs typeface="Times New Roman" pitchFamily="18" charset="0"/>
              </a:rPr>
              <a:t>Số liền trước số nhỏ nhất có 6 chữ số </a:t>
            </a:r>
            <a:endParaRPr lang="en-US" sz="2400" dirty="0">
              <a:solidFill>
                <a:srgbClr val="002060"/>
              </a:solidFill>
              <a:latin typeface="Times New Roman" pitchFamily="18" charset="0"/>
              <a:ea typeface="Roboto" panose="02000000000000000000" pitchFamily="2" charset="0"/>
              <a:cs typeface="Times New Roman" pitchFamily="18" charset="0"/>
            </a:endParaRPr>
          </a:p>
        </p:txBody>
      </p:sp>
      <p:sp>
        <p:nvSpPr>
          <p:cNvPr id="15" name="TextBox 14">
            <a:extLst>
              <a:ext uri="{FF2B5EF4-FFF2-40B4-BE49-F238E27FC236}">
                <a16:creationId xmlns:a16="http://schemas.microsoft.com/office/drawing/2014/main" xmlns="" id="{F47EDC76-93E4-69B2-B3EB-FFBB9F9285CB}"/>
              </a:ext>
            </a:extLst>
          </p:cNvPr>
          <p:cNvSpPr txBox="1"/>
          <p:nvPr/>
        </p:nvSpPr>
        <p:spPr>
          <a:xfrm>
            <a:off x="4756301" y="3395887"/>
            <a:ext cx="2761265" cy="1107996"/>
          </a:xfrm>
          <a:prstGeom prst="rect">
            <a:avLst/>
          </a:prstGeom>
          <a:noFill/>
        </p:spPr>
        <p:txBody>
          <a:bodyPr wrap="square" lIns="0" tIns="0" rIns="0" bIns="0" rtlCol="0">
            <a:spAutoFit/>
          </a:bodyPr>
          <a:lstStyle/>
          <a:p>
            <a:pPr lvl="0" algn="ctr">
              <a:defRPr/>
            </a:pPr>
            <a:r>
              <a:rPr lang="vi-VN" sz="2400">
                <a:solidFill>
                  <a:srgbClr val="002060"/>
                </a:solidFill>
                <a:latin typeface="Times New Roman" pitchFamily="18" charset="0"/>
                <a:ea typeface="Roboto" panose="02000000000000000000" pitchFamily="2" charset="0"/>
                <a:cs typeface="Times New Roman" pitchFamily="18" charset="0"/>
              </a:rPr>
              <a:t>Số gồm 3 trăm nghìn, 4 chục nghìn, 6 nghìn và 3 đơn vị</a:t>
            </a:r>
            <a:endParaRPr kumimoji="0" lang="en-US" sz="24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grpSp>
        <p:nvGrpSpPr>
          <p:cNvPr id="32" name="Group 31"/>
          <p:cNvGrpSpPr/>
          <p:nvPr/>
        </p:nvGrpSpPr>
        <p:grpSpPr>
          <a:xfrm>
            <a:off x="840210" y="4318295"/>
            <a:ext cx="2248806" cy="1119406"/>
            <a:chOff x="840210" y="4318295"/>
            <a:chExt cx="2248806" cy="1119406"/>
          </a:xfrm>
        </p:grpSpPr>
        <p:pic>
          <p:nvPicPr>
            <p:cNvPr id="24" name="Picture 23"/>
            <p:cNvPicPr>
              <a:picLocks noChangeAspect="1"/>
            </p:cNvPicPr>
            <p:nvPr/>
          </p:nvPicPr>
          <p:blipFill>
            <a:blip r:embed="rId5"/>
            <a:stretch>
              <a:fillRect/>
            </a:stretch>
          </p:blipFill>
          <p:spPr>
            <a:xfrm>
              <a:off x="840210" y="4318295"/>
              <a:ext cx="2248806" cy="1119406"/>
            </a:xfrm>
            <a:prstGeom prst="roundRect">
              <a:avLst/>
            </a:prstGeom>
          </p:spPr>
        </p:pic>
        <p:sp>
          <p:nvSpPr>
            <p:cNvPr id="26" name="TextBox 25">
              <a:extLst>
                <a:ext uri="{FF2B5EF4-FFF2-40B4-BE49-F238E27FC236}">
                  <a16:creationId xmlns:a16="http://schemas.microsoft.com/office/drawing/2014/main" xmlns="" id="{F47EDC76-93E4-69B2-B3EB-FFBB9F9285CB}"/>
                </a:ext>
              </a:extLst>
            </p:cNvPr>
            <p:cNvSpPr txBox="1"/>
            <p:nvPr/>
          </p:nvSpPr>
          <p:spPr>
            <a:xfrm>
              <a:off x="840210" y="498479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7" name="TextBox 26">
              <a:extLst>
                <a:ext uri="{FF2B5EF4-FFF2-40B4-BE49-F238E27FC236}">
                  <a16:creationId xmlns:a16="http://schemas.microsoft.com/office/drawing/2014/main" xmlns="" id="{F47EDC76-93E4-69B2-B3EB-FFBB9F9285CB}"/>
                </a:ext>
              </a:extLst>
            </p:cNvPr>
            <p:cNvSpPr txBox="1"/>
            <p:nvPr/>
          </p:nvSpPr>
          <p:spPr>
            <a:xfrm>
              <a:off x="1220769" y="4963530"/>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8" name="TextBox 27">
              <a:extLst>
                <a:ext uri="{FF2B5EF4-FFF2-40B4-BE49-F238E27FC236}">
                  <a16:creationId xmlns:a16="http://schemas.microsoft.com/office/drawing/2014/main" xmlns="" id="{F47EDC76-93E4-69B2-B3EB-FFBB9F9285CB}"/>
                </a:ext>
              </a:extLst>
            </p:cNvPr>
            <p:cNvSpPr txBox="1"/>
            <p:nvPr/>
          </p:nvSpPr>
          <p:spPr>
            <a:xfrm>
              <a:off x="1601328" y="4944881"/>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a:extLst>
                <a:ext uri="{FF2B5EF4-FFF2-40B4-BE49-F238E27FC236}">
                  <a16:creationId xmlns:a16="http://schemas.microsoft.com/office/drawing/2014/main" xmlns="" id="{F47EDC76-93E4-69B2-B3EB-FFBB9F9285CB}"/>
                </a:ext>
              </a:extLst>
            </p:cNvPr>
            <p:cNvSpPr txBox="1"/>
            <p:nvPr/>
          </p:nvSpPr>
          <p:spPr>
            <a:xfrm>
              <a:off x="1943239" y="492361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0" name="TextBox 29">
              <a:extLst>
                <a:ext uri="{FF2B5EF4-FFF2-40B4-BE49-F238E27FC236}">
                  <a16:creationId xmlns:a16="http://schemas.microsoft.com/office/drawing/2014/main" xmlns="" id="{F47EDC76-93E4-69B2-B3EB-FFBB9F9285CB}"/>
                </a:ext>
              </a:extLst>
            </p:cNvPr>
            <p:cNvSpPr txBox="1"/>
            <p:nvPr/>
          </p:nvSpPr>
          <p:spPr>
            <a:xfrm>
              <a:off x="2315195" y="491288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1" name="TextBox 30">
              <a:extLst>
                <a:ext uri="{FF2B5EF4-FFF2-40B4-BE49-F238E27FC236}">
                  <a16:creationId xmlns:a16="http://schemas.microsoft.com/office/drawing/2014/main" xmlns="" id="{F47EDC76-93E4-69B2-B3EB-FFBB9F9285CB}"/>
                </a:ext>
              </a:extLst>
            </p:cNvPr>
            <p:cNvSpPr txBox="1"/>
            <p:nvPr/>
          </p:nvSpPr>
          <p:spPr>
            <a:xfrm>
              <a:off x="2631956" y="491044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grpSp>
        <p:nvGrpSpPr>
          <p:cNvPr id="33" name="Group 32"/>
          <p:cNvGrpSpPr/>
          <p:nvPr/>
        </p:nvGrpSpPr>
        <p:grpSpPr>
          <a:xfrm>
            <a:off x="5012530" y="4535781"/>
            <a:ext cx="2248806" cy="981479"/>
            <a:chOff x="840210" y="4354676"/>
            <a:chExt cx="2248806" cy="1119406"/>
          </a:xfrm>
        </p:grpSpPr>
        <p:pic>
          <p:nvPicPr>
            <p:cNvPr id="34" name="Picture 33"/>
            <p:cNvPicPr>
              <a:picLocks noChangeAspect="1"/>
            </p:cNvPicPr>
            <p:nvPr/>
          </p:nvPicPr>
          <p:blipFill>
            <a:blip r:embed="rId5"/>
            <a:stretch>
              <a:fillRect/>
            </a:stretch>
          </p:blipFill>
          <p:spPr>
            <a:xfrm>
              <a:off x="840210" y="4354676"/>
              <a:ext cx="2248806" cy="1119406"/>
            </a:xfrm>
            <a:prstGeom prst="roundRect">
              <a:avLst/>
            </a:prstGeom>
          </p:spPr>
        </p:pic>
        <p:sp>
          <p:nvSpPr>
            <p:cNvPr id="35" name="TextBox 34">
              <a:extLst>
                <a:ext uri="{FF2B5EF4-FFF2-40B4-BE49-F238E27FC236}">
                  <a16:creationId xmlns:a16="http://schemas.microsoft.com/office/drawing/2014/main" xmlns="" id="{F47EDC76-93E4-69B2-B3EB-FFBB9F9285CB}"/>
                </a:ext>
              </a:extLst>
            </p:cNvPr>
            <p:cNvSpPr txBox="1"/>
            <p:nvPr/>
          </p:nvSpPr>
          <p:spPr>
            <a:xfrm>
              <a:off x="840210" y="4960541"/>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6" name="TextBox 35">
              <a:extLst>
                <a:ext uri="{FF2B5EF4-FFF2-40B4-BE49-F238E27FC236}">
                  <a16:creationId xmlns:a16="http://schemas.microsoft.com/office/drawing/2014/main" xmlns="" id="{F47EDC76-93E4-69B2-B3EB-FFBB9F9285CB}"/>
                </a:ext>
              </a:extLst>
            </p:cNvPr>
            <p:cNvSpPr txBox="1"/>
            <p:nvPr/>
          </p:nvSpPr>
          <p:spPr>
            <a:xfrm>
              <a:off x="1220769" y="4963530"/>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7" name="TextBox 36">
              <a:extLst>
                <a:ext uri="{FF2B5EF4-FFF2-40B4-BE49-F238E27FC236}">
                  <a16:creationId xmlns:a16="http://schemas.microsoft.com/office/drawing/2014/main" xmlns="" id="{F47EDC76-93E4-69B2-B3EB-FFBB9F9285CB}"/>
                </a:ext>
              </a:extLst>
            </p:cNvPr>
            <p:cNvSpPr txBox="1"/>
            <p:nvPr/>
          </p:nvSpPr>
          <p:spPr>
            <a:xfrm>
              <a:off x="1601328" y="4944882"/>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6</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8" name="TextBox 37">
              <a:extLst>
                <a:ext uri="{FF2B5EF4-FFF2-40B4-BE49-F238E27FC236}">
                  <a16:creationId xmlns:a16="http://schemas.microsoft.com/office/drawing/2014/main" xmlns="" id="{F47EDC76-93E4-69B2-B3EB-FFBB9F9285CB}"/>
                </a:ext>
              </a:extLst>
            </p:cNvPr>
            <p:cNvSpPr txBox="1"/>
            <p:nvPr/>
          </p:nvSpPr>
          <p:spPr>
            <a:xfrm>
              <a:off x="1943239" y="4923615"/>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9" name="TextBox 38">
              <a:extLst>
                <a:ext uri="{FF2B5EF4-FFF2-40B4-BE49-F238E27FC236}">
                  <a16:creationId xmlns:a16="http://schemas.microsoft.com/office/drawing/2014/main" xmlns="" id="{F47EDC76-93E4-69B2-B3EB-FFBB9F9285CB}"/>
                </a:ext>
              </a:extLst>
            </p:cNvPr>
            <p:cNvSpPr txBox="1"/>
            <p:nvPr/>
          </p:nvSpPr>
          <p:spPr>
            <a:xfrm>
              <a:off x="2315195" y="4912886"/>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0" name="TextBox 39">
              <a:extLst>
                <a:ext uri="{FF2B5EF4-FFF2-40B4-BE49-F238E27FC236}">
                  <a16:creationId xmlns:a16="http://schemas.microsoft.com/office/drawing/2014/main" xmlns="" id="{F47EDC76-93E4-69B2-B3EB-FFBB9F9285CB}"/>
                </a:ext>
              </a:extLst>
            </p:cNvPr>
            <p:cNvSpPr txBox="1"/>
            <p:nvPr/>
          </p:nvSpPr>
          <p:spPr>
            <a:xfrm>
              <a:off x="2631956" y="4910446"/>
              <a:ext cx="423305" cy="421234"/>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grpSp>
        <p:nvGrpSpPr>
          <p:cNvPr id="41" name="Group 40"/>
          <p:cNvGrpSpPr/>
          <p:nvPr/>
        </p:nvGrpSpPr>
        <p:grpSpPr>
          <a:xfrm>
            <a:off x="9063793" y="4239037"/>
            <a:ext cx="2248806" cy="1119406"/>
            <a:chOff x="840210" y="4318295"/>
            <a:chExt cx="2248806" cy="1119406"/>
          </a:xfrm>
        </p:grpSpPr>
        <p:pic>
          <p:nvPicPr>
            <p:cNvPr id="42" name="Picture 41"/>
            <p:cNvPicPr>
              <a:picLocks noChangeAspect="1"/>
            </p:cNvPicPr>
            <p:nvPr/>
          </p:nvPicPr>
          <p:blipFill>
            <a:blip r:embed="rId5"/>
            <a:stretch>
              <a:fillRect/>
            </a:stretch>
          </p:blipFill>
          <p:spPr>
            <a:xfrm>
              <a:off x="840210" y="4318295"/>
              <a:ext cx="2248806" cy="1119406"/>
            </a:xfrm>
            <a:prstGeom prst="roundRect">
              <a:avLst/>
            </a:prstGeom>
          </p:spPr>
        </p:pic>
        <p:sp>
          <p:nvSpPr>
            <p:cNvPr id="43" name="TextBox 42">
              <a:extLst>
                <a:ext uri="{FF2B5EF4-FFF2-40B4-BE49-F238E27FC236}">
                  <a16:creationId xmlns:a16="http://schemas.microsoft.com/office/drawing/2014/main" xmlns="" id="{F47EDC76-93E4-69B2-B3EB-FFBB9F9285CB}"/>
                </a:ext>
              </a:extLst>
            </p:cNvPr>
            <p:cNvSpPr txBox="1"/>
            <p:nvPr/>
          </p:nvSpPr>
          <p:spPr>
            <a:xfrm>
              <a:off x="840210" y="498479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0</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a:extLst>
                <a:ext uri="{FF2B5EF4-FFF2-40B4-BE49-F238E27FC236}">
                  <a16:creationId xmlns:a16="http://schemas.microsoft.com/office/drawing/2014/main" xmlns="" id="{F47EDC76-93E4-69B2-B3EB-FFBB9F9285CB}"/>
                </a:ext>
              </a:extLst>
            </p:cNvPr>
            <p:cNvSpPr txBox="1"/>
            <p:nvPr/>
          </p:nvSpPr>
          <p:spPr>
            <a:xfrm>
              <a:off x="1220769" y="4963530"/>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5" name="TextBox 44">
              <a:extLst>
                <a:ext uri="{FF2B5EF4-FFF2-40B4-BE49-F238E27FC236}">
                  <a16:creationId xmlns:a16="http://schemas.microsoft.com/office/drawing/2014/main" xmlns="" id="{F47EDC76-93E4-69B2-B3EB-FFBB9F9285CB}"/>
                </a:ext>
              </a:extLst>
            </p:cNvPr>
            <p:cNvSpPr txBox="1"/>
            <p:nvPr/>
          </p:nvSpPr>
          <p:spPr>
            <a:xfrm>
              <a:off x="1601328" y="4944881"/>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a:extLst>
                <a:ext uri="{FF2B5EF4-FFF2-40B4-BE49-F238E27FC236}">
                  <a16:creationId xmlns:a16="http://schemas.microsoft.com/office/drawing/2014/main" xmlns="" id="{F47EDC76-93E4-69B2-B3EB-FFBB9F9285CB}"/>
                </a:ext>
              </a:extLst>
            </p:cNvPr>
            <p:cNvSpPr txBox="1"/>
            <p:nvPr/>
          </p:nvSpPr>
          <p:spPr>
            <a:xfrm>
              <a:off x="1943239" y="492361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a:extLst>
                <a:ext uri="{FF2B5EF4-FFF2-40B4-BE49-F238E27FC236}">
                  <a16:creationId xmlns:a16="http://schemas.microsoft.com/office/drawing/2014/main" xmlns="" id="{F47EDC76-93E4-69B2-B3EB-FFBB9F9285CB}"/>
                </a:ext>
              </a:extLst>
            </p:cNvPr>
            <p:cNvSpPr txBox="1"/>
            <p:nvPr/>
          </p:nvSpPr>
          <p:spPr>
            <a:xfrm>
              <a:off x="2315195" y="4912886"/>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a:extLst>
                <a:ext uri="{FF2B5EF4-FFF2-40B4-BE49-F238E27FC236}">
                  <a16:creationId xmlns:a16="http://schemas.microsoft.com/office/drawing/2014/main" xmlns="" id="{F47EDC76-93E4-69B2-B3EB-FFBB9F9285CB}"/>
                </a:ext>
              </a:extLst>
            </p:cNvPr>
            <p:cNvSpPr txBox="1"/>
            <p:nvPr/>
          </p:nvSpPr>
          <p:spPr>
            <a:xfrm>
              <a:off x="2631956" y="4910445"/>
              <a:ext cx="423305" cy="369332"/>
            </a:xfrm>
            <a:prstGeom prst="rect">
              <a:avLst/>
            </a:prstGeom>
            <a:noFill/>
          </p:spPr>
          <p:txBody>
            <a:bodyPr wrap="square" lIns="0" tIns="0" rIns="0" bIns="0"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9</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Tree>
    <p:extLst>
      <p:ext uri="{BB962C8B-B14F-4D97-AF65-F5344CB8AC3E}">
        <p14:creationId xmlns:p14="http://schemas.microsoft.com/office/powerpoint/2010/main" val="19932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000"/>
                                        <p:tgtEl>
                                          <p:spTgt spid="33"/>
                                        </p:tgtEl>
                                      </p:cBhvr>
                                    </p:animEffect>
                                    <p:anim calcmode="lin" valueType="num">
                                      <p:cBhvr>
                                        <p:cTn id="46" dur="1000" fill="hold"/>
                                        <p:tgtEl>
                                          <p:spTgt spid="33"/>
                                        </p:tgtEl>
                                        <p:attrNameLst>
                                          <p:attrName>ppt_x</p:attrName>
                                        </p:attrNameLst>
                                      </p:cBhvr>
                                      <p:tavLst>
                                        <p:tav tm="0">
                                          <p:val>
                                            <p:strVal val="#ppt_x"/>
                                          </p:val>
                                        </p:tav>
                                        <p:tav tm="100000">
                                          <p:val>
                                            <p:strVal val="#ppt_x"/>
                                          </p:val>
                                        </p:tav>
                                      </p:tavLst>
                                    </p:anim>
                                    <p:anim calcmode="lin" valueType="num">
                                      <p:cBhvr>
                                        <p:cTn id="4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ĐÁNH GIÁ SẢN PHẨM</a:t>
            </a:r>
            <a:endParaRPr kumimoji="0" lang="vi-VN"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2" name="Picture 11"/>
          <p:cNvPicPr>
            <a:picLocks noChangeAspect="1"/>
          </p:cNvPicPr>
          <p:nvPr/>
        </p:nvPicPr>
        <p:blipFill>
          <a:blip r:embed="rId3"/>
          <a:stretch>
            <a:fillRect/>
          </a:stretch>
        </p:blipFill>
        <p:spPr>
          <a:xfrm>
            <a:off x="1931278" y="1555927"/>
            <a:ext cx="8372475" cy="4343400"/>
          </a:xfrm>
          <a:prstGeom prst="rect">
            <a:avLst/>
          </a:prstGeom>
          <a:effectLst>
            <a:outerShdw blurRad="63500" sx="102000" sy="102000" algn="ctr" rotWithShape="0">
              <a:prstClr val="black">
                <a:alpha val="40000"/>
              </a:prstClr>
            </a:outerShdw>
          </a:effectLst>
        </p:spPr>
      </p:pic>
      <p:sp>
        <p:nvSpPr>
          <p:cNvPr id="14" name="TextBox 13">
            <a:extLst>
              <a:ext uri="{FF2B5EF4-FFF2-40B4-BE49-F238E27FC236}">
                <a16:creationId xmlns:a16="http://schemas.microsoft.com/office/drawing/2014/main" xmlns="" id="{F47EDC76-93E4-69B2-B3EB-FFBB9F9285CB}"/>
              </a:ext>
            </a:extLst>
          </p:cNvPr>
          <p:cNvSpPr txBox="1"/>
          <p:nvPr/>
        </p:nvSpPr>
        <p:spPr>
          <a:xfrm>
            <a:off x="6679784" y="1657458"/>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Roboto" panose="02000000000000000000" pitchFamily="2" charset="0"/>
              <a:cs typeface="Times New Roman" pitchFamily="18" charset="0"/>
            </a:endParaRPr>
          </a:p>
        </p:txBody>
      </p:sp>
      <p:pic>
        <p:nvPicPr>
          <p:cNvPr id="15" name="Picture 14"/>
          <p:cNvPicPr>
            <a:picLocks noChangeAspect="1"/>
          </p:cNvPicPr>
          <p:nvPr/>
        </p:nvPicPr>
        <p:blipFill rotWithShape="1">
          <a:blip r:embed="rId4"/>
          <a:srcRect l="6827" t="7035" r="5654" b="3542"/>
          <a:stretch/>
        </p:blipFill>
        <p:spPr>
          <a:xfrm>
            <a:off x="6393109" y="3641615"/>
            <a:ext cx="788527" cy="788527"/>
          </a:xfrm>
          <a:prstGeom prst="ellipse">
            <a:avLst/>
          </a:prstGeom>
        </p:spPr>
      </p:pic>
      <p:pic>
        <p:nvPicPr>
          <p:cNvPr id="16" name="Picture 15"/>
          <p:cNvPicPr>
            <a:picLocks noChangeAspect="1"/>
          </p:cNvPicPr>
          <p:nvPr/>
        </p:nvPicPr>
        <p:blipFill rotWithShape="1">
          <a:blip r:embed="rId5"/>
          <a:srcRect l="9571" t="6413" r="10420" b="6660"/>
          <a:stretch/>
        </p:blipFill>
        <p:spPr>
          <a:xfrm>
            <a:off x="7661742" y="4545863"/>
            <a:ext cx="848933" cy="848933"/>
          </a:xfrm>
          <a:prstGeom prst="ellipse">
            <a:avLst/>
          </a:prstGeom>
        </p:spPr>
      </p:pic>
      <p:sp>
        <p:nvSpPr>
          <p:cNvPr id="11" name="TextBox 10"/>
          <p:cNvSpPr txBox="1"/>
          <p:nvPr/>
        </p:nvSpPr>
        <p:spPr>
          <a:xfrm>
            <a:off x="2724397" y="3561547"/>
            <a:ext cx="3410590" cy="1015663"/>
          </a:xfrm>
          <a:prstGeom prst="rect">
            <a:avLst/>
          </a:prstGeom>
          <a:noFill/>
        </p:spPr>
        <p:txBody>
          <a:bodyPr wrap="square" rtlCol="0">
            <a:spAutoFit/>
          </a:bodyPr>
          <a:lstStyle/>
          <a:p>
            <a:pPr lvl="0">
              <a:defRPr/>
            </a:pPr>
            <a:r>
              <a:rPr lang="vi-VN" altLang="zh-CN" sz="2000">
                <a:solidFill>
                  <a:srgbClr val="002060"/>
                </a:solidFill>
                <a:latin typeface="Times New Roman" pitchFamily="18" charset="0"/>
                <a:ea typeface="Roboto" panose="02000000000000000000" pitchFamily="2" charset="0"/>
                <a:cs typeface="Times New Roman" pitchFamily="18" charset="0"/>
              </a:rPr>
              <a:t>Sử dụng để lập các số có 6 chữ số;</a:t>
            </a:r>
            <a:r>
              <a:rPr lang="en-US" altLang="zh-CN" sz="2000">
                <a:solidFill>
                  <a:srgbClr val="002060"/>
                </a:solidFill>
                <a:latin typeface="Times New Roman" pitchFamily="18" charset="0"/>
                <a:ea typeface="Roboto" panose="02000000000000000000" pitchFamily="2" charset="0"/>
                <a:cs typeface="Times New Roman" pitchFamily="18" charset="0"/>
              </a:rPr>
              <a:t> </a:t>
            </a:r>
            <a:r>
              <a:rPr lang="vi-VN" altLang="zh-CN" sz="2000">
                <a:solidFill>
                  <a:srgbClr val="002060"/>
                </a:solidFill>
                <a:latin typeface="Times New Roman" pitchFamily="18" charset="0"/>
                <a:ea typeface="Roboto" panose="02000000000000000000" pitchFamily="2" charset="0"/>
                <a:cs typeface="Times New Roman" pitchFamily="18" charset="0"/>
              </a:rPr>
              <a:t>nhận biết giá trị theo vị trí của từng</a:t>
            </a:r>
            <a:r>
              <a:rPr lang="en-US" altLang="zh-CN" sz="2000">
                <a:solidFill>
                  <a:srgbClr val="002060"/>
                </a:solidFill>
                <a:latin typeface="Times New Roman" pitchFamily="18" charset="0"/>
                <a:ea typeface="Roboto" panose="02000000000000000000" pitchFamily="2" charset="0"/>
                <a:cs typeface="Times New Roman" pitchFamily="18" charset="0"/>
              </a:rPr>
              <a:t> </a:t>
            </a:r>
            <a:r>
              <a:rPr lang="vi-VN" altLang="zh-CN" sz="2000">
                <a:solidFill>
                  <a:srgbClr val="002060"/>
                </a:solidFill>
                <a:latin typeface="Times New Roman" pitchFamily="18" charset="0"/>
                <a:ea typeface="Roboto" panose="02000000000000000000" pitchFamily="2" charset="0"/>
                <a:cs typeface="Times New Roman" pitchFamily="18" charset="0"/>
              </a:rPr>
              <a:t>chữ số trong mỗi số</a:t>
            </a:r>
            <a:endParaRPr kumimoji="0" lang="vi-VN" altLang="zh-CN" sz="20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3" name="TextBox 12"/>
          <p:cNvSpPr txBox="1"/>
          <p:nvPr/>
        </p:nvSpPr>
        <p:spPr>
          <a:xfrm>
            <a:off x="2724397" y="4656132"/>
            <a:ext cx="3219203" cy="707886"/>
          </a:xfrm>
          <a:prstGeom prst="rect">
            <a:avLst/>
          </a:prstGeom>
          <a:noFill/>
        </p:spPr>
        <p:txBody>
          <a:bodyPr wrap="square" rtlCol="0">
            <a:spAutoFit/>
          </a:bodyPr>
          <a:lstStyle/>
          <a:p>
            <a:pPr lvl="0">
              <a:defRPr/>
            </a:pPr>
            <a:r>
              <a:rPr lang="en-US" altLang="zh-CN" sz="2000">
                <a:solidFill>
                  <a:srgbClr val="002060"/>
                </a:solidFill>
                <a:latin typeface="Times New Roman" pitchFamily="18" charset="0"/>
                <a:ea typeface="Roboto" panose="02000000000000000000" pitchFamily="2" charset="0"/>
                <a:cs typeface="Times New Roman" pitchFamily="18" charset="0"/>
              </a:rPr>
              <a:t>Dễ sử dụng, đảm bảo tính thẩm mĩ và chắc chắn</a:t>
            </a:r>
            <a:endParaRPr kumimoji="0" lang="vi-VN" altLang="zh-CN" sz="20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8" name="Picture 17">
            <a:extLst>
              <a:ext uri="{FF2B5EF4-FFF2-40B4-BE49-F238E27FC236}">
                <a16:creationId xmlns:a16="http://schemas.microsoft.com/office/drawing/2014/main" xmlns="" id="{4FACDEB0-4136-02B1-00C5-D1D8C06FB6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Tree>
    <p:extLst>
      <p:ext uri="{BB962C8B-B14F-4D97-AF65-F5344CB8AC3E}">
        <p14:creationId xmlns:p14="http://schemas.microsoft.com/office/powerpoint/2010/main" val="195465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childTnLst>
                                </p:cTn>
                              </p:par>
                              <p:par>
                                <p:cTn id="12" presetID="6"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par>
                                <p:cTn id="15" presetID="6"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407073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534333" y="405483"/>
            <a:ext cx="804396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TRÒ CHƠI “TÌM NHANH – VIẾT ĐÚNG”</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722" y="1981376"/>
            <a:ext cx="8647364" cy="3889488"/>
          </a:xfrm>
          <a:prstGeom prst="roundRect">
            <a:avLst>
              <a:gd name="adj" fmla="val 15273"/>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grpSp>
        <p:nvGrpSpPr>
          <p:cNvPr id="10" name="Group 9"/>
          <p:cNvGrpSpPr/>
          <p:nvPr/>
        </p:nvGrpSpPr>
        <p:grpSpPr>
          <a:xfrm>
            <a:off x="3332137" y="990258"/>
            <a:ext cx="6797114" cy="2287680"/>
            <a:chOff x="5911274" y="2469145"/>
            <a:chExt cx="2905999" cy="2287680"/>
          </a:xfrm>
        </p:grpSpPr>
        <p:sp>
          <p:nvSpPr>
            <p:cNvPr id="14" name="Freeform 13"/>
            <p:cNvSpPr/>
            <p:nvPr/>
          </p:nvSpPr>
          <p:spPr>
            <a:xfrm>
              <a:off x="5911274" y="2469145"/>
              <a:ext cx="2905999" cy="1951775"/>
            </a:xfrm>
            <a:custGeom>
              <a:avLst/>
              <a:gdLst>
                <a:gd name="connsiteX0" fmla="*/ 1868073 w 2905999"/>
                <a:gd name="connsiteY0" fmla="*/ 0 h 1951775"/>
                <a:gd name="connsiteX1" fmla="*/ 2481904 w 2905999"/>
                <a:gd name="connsiteY1" fmla="*/ 314978 h 1951775"/>
                <a:gd name="connsiteX2" fmla="*/ 2517454 w 2905999"/>
                <a:gd name="connsiteY2" fmla="*/ 403636 h 1951775"/>
                <a:gd name="connsiteX3" fmla="*/ 2528753 w 2905999"/>
                <a:gd name="connsiteY3" fmla="*/ 406258 h 1951775"/>
                <a:gd name="connsiteX4" fmla="*/ 2905999 w 2905999"/>
                <a:gd name="connsiteY4" fmla="*/ 831785 h 1951775"/>
                <a:gd name="connsiteX5" fmla="*/ 2857459 w 2905999"/>
                <a:gd name="connsiteY5" fmla="*/ 1011546 h 1951775"/>
                <a:gd name="connsiteX6" fmla="*/ 2810714 w 2905999"/>
                <a:gd name="connsiteY6" fmla="*/ 1075937 h 1951775"/>
                <a:gd name="connsiteX7" fmla="*/ 2815025 w 2905999"/>
                <a:gd name="connsiteY7" fmla="*/ 1088622 h 1951775"/>
                <a:gd name="connsiteX8" fmla="*/ 2829239 w 2905999"/>
                <a:gd name="connsiteY8" fmla="*/ 1217420 h 1951775"/>
                <a:gd name="connsiteX9" fmla="*/ 2129603 w 2905999"/>
                <a:gd name="connsiteY9" fmla="*/ 1856504 h 1951775"/>
                <a:gd name="connsiteX10" fmla="*/ 1988602 w 2905999"/>
                <a:gd name="connsiteY10" fmla="*/ 1843520 h 1951775"/>
                <a:gd name="connsiteX11" fmla="*/ 1884016 w 2905999"/>
                <a:gd name="connsiteY11" fmla="*/ 1813865 h 1951775"/>
                <a:gd name="connsiteX12" fmla="*/ 1841998 w 2905999"/>
                <a:gd name="connsiteY12" fmla="*/ 1872659 h 1951775"/>
                <a:gd name="connsiteX13" fmla="*/ 1639534 w 2905999"/>
                <a:gd name="connsiteY13" fmla="*/ 1951775 h 1951775"/>
                <a:gd name="connsiteX14" fmla="*/ 1375708 w 2905999"/>
                <a:gd name="connsiteY14" fmla="*/ 1786798 h 1951775"/>
                <a:gd name="connsiteX15" fmla="*/ 1370682 w 2905999"/>
                <a:gd name="connsiteY15" fmla="*/ 1771521 h 1951775"/>
                <a:gd name="connsiteX16" fmla="*/ 1362267 w 2905999"/>
                <a:gd name="connsiteY16" fmla="*/ 1774548 h 1951775"/>
                <a:gd name="connsiteX17" fmla="*/ 1091056 w 2905999"/>
                <a:gd name="connsiteY17" fmla="*/ 1810840 h 1951775"/>
                <a:gd name="connsiteX18" fmla="*/ 449049 w 2905999"/>
                <a:gd name="connsiteY18" fmla="*/ 1528782 h 1951775"/>
                <a:gd name="connsiteX19" fmla="*/ 429748 w 2905999"/>
                <a:gd name="connsiteY19" fmla="*/ 1487571 h 1951775"/>
                <a:gd name="connsiteX20" fmla="*/ 390870 w 2905999"/>
                <a:gd name="connsiteY20" fmla="*/ 1483874 h 1951775"/>
                <a:gd name="connsiteX21" fmla="*/ 0 w 2905999"/>
                <a:gd name="connsiteY21" fmla="*/ 1031437 h 1951775"/>
                <a:gd name="connsiteX22" fmla="*/ 215828 w 2905999"/>
                <a:gd name="connsiteY22" fmla="*/ 648489 h 1951775"/>
                <a:gd name="connsiteX23" fmla="*/ 238636 w 2905999"/>
                <a:gd name="connsiteY23" fmla="*/ 636810 h 1951775"/>
                <a:gd name="connsiteX24" fmla="*/ 237308 w 2905999"/>
                <a:gd name="connsiteY24" fmla="*/ 632774 h 1951775"/>
                <a:gd name="connsiteX25" fmla="*/ 231491 w 2905999"/>
                <a:gd name="connsiteY25" fmla="*/ 578336 h 1951775"/>
                <a:gd name="connsiteX26" fmla="*/ 517818 w 2905999"/>
                <a:gd name="connsiteY26" fmla="*/ 308216 h 1951775"/>
                <a:gd name="connsiteX27" fmla="*/ 629269 w 2905999"/>
                <a:gd name="connsiteY27" fmla="*/ 329443 h 1951775"/>
                <a:gd name="connsiteX28" fmla="*/ 633054 w 2905999"/>
                <a:gd name="connsiteY28" fmla="*/ 331381 h 1951775"/>
                <a:gd name="connsiteX29" fmla="*/ 687723 w 2905999"/>
                <a:gd name="connsiteY29" fmla="*/ 269664 h 1951775"/>
                <a:gd name="connsiteX30" fmla="*/ 1166131 w 2905999"/>
                <a:gd name="connsiteY30" fmla="*/ 89694 h 1951775"/>
                <a:gd name="connsiteX31" fmla="*/ 1412403 w 2905999"/>
                <a:gd name="connsiteY31" fmla="*/ 130620 h 1951775"/>
                <a:gd name="connsiteX32" fmla="*/ 1422167 w 2905999"/>
                <a:gd name="connsiteY32" fmla="*/ 134982 h 1951775"/>
                <a:gd name="connsiteX33" fmla="*/ 1495604 w 2905999"/>
                <a:gd name="connsiteY33" fmla="*/ 88077 h 1951775"/>
                <a:gd name="connsiteX34" fmla="*/ 1868073 w 2905999"/>
                <a:gd name="connsiteY34" fmla="*/ 0 h 19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5999" h="1951775">
                  <a:moveTo>
                    <a:pt x="1868073" y="0"/>
                  </a:moveTo>
                  <a:cubicBezTo>
                    <a:pt x="2144016" y="0"/>
                    <a:pt x="2380772" y="129878"/>
                    <a:pt x="2481904" y="314978"/>
                  </a:cubicBezTo>
                  <a:lnTo>
                    <a:pt x="2517454" y="403636"/>
                  </a:lnTo>
                  <a:lnTo>
                    <a:pt x="2528753" y="406258"/>
                  </a:lnTo>
                  <a:cubicBezTo>
                    <a:pt x="2750445" y="476366"/>
                    <a:pt x="2905999" y="640493"/>
                    <a:pt x="2905999" y="831785"/>
                  </a:cubicBezTo>
                  <a:cubicBezTo>
                    <a:pt x="2905999" y="895549"/>
                    <a:pt x="2888715" y="956295"/>
                    <a:pt x="2857459" y="1011546"/>
                  </a:cubicBezTo>
                  <a:lnTo>
                    <a:pt x="2810714" y="1075937"/>
                  </a:lnTo>
                  <a:lnTo>
                    <a:pt x="2815025" y="1088622"/>
                  </a:lnTo>
                  <a:cubicBezTo>
                    <a:pt x="2824345" y="1130225"/>
                    <a:pt x="2829239" y="1173300"/>
                    <a:pt x="2829239" y="1217420"/>
                  </a:cubicBezTo>
                  <a:cubicBezTo>
                    <a:pt x="2829239" y="1570376"/>
                    <a:pt x="2516001" y="1856504"/>
                    <a:pt x="2129603" y="1856504"/>
                  </a:cubicBezTo>
                  <a:cubicBezTo>
                    <a:pt x="2081303" y="1856504"/>
                    <a:pt x="2034147" y="1852034"/>
                    <a:pt x="1988602" y="1843520"/>
                  </a:cubicBezTo>
                  <a:lnTo>
                    <a:pt x="1884016" y="1813865"/>
                  </a:lnTo>
                  <a:lnTo>
                    <a:pt x="1841998" y="1872659"/>
                  </a:lnTo>
                  <a:cubicBezTo>
                    <a:pt x="1790183" y="1921541"/>
                    <a:pt x="1718601" y="1951775"/>
                    <a:pt x="1639534" y="1951775"/>
                  </a:cubicBezTo>
                  <a:cubicBezTo>
                    <a:pt x="1520934" y="1951775"/>
                    <a:pt x="1419175" y="1883748"/>
                    <a:pt x="1375708" y="1786798"/>
                  </a:cubicBezTo>
                  <a:lnTo>
                    <a:pt x="1370682" y="1771521"/>
                  </a:lnTo>
                  <a:lnTo>
                    <a:pt x="1362267" y="1774548"/>
                  </a:lnTo>
                  <a:cubicBezTo>
                    <a:pt x="1278908" y="1797918"/>
                    <a:pt x="1187259" y="1810840"/>
                    <a:pt x="1091056" y="1810840"/>
                  </a:cubicBezTo>
                  <a:cubicBezTo>
                    <a:pt x="802448" y="1810840"/>
                    <a:pt x="554823" y="1694536"/>
                    <a:pt x="449049" y="1528782"/>
                  </a:cubicBezTo>
                  <a:lnTo>
                    <a:pt x="429748" y="1487571"/>
                  </a:lnTo>
                  <a:lnTo>
                    <a:pt x="390870" y="1483874"/>
                  </a:lnTo>
                  <a:cubicBezTo>
                    <a:pt x="167801" y="1440811"/>
                    <a:pt x="0" y="1254611"/>
                    <a:pt x="0" y="1031437"/>
                  </a:cubicBezTo>
                  <a:cubicBezTo>
                    <a:pt x="0" y="872027"/>
                    <a:pt x="85613" y="731481"/>
                    <a:pt x="215828" y="648489"/>
                  </a:cubicBezTo>
                  <a:lnTo>
                    <a:pt x="238636" y="636810"/>
                  </a:lnTo>
                  <a:lnTo>
                    <a:pt x="237308" y="632774"/>
                  </a:lnTo>
                  <a:cubicBezTo>
                    <a:pt x="233494" y="615190"/>
                    <a:pt x="231491" y="596984"/>
                    <a:pt x="231491" y="578336"/>
                  </a:cubicBezTo>
                  <a:cubicBezTo>
                    <a:pt x="231491" y="429153"/>
                    <a:pt x="359684" y="308216"/>
                    <a:pt x="517818" y="308216"/>
                  </a:cubicBezTo>
                  <a:cubicBezTo>
                    <a:pt x="557351" y="308216"/>
                    <a:pt x="595013" y="315774"/>
                    <a:pt x="629269" y="329443"/>
                  </a:cubicBezTo>
                  <a:lnTo>
                    <a:pt x="633054" y="331381"/>
                  </a:lnTo>
                  <a:lnTo>
                    <a:pt x="687723" y="269664"/>
                  </a:lnTo>
                  <a:cubicBezTo>
                    <a:pt x="803733" y="159427"/>
                    <a:pt x="975039" y="89694"/>
                    <a:pt x="1166131" y="89694"/>
                  </a:cubicBezTo>
                  <a:cubicBezTo>
                    <a:pt x="1253487" y="89694"/>
                    <a:pt x="1336709" y="104267"/>
                    <a:pt x="1412403" y="130620"/>
                  </a:cubicBezTo>
                  <a:lnTo>
                    <a:pt x="1422167" y="134982"/>
                  </a:lnTo>
                  <a:lnTo>
                    <a:pt x="1495604" y="88077"/>
                  </a:lnTo>
                  <a:cubicBezTo>
                    <a:pt x="1601927" y="32470"/>
                    <a:pt x="1730102" y="0"/>
                    <a:pt x="1868073" y="0"/>
                  </a:cubicBezTo>
                  <a:close/>
                </a:path>
              </a:pathLst>
            </a:cu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Isosceles Triangle 23"/>
            <p:cNvSpPr/>
            <p:nvPr/>
          </p:nvSpPr>
          <p:spPr>
            <a:xfrm rot="8177897">
              <a:off x="7860012" y="3888607"/>
              <a:ext cx="672599" cy="868218"/>
            </a:xfrm>
            <a:custGeom>
              <a:avLst/>
              <a:gdLst>
                <a:gd name="connsiteX0" fmla="*/ 0 w 618837"/>
                <a:gd name="connsiteY0" fmla="*/ 868218 h 868218"/>
                <a:gd name="connsiteX1" fmla="*/ 309419 w 618837"/>
                <a:gd name="connsiteY1" fmla="*/ 0 h 868218"/>
                <a:gd name="connsiteX2" fmla="*/ 618837 w 618837"/>
                <a:gd name="connsiteY2" fmla="*/ 868218 h 868218"/>
                <a:gd name="connsiteX3" fmla="*/ 0 w 618837"/>
                <a:gd name="connsiteY3" fmla="*/ 868218 h 868218"/>
                <a:gd name="connsiteX0" fmla="*/ 0 w 672599"/>
                <a:gd name="connsiteY0" fmla="*/ 868218 h 868218"/>
                <a:gd name="connsiteX1" fmla="*/ 309419 w 672599"/>
                <a:gd name="connsiteY1" fmla="*/ 0 h 868218"/>
                <a:gd name="connsiteX2" fmla="*/ 618837 w 672599"/>
                <a:gd name="connsiteY2" fmla="*/ 868218 h 868218"/>
                <a:gd name="connsiteX3" fmla="*/ 0 w 672599"/>
                <a:gd name="connsiteY3" fmla="*/ 868218 h 868218"/>
                <a:gd name="connsiteX0" fmla="*/ 0 w 672599"/>
                <a:gd name="connsiteY0" fmla="*/ 868218 h 868218"/>
                <a:gd name="connsiteX1" fmla="*/ 309419 w 672599"/>
                <a:gd name="connsiteY1" fmla="*/ 0 h 868218"/>
                <a:gd name="connsiteX2" fmla="*/ 618837 w 672599"/>
                <a:gd name="connsiteY2" fmla="*/ 868218 h 868218"/>
                <a:gd name="connsiteX3" fmla="*/ 0 w 672599"/>
                <a:gd name="connsiteY3" fmla="*/ 868218 h 868218"/>
              </a:gdLst>
              <a:ahLst/>
              <a:cxnLst>
                <a:cxn ang="0">
                  <a:pos x="connsiteX0" y="connsiteY0"/>
                </a:cxn>
                <a:cxn ang="0">
                  <a:pos x="connsiteX1" y="connsiteY1"/>
                </a:cxn>
                <a:cxn ang="0">
                  <a:pos x="connsiteX2" y="connsiteY2"/>
                </a:cxn>
                <a:cxn ang="0">
                  <a:pos x="connsiteX3" y="connsiteY3"/>
                </a:cxn>
              </a:cxnLst>
              <a:rect l="l" t="t" r="r" b="b"/>
              <a:pathLst>
                <a:path w="672599" h="868218">
                  <a:moveTo>
                    <a:pt x="0" y="868218"/>
                  </a:moveTo>
                  <a:cubicBezTo>
                    <a:pt x="589277" y="698450"/>
                    <a:pt x="206279" y="289406"/>
                    <a:pt x="309419" y="0"/>
                  </a:cubicBezTo>
                  <a:cubicBezTo>
                    <a:pt x="412558" y="289406"/>
                    <a:pt x="816643" y="598123"/>
                    <a:pt x="618837" y="868218"/>
                  </a:cubicBezTo>
                  <a:lnTo>
                    <a:pt x="0" y="868218"/>
                  </a:lnTo>
                  <a:close/>
                </a:path>
              </a:pathLst>
            </a:custGeom>
            <a:solidFill>
              <a:srgbClr val="AEDF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p:cNvSpPr txBox="1"/>
          <p:nvPr/>
        </p:nvSpPr>
        <p:spPr>
          <a:xfrm>
            <a:off x="4326192" y="1117702"/>
            <a:ext cx="5731309"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Số gồm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itchFamily="18" charset="0"/>
                <a:ea typeface="Roboto" panose="02000000000000000000" pitchFamily="2" charset="0"/>
                <a:cs typeface="Times New Roman" pitchFamily="18" charset="0"/>
              </a:rPr>
              <a:t>2</a:t>
            </a:r>
            <a:r>
              <a:rPr kumimoji="0" lang="en-US"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 trăm nghìn, </a:t>
            </a:r>
            <a:r>
              <a:rPr kumimoji="0" lang="en-US" sz="3200" b="0" i="0" u="none" strike="noStrike" kern="1200" cap="none" spc="0" normalizeH="0" baseline="0" noProof="0" smtClean="0">
                <a:ln>
                  <a:noFill/>
                </a:ln>
                <a:solidFill>
                  <a:srgbClr val="FF0000"/>
                </a:solidFill>
                <a:effectLst/>
                <a:uLnTx/>
                <a:uFillTx/>
                <a:latin typeface="Times New Roman" pitchFamily="18" charset="0"/>
                <a:ea typeface="Roboto" panose="02000000000000000000" pitchFamily="2" charset="0"/>
                <a:cs typeface="Times New Roman" pitchFamily="18" charset="0"/>
              </a:rPr>
              <a:t>5</a:t>
            </a:r>
            <a:r>
              <a:rPr kumimoji="0" lang="en-US" sz="2800" b="0" i="0" u="none" strike="noStrike" kern="1200" cap="none" spc="0" normalizeH="0" baseline="0" noProof="0" smtClean="0">
                <a:ln>
                  <a:noFill/>
                </a:ln>
                <a:solidFill>
                  <a:srgbClr val="002060"/>
                </a:solidFill>
                <a:effectLst/>
                <a:uLnTx/>
                <a:uFillTx/>
                <a:latin typeface="Times New Roman" pitchFamily="18" charset="0"/>
                <a:ea typeface="Roboto" panose="02000000000000000000" pitchFamily="2" charset="0"/>
                <a:cs typeface="Times New Roman" pitchFamily="18" charset="0"/>
              </a:rPr>
              <a:t> </a:t>
            </a:r>
            <a:r>
              <a:rPr kumimoji="0" lang="en-US"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chục nghìn,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Times New Roman" pitchFamily="18" charset="0"/>
                <a:ea typeface="Roboto" panose="02000000000000000000" pitchFamily="2" charset="0"/>
                <a:cs typeface="Times New Roman" pitchFamily="18" charset="0"/>
              </a:rPr>
              <a:t>4</a:t>
            </a:r>
            <a:r>
              <a:rPr kumimoji="0" lang="en-US"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 nghìn và </a:t>
            </a:r>
            <a:r>
              <a:rPr kumimoji="0" lang="en-US" sz="3200" b="0" i="0" u="none" strike="noStrike" kern="1200" cap="none" spc="0" normalizeH="0" baseline="0" noProof="0">
                <a:ln>
                  <a:noFill/>
                </a:ln>
                <a:solidFill>
                  <a:srgbClr val="FF0000"/>
                </a:solidFill>
                <a:effectLst/>
                <a:uLnTx/>
                <a:uFillTx/>
                <a:latin typeface="Times New Roman" pitchFamily="18" charset="0"/>
                <a:ea typeface="Roboto" panose="02000000000000000000" pitchFamily="2" charset="0"/>
                <a:cs typeface="Times New Roman" pitchFamily="18" charset="0"/>
              </a:rPr>
              <a:t>7</a:t>
            </a:r>
            <a:r>
              <a:rPr kumimoji="0" lang="en-US"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 chục</a:t>
            </a:r>
            <a:endParaRPr kumimoji="0" lang="en-US" altLang="zh-CN" sz="28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299625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13549535">
            <a:off x="7436294" y="1016041"/>
            <a:ext cx="3350338" cy="3673785"/>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895988" y="515734"/>
            <a:ext cx="398032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BỘ CHỮ SỐ BÍ ẨN</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8" name="TextBox 7"/>
          <p:cNvSpPr txBox="1"/>
          <p:nvPr/>
        </p:nvSpPr>
        <p:spPr>
          <a:xfrm>
            <a:off x="7876309" y="1919921"/>
            <a:ext cx="307571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Mình sẽ làm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“Bộ chữ số bí ẩn”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để lập nhanh các số</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có nhiều chữ số</a:t>
            </a:r>
            <a:endParaRPr kumimoji="0" lang="en-US" altLang="zh-CN" sz="28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3" name="TextBox 12"/>
          <p:cNvSpPr txBox="1"/>
          <p:nvPr/>
        </p:nvSpPr>
        <p:spPr>
          <a:xfrm>
            <a:off x="232476" y="1791001"/>
            <a:ext cx="3883202"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Có cách nào để lập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nhanh các số mà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không cần viết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bảng không nhỉ?</a:t>
            </a:r>
            <a:endParaRPr kumimoji="0" lang="en-US" altLang="zh-CN" sz="28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9" name="Picture 8">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35" name="Freeform 34"/>
          <p:cNvSpPr/>
          <p:nvPr/>
        </p:nvSpPr>
        <p:spPr>
          <a:xfrm rot="8118226">
            <a:off x="535242" y="888084"/>
            <a:ext cx="3377709" cy="3658511"/>
          </a:xfrm>
          <a:custGeom>
            <a:avLst/>
            <a:gdLst>
              <a:gd name="connsiteX0" fmla="*/ 707071 w 2768952"/>
              <a:gd name="connsiteY0" fmla="*/ 2522776 h 3356176"/>
              <a:gd name="connsiteX1" fmla="*/ 317114 w 2768952"/>
              <a:gd name="connsiteY1" fmla="*/ 1786423 h 3356176"/>
              <a:gd name="connsiteX2" fmla="*/ 316687 w 2768952"/>
              <a:gd name="connsiteY2" fmla="*/ 1777674 h 3356176"/>
              <a:gd name="connsiteX3" fmla="*/ 249734 w 2768952"/>
              <a:gd name="connsiteY3" fmla="*/ 1755907 h 3356176"/>
              <a:gd name="connsiteX4" fmla="*/ 121925 w 2768952"/>
              <a:gd name="connsiteY4" fmla="*/ 1669355 h 3356176"/>
              <a:gd name="connsiteX5" fmla="*/ 98739 w 2768952"/>
              <a:gd name="connsiteY5" fmla="*/ 1138578 h 3356176"/>
              <a:gd name="connsiteX6" fmla="*/ 395499 w 2768952"/>
              <a:gd name="connsiteY6" fmla="*/ 1040336 h 3356176"/>
              <a:gd name="connsiteX7" fmla="*/ 400240 w 2768952"/>
              <a:gd name="connsiteY7" fmla="*/ 1041639 h 3356176"/>
              <a:gd name="connsiteX8" fmla="*/ 416207 w 2768952"/>
              <a:gd name="connsiteY8" fmla="*/ 936572 h 3356176"/>
              <a:gd name="connsiteX9" fmla="*/ 493262 w 2768952"/>
              <a:gd name="connsiteY9" fmla="*/ 815142 h 3356176"/>
              <a:gd name="connsiteX10" fmla="*/ 753957 w 2768952"/>
              <a:gd name="connsiteY10" fmla="*/ 713993 h 3356176"/>
              <a:gd name="connsiteX11" fmla="*/ 775513 w 2768952"/>
              <a:gd name="connsiteY11" fmla="*/ 716759 h 3356176"/>
              <a:gd name="connsiteX12" fmla="*/ 788682 w 2768952"/>
              <a:gd name="connsiteY12" fmla="*/ 707650 h 3356176"/>
              <a:gd name="connsiteX13" fmla="*/ 777853 w 2768952"/>
              <a:gd name="connsiteY13" fmla="*/ 675503 h 3356176"/>
              <a:gd name="connsiteX14" fmla="*/ 866228 w 2768952"/>
              <a:gd name="connsiteY14" fmla="*/ 341842 h 3356176"/>
              <a:gd name="connsiteX15" fmla="*/ 1397221 w 2768952"/>
              <a:gd name="connsiteY15" fmla="*/ 359398 h 3356176"/>
              <a:gd name="connsiteX16" fmla="*/ 1508782 w 2768952"/>
              <a:gd name="connsiteY16" fmla="*/ 556512 h 3356176"/>
              <a:gd name="connsiteX17" fmla="*/ 1510437 w 2768952"/>
              <a:gd name="connsiteY17" fmla="*/ 568406 h 3356176"/>
              <a:gd name="connsiteX18" fmla="*/ 1677060 w 2768952"/>
              <a:gd name="connsiteY18" fmla="*/ 600325 h 3356176"/>
              <a:gd name="connsiteX19" fmla="*/ 1847621 w 2768952"/>
              <a:gd name="connsiteY19" fmla="*/ 661231 h 3356176"/>
              <a:gd name="connsiteX20" fmla="*/ 1847761 w 2768952"/>
              <a:gd name="connsiteY20" fmla="*/ 661301 h 3356176"/>
              <a:gd name="connsiteX21" fmla="*/ 1848741 w 2768952"/>
              <a:gd name="connsiteY21" fmla="*/ 658880 h 3356176"/>
              <a:gd name="connsiteX22" fmla="*/ 1969596 w 2768952"/>
              <a:gd name="connsiteY22" fmla="*/ 0 h 3356176"/>
              <a:gd name="connsiteX23" fmla="*/ 2147422 w 2768952"/>
              <a:gd name="connsiteY23" fmla="*/ 828316 h 3356176"/>
              <a:gd name="connsiteX24" fmla="*/ 2136043 w 2768952"/>
              <a:gd name="connsiteY24" fmla="*/ 828316 h 3356176"/>
              <a:gd name="connsiteX25" fmla="*/ 2173935 w 2768952"/>
              <a:gd name="connsiteY25" fmla="*/ 853956 h 3356176"/>
              <a:gd name="connsiteX26" fmla="*/ 2324001 w 2768952"/>
              <a:gd name="connsiteY26" fmla="*/ 985219 h 3356176"/>
              <a:gd name="connsiteX27" fmla="*/ 2505700 w 2768952"/>
              <a:gd name="connsiteY27" fmla="*/ 2659417 h 3356176"/>
              <a:gd name="connsiteX28" fmla="*/ 2424511 w 2768952"/>
              <a:gd name="connsiteY28" fmla="*/ 2731879 h 3356176"/>
              <a:gd name="connsiteX29" fmla="*/ 2419214 w 2768952"/>
              <a:gd name="connsiteY29" fmla="*/ 2735543 h 3356176"/>
              <a:gd name="connsiteX30" fmla="*/ 2427429 w 2768952"/>
              <a:gd name="connsiteY30" fmla="*/ 2749772 h 3356176"/>
              <a:gd name="connsiteX31" fmla="*/ 2388923 w 2768952"/>
              <a:gd name="connsiteY31" fmla="*/ 3032639 h 3356176"/>
              <a:gd name="connsiteX32" fmla="*/ 2305438 w 2768952"/>
              <a:gd name="connsiteY32" fmla="*/ 3085625 h 3356176"/>
              <a:gd name="connsiteX33" fmla="*/ 2211847 w 2768952"/>
              <a:gd name="connsiteY33" fmla="*/ 3098595 h 3356176"/>
              <a:gd name="connsiteX34" fmla="*/ 2206581 w 2768952"/>
              <a:gd name="connsiteY34" fmla="*/ 3120946 h 3356176"/>
              <a:gd name="connsiteX35" fmla="*/ 2126225 w 2768952"/>
              <a:gd name="connsiteY35" fmla="*/ 3239872 h 3356176"/>
              <a:gd name="connsiteX36" fmla="*/ 1526943 w 2768952"/>
              <a:gd name="connsiteY36" fmla="*/ 3224036 h 3356176"/>
              <a:gd name="connsiteX37" fmla="*/ 1391733 w 2768952"/>
              <a:gd name="connsiteY37" fmla="*/ 2921216 h 3356176"/>
              <a:gd name="connsiteX38" fmla="*/ 1393415 w 2768952"/>
              <a:gd name="connsiteY38" fmla="*/ 2892688 h 3356176"/>
              <a:gd name="connsiteX39" fmla="*/ 1256159 w 2768952"/>
              <a:gd name="connsiteY39" fmla="*/ 2861694 h 3356176"/>
              <a:gd name="connsiteX40" fmla="*/ 707071 w 2768952"/>
              <a:gd name="connsiteY40" fmla="*/ 2522776 h 335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768952" h="3356176">
                <a:moveTo>
                  <a:pt x="707071" y="2522776"/>
                </a:moveTo>
                <a:cubicBezTo>
                  <a:pt x="486346" y="2304379"/>
                  <a:pt x="353486" y="2038974"/>
                  <a:pt x="317114" y="1786423"/>
                </a:cubicBezTo>
                <a:lnTo>
                  <a:pt x="316687" y="1777674"/>
                </a:lnTo>
                <a:lnTo>
                  <a:pt x="249734" y="1755907"/>
                </a:lnTo>
                <a:cubicBezTo>
                  <a:pt x="203736" y="1736092"/>
                  <a:pt x="160183" y="1707210"/>
                  <a:pt x="121925" y="1669355"/>
                </a:cubicBezTo>
                <a:cubicBezTo>
                  <a:pt x="-31107" y="1517937"/>
                  <a:pt x="-41488" y="1280300"/>
                  <a:pt x="98739" y="1138578"/>
                </a:cubicBezTo>
                <a:cubicBezTo>
                  <a:pt x="177617" y="1058859"/>
                  <a:pt x="287347" y="1026468"/>
                  <a:pt x="395499" y="1040336"/>
                </a:cubicBezTo>
                <a:lnTo>
                  <a:pt x="400240" y="1041639"/>
                </a:lnTo>
                <a:lnTo>
                  <a:pt x="416207" y="936572"/>
                </a:lnTo>
                <a:cubicBezTo>
                  <a:pt x="432562" y="891998"/>
                  <a:pt x="458205" y="850572"/>
                  <a:pt x="493262" y="815142"/>
                </a:cubicBezTo>
                <a:cubicBezTo>
                  <a:pt x="563376" y="744281"/>
                  <a:pt x="657867" y="710815"/>
                  <a:pt x="753957" y="713993"/>
                </a:cubicBezTo>
                <a:lnTo>
                  <a:pt x="775513" y="716759"/>
                </a:lnTo>
                <a:lnTo>
                  <a:pt x="788682" y="707650"/>
                </a:lnTo>
                <a:lnTo>
                  <a:pt x="777853" y="675503"/>
                </a:lnTo>
                <a:cubicBezTo>
                  <a:pt x="749775" y="556461"/>
                  <a:pt x="778586" y="430418"/>
                  <a:pt x="866228" y="341842"/>
                </a:cubicBezTo>
                <a:cubicBezTo>
                  <a:pt x="1006455" y="200119"/>
                  <a:pt x="1244189" y="207980"/>
                  <a:pt x="1397221" y="359398"/>
                </a:cubicBezTo>
                <a:cubicBezTo>
                  <a:pt x="1454608" y="416180"/>
                  <a:pt x="1491935" y="485086"/>
                  <a:pt x="1508782" y="556512"/>
                </a:cubicBezTo>
                <a:lnTo>
                  <a:pt x="1510437" y="568406"/>
                </a:lnTo>
                <a:lnTo>
                  <a:pt x="1677060" y="600325"/>
                </a:lnTo>
                <a:cubicBezTo>
                  <a:pt x="1734263" y="616641"/>
                  <a:pt x="1791275" y="636958"/>
                  <a:pt x="1847621" y="661231"/>
                </a:cubicBezTo>
                <a:lnTo>
                  <a:pt x="1847761" y="661301"/>
                </a:lnTo>
                <a:lnTo>
                  <a:pt x="1848741" y="658880"/>
                </a:lnTo>
                <a:cubicBezTo>
                  <a:pt x="1914053" y="514539"/>
                  <a:pt x="1991878" y="407841"/>
                  <a:pt x="1969596" y="0"/>
                </a:cubicBezTo>
                <a:cubicBezTo>
                  <a:pt x="2248690" y="525612"/>
                  <a:pt x="2088147" y="552210"/>
                  <a:pt x="2147422" y="828316"/>
                </a:cubicBezTo>
                <a:lnTo>
                  <a:pt x="2136043" y="828316"/>
                </a:lnTo>
                <a:lnTo>
                  <a:pt x="2173935" y="853956"/>
                </a:lnTo>
                <a:cubicBezTo>
                  <a:pt x="2225727" y="893863"/>
                  <a:pt x="2275907" y="937633"/>
                  <a:pt x="2324001" y="985219"/>
                </a:cubicBezTo>
                <a:cubicBezTo>
                  <a:pt x="2836998" y="1492806"/>
                  <a:pt x="2918347" y="2242370"/>
                  <a:pt x="2505700" y="2659417"/>
                </a:cubicBezTo>
                <a:cubicBezTo>
                  <a:pt x="2479909" y="2685482"/>
                  <a:pt x="2452799" y="2709631"/>
                  <a:pt x="2424511" y="2731879"/>
                </a:cubicBezTo>
                <a:lnTo>
                  <a:pt x="2419214" y="2735543"/>
                </a:lnTo>
                <a:lnTo>
                  <a:pt x="2427429" y="2749772"/>
                </a:lnTo>
                <a:cubicBezTo>
                  <a:pt x="2472666" y="2847413"/>
                  <a:pt x="2461063" y="2959729"/>
                  <a:pt x="2388923" y="3032639"/>
                </a:cubicBezTo>
                <a:cubicBezTo>
                  <a:pt x="2364877" y="3056941"/>
                  <a:pt x="2336380" y="3074566"/>
                  <a:pt x="2305438" y="3085625"/>
                </a:cubicBezTo>
                <a:lnTo>
                  <a:pt x="2211847" y="3098595"/>
                </a:lnTo>
                <a:lnTo>
                  <a:pt x="2206581" y="3120946"/>
                </a:lnTo>
                <a:cubicBezTo>
                  <a:pt x="2187844" y="3164281"/>
                  <a:pt x="2161085" y="3204640"/>
                  <a:pt x="2126225" y="3239872"/>
                </a:cubicBezTo>
                <a:cubicBezTo>
                  <a:pt x="1966865" y="3400931"/>
                  <a:pt x="1698557" y="3393841"/>
                  <a:pt x="1526943" y="3224036"/>
                </a:cubicBezTo>
                <a:cubicBezTo>
                  <a:pt x="1441135" y="3139133"/>
                  <a:pt x="1395748" y="3029628"/>
                  <a:pt x="1391733" y="2921216"/>
                </a:cubicBezTo>
                <a:lnTo>
                  <a:pt x="1393415" y="2892688"/>
                </a:lnTo>
                <a:lnTo>
                  <a:pt x="1256159" y="2861694"/>
                </a:lnTo>
                <a:cubicBezTo>
                  <a:pt x="1064074" y="2800670"/>
                  <a:pt x="872614" y="2686573"/>
                  <a:pt x="707071" y="2522776"/>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670" y="3360661"/>
            <a:ext cx="1932182" cy="29336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689" y="3535961"/>
            <a:ext cx="1981737" cy="2758318"/>
          </a:xfrm>
          <a:prstGeom prst="rect">
            <a:avLst/>
          </a:prstGeom>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NÊU GIÁ TRỊ CỦA TỪNG CHỮ SỐ</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7" name="Picture 6">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412" y="1487427"/>
            <a:ext cx="965250" cy="1314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05173" y="1437187"/>
            <a:ext cx="1270065" cy="13145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8888" y="1487427"/>
            <a:ext cx="1270065" cy="131451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219" y="1487427"/>
            <a:ext cx="1155759" cy="131451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7314" y="1500128"/>
            <a:ext cx="1282766" cy="1301817"/>
          </a:xfrm>
          <a:prstGeom prst="rect">
            <a:avLst/>
          </a:prstGeom>
        </p:spPr>
      </p:pic>
      <p:sp>
        <p:nvSpPr>
          <p:cNvPr id="16" name="TextBox 15"/>
          <p:cNvSpPr txBox="1"/>
          <p:nvPr/>
        </p:nvSpPr>
        <p:spPr>
          <a:xfrm>
            <a:off x="85806" y="3150901"/>
            <a:ext cx="1987059" cy="95410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2800">
                <a:solidFill>
                  <a:srgbClr val="002060"/>
                </a:solidFill>
                <a:latin typeface="Times New Roman" pitchFamily="18" charset="0"/>
                <a:ea typeface="Roboto" panose="02000000000000000000" pitchFamily="2" charset="0"/>
                <a:cs typeface="Times New Roman" pitchFamily="18" charset="0"/>
              </a:rPr>
              <a:t>Chữ số </a:t>
            </a:r>
            <a:r>
              <a:rPr lang="en-US" sz="2800">
                <a:solidFill>
                  <a:srgbClr val="FF0000"/>
                </a:solidFill>
                <a:latin typeface="Times New Roman" pitchFamily="18" charset="0"/>
                <a:ea typeface="Roboto" panose="02000000000000000000" pitchFamily="2" charset="0"/>
                <a:cs typeface="Times New Roman" pitchFamily="18" charset="0"/>
              </a:rPr>
              <a:t>2</a:t>
            </a:r>
            <a:r>
              <a:rPr lang="en-US" sz="2800">
                <a:solidFill>
                  <a:srgbClr val="002060"/>
                </a:solidFill>
                <a:latin typeface="Times New Roman" pitchFamily="18" charset="0"/>
                <a:ea typeface="Roboto" panose="02000000000000000000" pitchFamily="2" charset="0"/>
                <a:cs typeface="Times New Roman" pitchFamily="18" charset="0"/>
              </a:rPr>
              <a:t> </a:t>
            </a:r>
            <a:r>
              <a:rPr lang="en-US" sz="2800" smtClean="0">
                <a:solidFill>
                  <a:srgbClr val="002060"/>
                </a:solidFill>
                <a:latin typeface="Times New Roman" pitchFamily="18" charset="0"/>
                <a:ea typeface="Roboto" panose="02000000000000000000" pitchFamily="2" charset="0"/>
                <a:cs typeface="Times New Roman" pitchFamily="18" charset="0"/>
              </a:rPr>
              <a:t>200 </a:t>
            </a:r>
            <a:r>
              <a:rPr lang="en-US" sz="2800">
                <a:solidFill>
                  <a:srgbClr val="002060"/>
                </a:solidFill>
                <a:latin typeface="Times New Roman" pitchFamily="18" charset="0"/>
                <a:ea typeface="Roboto" panose="02000000000000000000" pitchFamily="2" charset="0"/>
                <a:cs typeface="Times New Roman" pitchFamily="18" charset="0"/>
              </a:rPr>
              <a:t>000</a:t>
            </a:r>
          </a:p>
        </p:txBody>
      </p:sp>
      <p:sp>
        <p:nvSpPr>
          <p:cNvPr id="11" name="TextBox 10"/>
          <p:cNvSpPr txBox="1"/>
          <p:nvPr/>
        </p:nvSpPr>
        <p:spPr>
          <a:xfrm>
            <a:off x="2045275" y="3102661"/>
            <a:ext cx="2179584" cy="954107"/>
          </a:xfrm>
          <a:prstGeom prst="rect">
            <a:avLst/>
          </a:prstGeom>
          <a:noFill/>
        </p:spPr>
        <p:txBody>
          <a:bodyPr wrap="square" rtlCol="0">
            <a:spAutoFit/>
          </a:bodyPr>
          <a:lstStyle/>
          <a:p>
            <a:pPr algn="ctr">
              <a:defRPr/>
            </a:pPr>
            <a:r>
              <a:rPr lang="en-US" sz="2800">
                <a:solidFill>
                  <a:srgbClr val="002060"/>
                </a:solidFill>
                <a:latin typeface="Times New Roman" pitchFamily="18" charset="0"/>
                <a:ea typeface="Roboto" panose="02000000000000000000" pitchFamily="2" charset="0"/>
                <a:cs typeface="Times New Roman" pitchFamily="18" charset="0"/>
              </a:rPr>
              <a:t>Chữ số </a:t>
            </a:r>
            <a:r>
              <a:rPr lang="en-US" sz="2800">
                <a:solidFill>
                  <a:srgbClr val="FF0000"/>
                </a:solidFill>
                <a:latin typeface="Times New Roman" pitchFamily="18" charset="0"/>
                <a:ea typeface="Roboto" panose="02000000000000000000" pitchFamily="2" charset="0"/>
                <a:cs typeface="Times New Roman" pitchFamily="18" charset="0"/>
              </a:rPr>
              <a:t>3</a:t>
            </a:r>
            <a:r>
              <a:rPr lang="en-US" sz="2800">
                <a:solidFill>
                  <a:srgbClr val="002060"/>
                </a:solidFill>
                <a:latin typeface="Times New Roman" pitchFamily="18" charset="0"/>
                <a:ea typeface="Roboto" panose="02000000000000000000" pitchFamily="2" charset="0"/>
                <a:cs typeface="Times New Roman" pitchFamily="18" charset="0"/>
              </a:rPr>
              <a:t> </a:t>
            </a:r>
            <a:endParaRPr lang="en-US" sz="2800" smtClean="0">
              <a:solidFill>
                <a:srgbClr val="002060"/>
              </a:solidFill>
              <a:latin typeface="Times New Roman" pitchFamily="18" charset="0"/>
              <a:ea typeface="Roboto" panose="02000000000000000000" pitchFamily="2" charset="0"/>
              <a:cs typeface="Times New Roman" pitchFamily="18" charset="0"/>
            </a:endParaRPr>
          </a:p>
          <a:p>
            <a:pPr algn="ctr">
              <a:defRPr/>
            </a:pPr>
            <a:r>
              <a:rPr lang="en-US" sz="2800" smtClean="0">
                <a:solidFill>
                  <a:srgbClr val="002060"/>
                </a:solidFill>
                <a:latin typeface="Times New Roman" pitchFamily="18" charset="0"/>
                <a:ea typeface="Roboto" panose="02000000000000000000" pitchFamily="2" charset="0"/>
                <a:cs typeface="Times New Roman" pitchFamily="18" charset="0"/>
              </a:rPr>
              <a:t>30 </a:t>
            </a:r>
            <a:r>
              <a:rPr lang="en-US" sz="2800">
                <a:solidFill>
                  <a:srgbClr val="002060"/>
                </a:solidFill>
                <a:latin typeface="Times New Roman" pitchFamily="18" charset="0"/>
                <a:ea typeface="Roboto" panose="02000000000000000000" pitchFamily="2" charset="0"/>
                <a:cs typeface="Times New Roman" pitchFamily="18" charset="0"/>
              </a:rPr>
              <a:t>000</a:t>
            </a:r>
          </a:p>
        </p:txBody>
      </p:sp>
      <p:sp>
        <p:nvSpPr>
          <p:cNvPr id="12" name="TextBox 11"/>
          <p:cNvSpPr txBox="1"/>
          <p:nvPr/>
        </p:nvSpPr>
        <p:spPr>
          <a:xfrm>
            <a:off x="4197269" y="3133657"/>
            <a:ext cx="1940537" cy="954107"/>
          </a:xfrm>
          <a:prstGeom prst="rect">
            <a:avLst/>
          </a:prstGeom>
          <a:noFill/>
        </p:spPr>
        <p:txBody>
          <a:bodyPr wrap="square" rtlCol="0">
            <a:spAutoFit/>
          </a:bodyPr>
          <a:lstStyle/>
          <a:p>
            <a:pPr algn="ctr">
              <a:defRPr/>
            </a:pPr>
            <a:r>
              <a:rPr lang="en-US" sz="2800">
                <a:solidFill>
                  <a:srgbClr val="002060"/>
                </a:solidFill>
                <a:latin typeface="Times New Roman" pitchFamily="18" charset="0"/>
                <a:ea typeface="Roboto" panose="02000000000000000000" pitchFamily="2" charset="0"/>
                <a:cs typeface="Times New Roman" pitchFamily="18" charset="0"/>
              </a:rPr>
              <a:t>Chữ số </a:t>
            </a:r>
            <a:r>
              <a:rPr lang="en-US" sz="2800" smtClean="0">
                <a:solidFill>
                  <a:srgbClr val="FF0000"/>
                </a:solidFill>
                <a:latin typeface="Times New Roman" pitchFamily="18" charset="0"/>
                <a:ea typeface="Roboto" panose="02000000000000000000" pitchFamily="2" charset="0"/>
                <a:cs typeface="Times New Roman" pitchFamily="18" charset="0"/>
              </a:rPr>
              <a:t>4</a:t>
            </a:r>
            <a:endParaRPr lang="en-US" sz="2800">
              <a:solidFill>
                <a:srgbClr val="002060"/>
              </a:solidFill>
              <a:latin typeface="Times New Roman" pitchFamily="18" charset="0"/>
              <a:ea typeface="Roboto" panose="02000000000000000000" pitchFamily="2" charset="0"/>
              <a:cs typeface="Times New Roman" pitchFamily="18" charset="0"/>
            </a:endParaRPr>
          </a:p>
          <a:p>
            <a:pPr algn="ctr">
              <a:defRPr/>
            </a:pPr>
            <a:r>
              <a:rPr lang="en-US" sz="2800">
                <a:solidFill>
                  <a:srgbClr val="002060"/>
                </a:solidFill>
                <a:latin typeface="Times New Roman" pitchFamily="18" charset="0"/>
                <a:ea typeface="Roboto" panose="02000000000000000000" pitchFamily="2" charset="0"/>
                <a:cs typeface="Times New Roman" pitchFamily="18" charset="0"/>
              </a:rPr>
              <a:t>4 000</a:t>
            </a:r>
          </a:p>
        </p:txBody>
      </p:sp>
      <p:sp>
        <p:nvSpPr>
          <p:cNvPr id="13" name="TextBox 12"/>
          <p:cNvSpPr txBox="1"/>
          <p:nvPr/>
        </p:nvSpPr>
        <p:spPr>
          <a:xfrm>
            <a:off x="6137806" y="3167650"/>
            <a:ext cx="2082593" cy="95410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2800">
                <a:solidFill>
                  <a:srgbClr val="002060"/>
                </a:solidFill>
                <a:latin typeface="Times New Roman" pitchFamily="18" charset="0"/>
                <a:ea typeface="Roboto" panose="02000000000000000000" pitchFamily="2" charset="0"/>
                <a:cs typeface="Times New Roman" pitchFamily="18" charset="0"/>
              </a:rPr>
              <a:t>Chữ số </a:t>
            </a:r>
            <a:r>
              <a:rPr lang="en-US" sz="2800" b="1">
                <a:solidFill>
                  <a:srgbClr val="FF0000"/>
                </a:solidFill>
                <a:latin typeface="Times New Roman" pitchFamily="18" charset="0"/>
                <a:ea typeface="Roboto" panose="02000000000000000000" pitchFamily="2" charset="0"/>
                <a:cs typeface="Times New Roman" pitchFamily="18" charset="0"/>
              </a:rPr>
              <a:t>1</a:t>
            </a:r>
            <a:r>
              <a:rPr lang="en-US" sz="2800">
                <a:solidFill>
                  <a:srgbClr val="002060"/>
                </a:solidFill>
                <a:latin typeface="Times New Roman" pitchFamily="18" charset="0"/>
                <a:ea typeface="Roboto" panose="02000000000000000000" pitchFamily="2" charset="0"/>
                <a:cs typeface="Times New Roman" pitchFamily="18" charset="0"/>
              </a:rPr>
              <a:t> </a:t>
            </a:r>
            <a:r>
              <a:rPr lang="en-US" sz="2800" smtClean="0">
                <a:solidFill>
                  <a:srgbClr val="002060"/>
                </a:solidFill>
                <a:latin typeface="Times New Roman" pitchFamily="18" charset="0"/>
                <a:ea typeface="Roboto" panose="02000000000000000000" pitchFamily="2" charset="0"/>
                <a:cs typeface="Times New Roman" pitchFamily="18" charset="0"/>
              </a:rPr>
              <a:t>100</a:t>
            </a:r>
            <a:endParaRPr lang="en-US" sz="2800">
              <a:solidFill>
                <a:srgbClr val="002060"/>
              </a:solidFill>
              <a:latin typeface="Times New Roman" pitchFamily="18" charset="0"/>
              <a:ea typeface="Roboto" panose="02000000000000000000" pitchFamily="2" charset="0"/>
              <a:cs typeface="Times New Roman" pitchFamily="18" charset="0"/>
            </a:endParaRPr>
          </a:p>
        </p:txBody>
      </p:sp>
      <p:sp>
        <p:nvSpPr>
          <p:cNvPr id="15" name="TextBox 14"/>
          <p:cNvSpPr txBox="1"/>
          <p:nvPr/>
        </p:nvSpPr>
        <p:spPr>
          <a:xfrm>
            <a:off x="8165219" y="3211147"/>
            <a:ext cx="2060125" cy="954107"/>
          </a:xfrm>
          <a:prstGeom prst="rect">
            <a:avLst/>
          </a:prstGeom>
          <a:noFill/>
        </p:spPr>
        <p:txBody>
          <a:bodyPr wrap="square" rtlCol="0">
            <a:spAutoFit/>
          </a:bodyPr>
          <a:lstStyle/>
          <a:p>
            <a:pPr algn="ctr">
              <a:defRPr/>
            </a:pPr>
            <a:r>
              <a:rPr lang="en-US" sz="2800">
                <a:solidFill>
                  <a:srgbClr val="002060"/>
                </a:solidFill>
                <a:latin typeface="Times New Roman" pitchFamily="18" charset="0"/>
                <a:ea typeface="Roboto" panose="02000000000000000000" pitchFamily="2" charset="0"/>
                <a:cs typeface="Times New Roman" pitchFamily="18" charset="0"/>
              </a:rPr>
              <a:t>Chữ số </a:t>
            </a:r>
            <a:r>
              <a:rPr lang="en-US" sz="2800" b="1">
                <a:solidFill>
                  <a:srgbClr val="FF0000"/>
                </a:solidFill>
                <a:latin typeface="Times New Roman" pitchFamily="18" charset="0"/>
                <a:ea typeface="Roboto" panose="02000000000000000000" pitchFamily="2" charset="0"/>
                <a:cs typeface="Times New Roman" pitchFamily="18" charset="0"/>
              </a:rPr>
              <a:t>8</a:t>
            </a:r>
            <a:r>
              <a:rPr lang="en-US" sz="2800">
                <a:solidFill>
                  <a:srgbClr val="002060"/>
                </a:solidFill>
                <a:latin typeface="Times New Roman" pitchFamily="18" charset="0"/>
                <a:ea typeface="Roboto" panose="02000000000000000000" pitchFamily="2" charset="0"/>
                <a:cs typeface="Times New Roman" pitchFamily="18" charset="0"/>
              </a:rPr>
              <a:t> </a:t>
            </a:r>
            <a:endParaRPr lang="en-US" sz="2800" smtClean="0">
              <a:solidFill>
                <a:srgbClr val="002060"/>
              </a:solidFill>
              <a:latin typeface="Times New Roman" pitchFamily="18" charset="0"/>
              <a:ea typeface="Roboto" panose="02000000000000000000" pitchFamily="2" charset="0"/>
              <a:cs typeface="Times New Roman" pitchFamily="18" charset="0"/>
            </a:endParaRPr>
          </a:p>
          <a:p>
            <a:pPr algn="ctr">
              <a:defRPr/>
            </a:pPr>
            <a:r>
              <a:rPr lang="en-US" sz="2800" smtClean="0">
                <a:solidFill>
                  <a:srgbClr val="002060"/>
                </a:solidFill>
                <a:latin typeface="Times New Roman" pitchFamily="18" charset="0"/>
                <a:ea typeface="Roboto" panose="02000000000000000000" pitchFamily="2" charset="0"/>
                <a:cs typeface="Times New Roman" pitchFamily="18" charset="0"/>
              </a:rPr>
              <a:t>80</a:t>
            </a:r>
            <a:endParaRPr lang="en-US" sz="2800">
              <a:solidFill>
                <a:srgbClr val="002060"/>
              </a:solidFill>
              <a:latin typeface="Times New Roman" pitchFamily="18" charset="0"/>
              <a:ea typeface="Roboto" panose="02000000000000000000" pitchFamily="2" charset="0"/>
              <a:cs typeface="Times New Roman" pitchFamily="18" charset="0"/>
            </a:endParaRPr>
          </a:p>
        </p:txBody>
      </p:sp>
      <p:sp>
        <p:nvSpPr>
          <p:cNvPr id="18" name="TextBox 17"/>
          <p:cNvSpPr txBox="1"/>
          <p:nvPr/>
        </p:nvSpPr>
        <p:spPr>
          <a:xfrm>
            <a:off x="10197754" y="3242143"/>
            <a:ext cx="1740245" cy="954107"/>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2800">
                <a:solidFill>
                  <a:srgbClr val="002060"/>
                </a:solidFill>
                <a:latin typeface="Times New Roman" pitchFamily="18" charset="0"/>
                <a:ea typeface="Roboto" panose="02000000000000000000" pitchFamily="2" charset="0"/>
                <a:cs typeface="Times New Roman" pitchFamily="18" charset="0"/>
              </a:rPr>
              <a:t>Chữ số </a:t>
            </a:r>
            <a:r>
              <a:rPr lang="en-US" sz="2800" b="1">
                <a:solidFill>
                  <a:srgbClr val="FF0000"/>
                </a:solidFill>
                <a:latin typeface="Times New Roman" pitchFamily="18" charset="0"/>
                <a:ea typeface="Roboto" panose="02000000000000000000" pitchFamily="2" charset="0"/>
                <a:cs typeface="Times New Roman" pitchFamily="18" charset="0"/>
              </a:rPr>
              <a:t>9</a:t>
            </a:r>
            <a:r>
              <a:rPr lang="en-US" sz="2800">
                <a:solidFill>
                  <a:srgbClr val="002060"/>
                </a:solidFill>
                <a:latin typeface="Times New Roman" pitchFamily="18" charset="0"/>
                <a:ea typeface="Roboto" panose="02000000000000000000" pitchFamily="2" charset="0"/>
                <a:cs typeface="Times New Roman" pitchFamily="18" charset="0"/>
              </a:rPr>
              <a:t> </a:t>
            </a:r>
            <a:endParaRPr lang="en-US" sz="2800" smtClean="0">
              <a:solidFill>
                <a:srgbClr val="002060"/>
              </a:solidFill>
              <a:latin typeface="Times New Roman" pitchFamily="18" charset="0"/>
              <a:ea typeface="Roboto" panose="02000000000000000000" pitchFamily="2" charset="0"/>
              <a:cs typeface="Times New Roman" pitchFamily="18" charset="0"/>
            </a:endParaRPr>
          </a:p>
          <a:p>
            <a:pPr marR="0" lvl="0" indent="0" algn="ctr" fontAlgn="auto">
              <a:lnSpc>
                <a:spcPct val="100000"/>
              </a:lnSpc>
              <a:spcBef>
                <a:spcPts val="0"/>
              </a:spcBef>
              <a:spcAft>
                <a:spcPts val="0"/>
              </a:spcAft>
              <a:buClrTx/>
              <a:buSzTx/>
              <a:buFontTx/>
              <a:buNone/>
              <a:tabLst/>
              <a:defRPr/>
            </a:pPr>
            <a:r>
              <a:rPr lang="en-US" sz="2800" smtClean="0">
                <a:solidFill>
                  <a:srgbClr val="002060"/>
                </a:solidFill>
                <a:latin typeface="Times New Roman" pitchFamily="18" charset="0"/>
                <a:ea typeface="Roboto" panose="02000000000000000000" pitchFamily="2" charset="0"/>
                <a:cs typeface="Times New Roman" pitchFamily="18" charset="0"/>
              </a:rPr>
              <a:t>9</a:t>
            </a:r>
            <a:endParaRPr lang="en-US" sz="2800">
              <a:solidFill>
                <a:srgbClr val="002060"/>
              </a:solidFill>
              <a:latin typeface="Times New Roman" pitchFamily="18" charset="0"/>
              <a:ea typeface="Roboto" panose="02000000000000000000" pitchFamily="2" charset="0"/>
              <a:cs typeface="Times New Roman" pitchFamily="18" charset="0"/>
            </a:endParaRPr>
          </a:p>
        </p:txBody>
      </p:sp>
      <p:pic>
        <p:nvPicPr>
          <p:cNvPr id="2" name="Picture 1">
            <a:extLst>
              <a:ext uri="{FF2B5EF4-FFF2-40B4-BE49-F238E27FC236}">
                <a16:creationId xmlns:a16="http://schemas.microsoft.com/office/drawing/2014/main" xmlns="" id="{2F94579E-116E-864C-D437-2914373BD4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61904" y="1487427"/>
            <a:ext cx="1200212" cy="1301817"/>
          </a:xfrm>
          <a:prstGeom prst="rect">
            <a:avLst/>
          </a:prstGeom>
        </p:spPr>
      </p:pic>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6"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par>
                                <p:cTn id="24" presetID="26"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80">
                                          <p:stCondLst>
                                            <p:cond delay="0"/>
                                          </p:stCondLst>
                                        </p:cTn>
                                        <p:tgtEl>
                                          <p:spTgt spid="6"/>
                                        </p:tgtEl>
                                      </p:cBhvr>
                                    </p:animEffect>
                                    <p:anim calcmode="lin" valueType="num">
                                      <p:cBhvr>
                                        <p:cTn id="4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8" dur="26">
                                          <p:stCondLst>
                                            <p:cond delay="650"/>
                                          </p:stCondLst>
                                        </p:cTn>
                                        <p:tgtEl>
                                          <p:spTgt spid="6"/>
                                        </p:tgtEl>
                                      </p:cBhvr>
                                      <p:to x="100000" y="60000"/>
                                    </p:animScale>
                                    <p:animScale>
                                      <p:cBhvr>
                                        <p:cTn id="49" dur="166" decel="50000">
                                          <p:stCondLst>
                                            <p:cond delay="676"/>
                                          </p:stCondLst>
                                        </p:cTn>
                                        <p:tgtEl>
                                          <p:spTgt spid="6"/>
                                        </p:tgtEl>
                                      </p:cBhvr>
                                      <p:to x="100000" y="100000"/>
                                    </p:animScale>
                                    <p:animScale>
                                      <p:cBhvr>
                                        <p:cTn id="50" dur="26">
                                          <p:stCondLst>
                                            <p:cond delay="1312"/>
                                          </p:stCondLst>
                                        </p:cTn>
                                        <p:tgtEl>
                                          <p:spTgt spid="6"/>
                                        </p:tgtEl>
                                      </p:cBhvr>
                                      <p:to x="100000" y="80000"/>
                                    </p:animScale>
                                    <p:animScale>
                                      <p:cBhvr>
                                        <p:cTn id="51" dur="166" decel="50000">
                                          <p:stCondLst>
                                            <p:cond delay="1338"/>
                                          </p:stCondLst>
                                        </p:cTn>
                                        <p:tgtEl>
                                          <p:spTgt spid="6"/>
                                        </p:tgtEl>
                                      </p:cBhvr>
                                      <p:to x="100000" y="100000"/>
                                    </p:animScale>
                                    <p:animScale>
                                      <p:cBhvr>
                                        <p:cTn id="52" dur="26">
                                          <p:stCondLst>
                                            <p:cond delay="1642"/>
                                          </p:stCondLst>
                                        </p:cTn>
                                        <p:tgtEl>
                                          <p:spTgt spid="6"/>
                                        </p:tgtEl>
                                      </p:cBhvr>
                                      <p:to x="100000" y="90000"/>
                                    </p:animScale>
                                    <p:animScale>
                                      <p:cBhvr>
                                        <p:cTn id="53" dur="166" decel="50000">
                                          <p:stCondLst>
                                            <p:cond delay="1668"/>
                                          </p:stCondLst>
                                        </p:cTn>
                                        <p:tgtEl>
                                          <p:spTgt spid="6"/>
                                        </p:tgtEl>
                                      </p:cBhvr>
                                      <p:to x="100000" y="100000"/>
                                    </p:animScale>
                                    <p:animScale>
                                      <p:cBhvr>
                                        <p:cTn id="54" dur="26">
                                          <p:stCondLst>
                                            <p:cond delay="1808"/>
                                          </p:stCondLst>
                                        </p:cTn>
                                        <p:tgtEl>
                                          <p:spTgt spid="6"/>
                                        </p:tgtEl>
                                      </p:cBhvr>
                                      <p:to x="100000" y="95000"/>
                                    </p:animScale>
                                    <p:animScale>
                                      <p:cBhvr>
                                        <p:cTn id="55" dur="166" decel="50000">
                                          <p:stCondLst>
                                            <p:cond delay="1834"/>
                                          </p:stCondLst>
                                        </p:cTn>
                                        <p:tgtEl>
                                          <p:spTgt spid="6"/>
                                        </p:tgtEl>
                                      </p:cBhvr>
                                      <p:to x="100000" y="100000"/>
                                    </p:animScale>
                                  </p:childTnLst>
                                </p:cTn>
                              </p:par>
                              <p:par>
                                <p:cTn id="56" presetID="26" presetClass="entr" presetSubtype="0" fill="hold"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80">
                                          <p:stCondLst>
                                            <p:cond delay="0"/>
                                          </p:stCondLst>
                                        </p:cTn>
                                        <p:tgtEl>
                                          <p:spTgt spid="8"/>
                                        </p:tgtEl>
                                      </p:cBhvr>
                                    </p:animEffect>
                                    <p:anim calcmode="lin" valueType="num">
                                      <p:cBhvr>
                                        <p:cTn id="5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4" dur="26">
                                          <p:stCondLst>
                                            <p:cond delay="650"/>
                                          </p:stCondLst>
                                        </p:cTn>
                                        <p:tgtEl>
                                          <p:spTgt spid="8"/>
                                        </p:tgtEl>
                                      </p:cBhvr>
                                      <p:to x="100000" y="60000"/>
                                    </p:animScale>
                                    <p:animScale>
                                      <p:cBhvr>
                                        <p:cTn id="65" dur="166" decel="50000">
                                          <p:stCondLst>
                                            <p:cond delay="676"/>
                                          </p:stCondLst>
                                        </p:cTn>
                                        <p:tgtEl>
                                          <p:spTgt spid="8"/>
                                        </p:tgtEl>
                                      </p:cBhvr>
                                      <p:to x="100000" y="100000"/>
                                    </p:animScale>
                                    <p:animScale>
                                      <p:cBhvr>
                                        <p:cTn id="66" dur="26">
                                          <p:stCondLst>
                                            <p:cond delay="1312"/>
                                          </p:stCondLst>
                                        </p:cTn>
                                        <p:tgtEl>
                                          <p:spTgt spid="8"/>
                                        </p:tgtEl>
                                      </p:cBhvr>
                                      <p:to x="100000" y="80000"/>
                                    </p:animScale>
                                    <p:animScale>
                                      <p:cBhvr>
                                        <p:cTn id="67" dur="166" decel="50000">
                                          <p:stCondLst>
                                            <p:cond delay="1338"/>
                                          </p:stCondLst>
                                        </p:cTn>
                                        <p:tgtEl>
                                          <p:spTgt spid="8"/>
                                        </p:tgtEl>
                                      </p:cBhvr>
                                      <p:to x="100000" y="100000"/>
                                    </p:animScale>
                                    <p:animScale>
                                      <p:cBhvr>
                                        <p:cTn id="68" dur="26">
                                          <p:stCondLst>
                                            <p:cond delay="1642"/>
                                          </p:stCondLst>
                                        </p:cTn>
                                        <p:tgtEl>
                                          <p:spTgt spid="8"/>
                                        </p:tgtEl>
                                      </p:cBhvr>
                                      <p:to x="100000" y="90000"/>
                                    </p:animScale>
                                    <p:animScale>
                                      <p:cBhvr>
                                        <p:cTn id="69" dur="166" decel="50000">
                                          <p:stCondLst>
                                            <p:cond delay="1668"/>
                                          </p:stCondLst>
                                        </p:cTn>
                                        <p:tgtEl>
                                          <p:spTgt spid="8"/>
                                        </p:tgtEl>
                                      </p:cBhvr>
                                      <p:to x="100000" y="100000"/>
                                    </p:animScale>
                                    <p:animScale>
                                      <p:cBhvr>
                                        <p:cTn id="70" dur="26">
                                          <p:stCondLst>
                                            <p:cond delay="1808"/>
                                          </p:stCondLst>
                                        </p:cTn>
                                        <p:tgtEl>
                                          <p:spTgt spid="8"/>
                                        </p:tgtEl>
                                      </p:cBhvr>
                                      <p:to x="100000" y="95000"/>
                                    </p:animScale>
                                    <p:animScale>
                                      <p:cBhvr>
                                        <p:cTn id="71" dur="166" decel="50000">
                                          <p:stCondLst>
                                            <p:cond delay="1834"/>
                                          </p:stCondLst>
                                        </p:cTn>
                                        <p:tgtEl>
                                          <p:spTgt spid="8"/>
                                        </p:tgtEl>
                                      </p:cBhvr>
                                      <p:to x="100000" y="100000"/>
                                    </p:animScale>
                                  </p:childTnLst>
                                </p:cTn>
                              </p:par>
                              <p:par>
                                <p:cTn id="72" presetID="26"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fade">
                                      <p:cBhvr>
                                        <p:cTn id="99" dur="1000"/>
                                        <p:tgtEl>
                                          <p:spTgt spid="11"/>
                                        </p:tgtEl>
                                      </p:cBhvr>
                                    </p:animEffect>
                                    <p:anim calcmode="lin" valueType="num">
                                      <p:cBhvr>
                                        <p:cTn id="100" dur="1000" fill="hold"/>
                                        <p:tgtEl>
                                          <p:spTgt spid="11"/>
                                        </p:tgtEl>
                                        <p:attrNameLst>
                                          <p:attrName>ppt_x</p:attrName>
                                        </p:attrNameLst>
                                      </p:cBhvr>
                                      <p:tavLst>
                                        <p:tav tm="0">
                                          <p:val>
                                            <p:strVal val="#ppt_x"/>
                                          </p:val>
                                        </p:tav>
                                        <p:tav tm="100000">
                                          <p:val>
                                            <p:strVal val="#ppt_x"/>
                                          </p:val>
                                        </p:tav>
                                      </p:tavLst>
                                    </p:anim>
                                    <p:anim calcmode="lin" valueType="num">
                                      <p:cBhvr>
                                        <p:cTn id="10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1000"/>
                                        <p:tgtEl>
                                          <p:spTgt spid="12"/>
                                        </p:tgtEl>
                                      </p:cBhvr>
                                    </p:animEffect>
                                    <p:anim calcmode="lin" valueType="num">
                                      <p:cBhvr>
                                        <p:cTn id="107" dur="1000" fill="hold"/>
                                        <p:tgtEl>
                                          <p:spTgt spid="12"/>
                                        </p:tgtEl>
                                        <p:attrNameLst>
                                          <p:attrName>ppt_x</p:attrName>
                                        </p:attrNameLst>
                                      </p:cBhvr>
                                      <p:tavLst>
                                        <p:tav tm="0">
                                          <p:val>
                                            <p:strVal val="#ppt_x"/>
                                          </p:val>
                                        </p:tav>
                                        <p:tav tm="100000">
                                          <p:val>
                                            <p:strVal val="#ppt_x"/>
                                          </p:val>
                                        </p:tav>
                                      </p:tavLst>
                                    </p:anim>
                                    <p:anim calcmode="lin" valueType="num">
                                      <p:cBhvr>
                                        <p:cTn id="10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1000"/>
                                        <p:tgtEl>
                                          <p:spTgt spid="13"/>
                                        </p:tgtEl>
                                      </p:cBhvr>
                                    </p:animEffect>
                                    <p:anim calcmode="lin" valueType="num">
                                      <p:cBhvr>
                                        <p:cTn id="114" dur="1000" fill="hold"/>
                                        <p:tgtEl>
                                          <p:spTgt spid="13"/>
                                        </p:tgtEl>
                                        <p:attrNameLst>
                                          <p:attrName>ppt_x</p:attrName>
                                        </p:attrNameLst>
                                      </p:cBhvr>
                                      <p:tavLst>
                                        <p:tav tm="0">
                                          <p:val>
                                            <p:strVal val="#ppt_x"/>
                                          </p:val>
                                        </p:tav>
                                        <p:tav tm="100000">
                                          <p:val>
                                            <p:strVal val="#ppt_x"/>
                                          </p:val>
                                        </p:tav>
                                      </p:tavLst>
                                    </p:anim>
                                    <p:anim calcmode="lin" valueType="num">
                                      <p:cBhvr>
                                        <p:cTn id="1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5"/>
                                        </p:tgtEl>
                                        <p:attrNameLst>
                                          <p:attrName>style.visibility</p:attrName>
                                        </p:attrNameLst>
                                      </p:cBhvr>
                                      <p:to>
                                        <p:strVal val="visible"/>
                                      </p:to>
                                    </p:set>
                                    <p:animEffect transition="in" filter="fade">
                                      <p:cBhvr>
                                        <p:cTn id="120" dur="1000"/>
                                        <p:tgtEl>
                                          <p:spTgt spid="15"/>
                                        </p:tgtEl>
                                      </p:cBhvr>
                                    </p:animEffect>
                                    <p:anim calcmode="lin" valueType="num">
                                      <p:cBhvr>
                                        <p:cTn id="121" dur="1000" fill="hold"/>
                                        <p:tgtEl>
                                          <p:spTgt spid="15"/>
                                        </p:tgtEl>
                                        <p:attrNameLst>
                                          <p:attrName>ppt_x</p:attrName>
                                        </p:attrNameLst>
                                      </p:cBhvr>
                                      <p:tavLst>
                                        <p:tav tm="0">
                                          <p:val>
                                            <p:strVal val="#ppt_x"/>
                                          </p:val>
                                        </p:tav>
                                        <p:tav tm="100000">
                                          <p:val>
                                            <p:strVal val="#ppt_x"/>
                                          </p:val>
                                        </p:tav>
                                      </p:tavLst>
                                    </p:anim>
                                    <p:anim calcmode="lin" valueType="num">
                                      <p:cBhvr>
                                        <p:cTn id="1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1000"/>
                                        <p:tgtEl>
                                          <p:spTgt spid="18"/>
                                        </p:tgtEl>
                                      </p:cBhvr>
                                    </p:animEffect>
                                    <p:anim calcmode="lin" valueType="num">
                                      <p:cBhvr>
                                        <p:cTn id="128" dur="1000" fill="hold"/>
                                        <p:tgtEl>
                                          <p:spTgt spid="18"/>
                                        </p:tgtEl>
                                        <p:attrNameLst>
                                          <p:attrName>ppt_x</p:attrName>
                                        </p:attrNameLst>
                                      </p:cBhvr>
                                      <p:tavLst>
                                        <p:tav tm="0">
                                          <p:val>
                                            <p:strVal val="#ppt_x"/>
                                          </p:val>
                                        </p:tav>
                                        <p:tav tm="100000">
                                          <p:val>
                                            <p:strVal val="#ppt_x"/>
                                          </p:val>
                                        </p:tav>
                                      </p:tavLst>
                                    </p:anim>
                                    <p:anim calcmode="lin" valueType="num">
                                      <p:cBhvr>
                                        <p:cTn id="129" dur="1000" fill="hold"/>
                                        <p:tgtEl>
                                          <p:spTgt spid="18"/>
                                        </p:tgtEl>
                                        <p:attrNameLst>
                                          <p:attrName>ppt_y</p:attrName>
                                        </p:attrNameLst>
                                      </p:cBhvr>
                                      <p:tavLst>
                                        <p:tav tm="0">
                                          <p:val>
                                            <p:strVal val="#ppt_y+.1"/>
                                          </p:val>
                                        </p:tav>
                                        <p:tav tm="100000">
                                          <p:val>
                                            <p:strVal val="#ppt_y"/>
                                          </p:val>
                                        </p:tav>
                                      </p:tavLst>
                                    </p:anim>
                                  </p:childTnLst>
                                </p:cTn>
                              </p:par>
                              <p:par>
                                <p:cTn id="130" presetID="26" presetClass="entr" presetSubtype="0" fill="hold" nodeType="withEffect">
                                  <p:stCondLst>
                                    <p:cond delay="0"/>
                                  </p:stCondLst>
                                  <p:childTnLst>
                                    <p:set>
                                      <p:cBhvr>
                                        <p:cTn id="131" dur="1" fill="hold">
                                          <p:stCondLst>
                                            <p:cond delay="0"/>
                                          </p:stCondLst>
                                        </p:cTn>
                                        <p:tgtEl>
                                          <p:spTgt spid="2"/>
                                        </p:tgtEl>
                                        <p:attrNameLst>
                                          <p:attrName>style.visibility</p:attrName>
                                        </p:attrNameLst>
                                      </p:cBhvr>
                                      <p:to>
                                        <p:strVal val="visible"/>
                                      </p:to>
                                    </p:set>
                                    <p:animEffect transition="in" filter="wipe(down)">
                                      <p:cBhvr>
                                        <p:cTn id="132" dur="580">
                                          <p:stCondLst>
                                            <p:cond delay="0"/>
                                          </p:stCondLst>
                                        </p:cTn>
                                        <p:tgtEl>
                                          <p:spTgt spid="2"/>
                                        </p:tgtEl>
                                      </p:cBhvr>
                                    </p:animEffect>
                                    <p:anim calcmode="lin" valueType="num">
                                      <p:cBhvr>
                                        <p:cTn id="13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3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3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8" dur="26">
                                          <p:stCondLst>
                                            <p:cond delay="650"/>
                                          </p:stCondLst>
                                        </p:cTn>
                                        <p:tgtEl>
                                          <p:spTgt spid="2"/>
                                        </p:tgtEl>
                                      </p:cBhvr>
                                      <p:to x="100000" y="60000"/>
                                    </p:animScale>
                                    <p:animScale>
                                      <p:cBhvr>
                                        <p:cTn id="139" dur="166" decel="50000">
                                          <p:stCondLst>
                                            <p:cond delay="676"/>
                                          </p:stCondLst>
                                        </p:cTn>
                                        <p:tgtEl>
                                          <p:spTgt spid="2"/>
                                        </p:tgtEl>
                                      </p:cBhvr>
                                      <p:to x="100000" y="100000"/>
                                    </p:animScale>
                                    <p:animScale>
                                      <p:cBhvr>
                                        <p:cTn id="140" dur="26">
                                          <p:stCondLst>
                                            <p:cond delay="1312"/>
                                          </p:stCondLst>
                                        </p:cTn>
                                        <p:tgtEl>
                                          <p:spTgt spid="2"/>
                                        </p:tgtEl>
                                      </p:cBhvr>
                                      <p:to x="100000" y="80000"/>
                                    </p:animScale>
                                    <p:animScale>
                                      <p:cBhvr>
                                        <p:cTn id="141" dur="166" decel="50000">
                                          <p:stCondLst>
                                            <p:cond delay="1338"/>
                                          </p:stCondLst>
                                        </p:cTn>
                                        <p:tgtEl>
                                          <p:spTgt spid="2"/>
                                        </p:tgtEl>
                                      </p:cBhvr>
                                      <p:to x="100000" y="100000"/>
                                    </p:animScale>
                                    <p:animScale>
                                      <p:cBhvr>
                                        <p:cTn id="142" dur="26">
                                          <p:stCondLst>
                                            <p:cond delay="1642"/>
                                          </p:stCondLst>
                                        </p:cTn>
                                        <p:tgtEl>
                                          <p:spTgt spid="2"/>
                                        </p:tgtEl>
                                      </p:cBhvr>
                                      <p:to x="100000" y="90000"/>
                                    </p:animScale>
                                    <p:animScale>
                                      <p:cBhvr>
                                        <p:cTn id="143" dur="166" decel="50000">
                                          <p:stCondLst>
                                            <p:cond delay="1668"/>
                                          </p:stCondLst>
                                        </p:cTn>
                                        <p:tgtEl>
                                          <p:spTgt spid="2"/>
                                        </p:tgtEl>
                                      </p:cBhvr>
                                      <p:to x="100000" y="100000"/>
                                    </p:animScale>
                                    <p:animScale>
                                      <p:cBhvr>
                                        <p:cTn id="144" dur="26">
                                          <p:stCondLst>
                                            <p:cond delay="1808"/>
                                          </p:stCondLst>
                                        </p:cTn>
                                        <p:tgtEl>
                                          <p:spTgt spid="2"/>
                                        </p:tgtEl>
                                      </p:cBhvr>
                                      <p:to x="100000" y="95000"/>
                                    </p:animScale>
                                    <p:animScale>
                                      <p:cBhvr>
                                        <p:cTn id="14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6" restart="whenNotActive" fill="hold" evtFilter="cancelBubble" nodeType="interactiveSeq">
                <p:stCondLst>
                  <p:cond evt="onClick" delay="0">
                    <p:tgtEl>
                      <p:spTgt spid="4"/>
                    </p:tgtEl>
                  </p:cond>
                </p:stCondLst>
                <p:endSync evt="end" delay="0">
                  <p:rtn val="all"/>
                </p:endSync>
                <p:childTnLst>
                  <p:par>
                    <p:cTn id="147" fill="hold">
                      <p:stCondLst>
                        <p:cond delay="0"/>
                      </p:stCondLst>
                      <p:childTnLst>
                        <p:par>
                          <p:cTn id="148" fill="hold">
                            <p:stCondLst>
                              <p:cond delay="0"/>
                            </p:stCondLst>
                            <p:childTnLst>
                              <p:par>
                                <p:cTn id="149" presetID="32" presetClass="emph" presetSubtype="0" repeatCount="indefinite" fill="hold" nodeType="withEffect">
                                  <p:stCondLst>
                                    <p:cond delay="0"/>
                                  </p:stCondLst>
                                  <p:endCondLst>
                                    <p:cond evt="onNext" delay="0">
                                      <p:tgtEl>
                                        <p:sldTgt/>
                                      </p:tgtEl>
                                    </p:cond>
                                  </p:endCondLst>
                                  <p:childTnLst>
                                    <p:animRot by="120000">
                                      <p:cBhvr>
                                        <p:cTn id="150" dur="100" fill="hold">
                                          <p:stCondLst>
                                            <p:cond delay="0"/>
                                          </p:stCondLst>
                                        </p:cTn>
                                        <p:tgtEl>
                                          <p:spTgt spid="4"/>
                                        </p:tgtEl>
                                        <p:attrNameLst>
                                          <p:attrName>r</p:attrName>
                                        </p:attrNameLst>
                                      </p:cBhvr>
                                    </p:animRot>
                                    <p:animRot by="-240000">
                                      <p:cBhvr>
                                        <p:cTn id="151" dur="200" fill="hold">
                                          <p:stCondLst>
                                            <p:cond delay="200"/>
                                          </p:stCondLst>
                                        </p:cTn>
                                        <p:tgtEl>
                                          <p:spTgt spid="4"/>
                                        </p:tgtEl>
                                        <p:attrNameLst>
                                          <p:attrName>r</p:attrName>
                                        </p:attrNameLst>
                                      </p:cBhvr>
                                    </p:animRot>
                                    <p:animRot by="240000">
                                      <p:cBhvr>
                                        <p:cTn id="152" dur="200" fill="hold">
                                          <p:stCondLst>
                                            <p:cond delay="400"/>
                                          </p:stCondLst>
                                        </p:cTn>
                                        <p:tgtEl>
                                          <p:spTgt spid="4"/>
                                        </p:tgtEl>
                                        <p:attrNameLst>
                                          <p:attrName>r</p:attrName>
                                        </p:attrNameLst>
                                      </p:cBhvr>
                                    </p:animRot>
                                    <p:animRot by="-240000">
                                      <p:cBhvr>
                                        <p:cTn id="153" dur="200" fill="hold">
                                          <p:stCondLst>
                                            <p:cond delay="600"/>
                                          </p:stCondLst>
                                        </p:cTn>
                                        <p:tgtEl>
                                          <p:spTgt spid="4"/>
                                        </p:tgtEl>
                                        <p:attrNameLst>
                                          <p:attrName>r</p:attrName>
                                        </p:attrNameLst>
                                      </p:cBhvr>
                                    </p:animRot>
                                    <p:animRot by="120000">
                                      <p:cBhvr>
                                        <p:cTn id="154" dur="200" fill="hold">
                                          <p:stCondLst>
                                            <p:cond delay="800"/>
                                          </p:stCondLst>
                                        </p:cTn>
                                        <p:tgtEl>
                                          <p:spTgt spid="4"/>
                                        </p:tgtEl>
                                        <p:attrNameLst>
                                          <p:attrName>r</p:attrName>
                                        </p:attrNameLst>
                                      </p:cBhvr>
                                    </p:animRot>
                                  </p:childTnLst>
                                </p:cTn>
                              </p:par>
                            </p:childTnLst>
                          </p:cTn>
                        </p:par>
                      </p:childTnLst>
                    </p:cTn>
                  </p:par>
                </p:childTnLst>
              </p:cTn>
              <p:nextCondLst>
                <p:cond evt="onClick" delay="0">
                  <p:tgtEl>
                    <p:spTgt spid="4"/>
                  </p:tgtEl>
                </p:cond>
              </p:nextCondLst>
            </p:seq>
            <p:seq concurrent="1" nextAc="seek">
              <p:cTn id="155" restart="whenNotActive" fill="hold" evtFilter="cancelBubble" nodeType="interactiveSeq">
                <p:stCondLst>
                  <p:cond evt="onClick" delay="0">
                    <p:tgtEl>
                      <p:spTgt spid="14"/>
                    </p:tgtEl>
                  </p:cond>
                </p:stCondLst>
                <p:endSync evt="end" delay="0">
                  <p:rtn val="all"/>
                </p:endSync>
                <p:childTnLst>
                  <p:par>
                    <p:cTn id="156" fill="hold">
                      <p:stCondLst>
                        <p:cond delay="0"/>
                      </p:stCondLst>
                      <p:childTnLst>
                        <p:par>
                          <p:cTn id="157" fill="hold">
                            <p:stCondLst>
                              <p:cond delay="0"/>
                            </p:stCondLst>
                            <p:childTnLst>
                              <p:par>
                                <p:cTn id="158" presetID="32" presetClass="emph" presetSubtype="0" repeatCount="indefinite" fill="hold" nodeType="clickEffect">
                                  <p:stCondLst>
                                    <p:cond delay="0"/>
                                  </p:stCondLst>
                                  <p:endCondLst>
                                    <p:cond evt="onNext" delay="0">
                                      <p:tgtEl>
                                        <p:sldTgt/>
                                      </p:tgtEl>
                                    </p:cond>
                                  </p:endCondLst>
                                  <p:childTnLst>
                                    <p:animRot by="120000">
                                      <p:cBhvr>
                                        <p:cTn id="159" dur="100" fill="hold">
                                          <p:stCondLst>
                                            <p:cond delay="0"/>
                                          </p:stCondLst>
                                        </p:cTn>
                                        <p:tgtEl>
                                          <p:spTgt spid="14"/>
                                        </p:tgtEl>
                                        <p:attrNameLst>
                                          <p:attrName>r</p:attrName>
                                        </p:attrNameLst>
                                      </p:cBhvr>
                                    </p:animRot>
                                    <p:animRot by="-240000">
                                      <p:cBhvr>
                                        <p:cTn id="160" dur="200" fill="hold">
                                          <p:stCondLst>
                                            <p:cond delay="200"/>
                                          </p:stCondLst>
                                        </p:cTn>
                                        <p:tgtEl>
                                          <p:spTgt spid="14"/>
                                        </p:tgtEl>
                                        <p:attrNameLst>
                                          <p:attrName>r</p:attrName>
                                        </p:attrNameLst>
                                      </p:cBhvr>
                                    </p:animRot>
                                    <p:animRot by="240000">
                                      <p:cBhvr>
                                        <p:cTn id="161" dur="200" fill="hold">
                                          <p:stCondLst>
                                            <p:cond delay="400"/>
                                          </p:stCondLst>
                                        </p:cTn>
                                        <p:tgtEl>
                                          <p:spTgt spid="14"/>
                                        </p:tgtEl>
                                        <p:attrNameLst>
                                          <p:attrName>r</p:attrName>
                                        </p:attrNameLst>
                                      </p:cBhvr>
                                    </p:animRot>
                                    <p:animRot by="-240000">
                                      <p:cBhvr>
                                        <p:cTn id="162" dur="200" fill="hold">
                                          <p:stCondLst>
                                            <p:cond delay="600"/>
                                          </p:stCondLst>
                                        </p:cTn>
                                        <p:tgtEl>
                                          <p:spTgt spid="14"/>
                                        </p:tgtEl>
                                        <p:attrNameLst>
                                          <p:attrName>r</p:attrName>
                                        </p:attrNameLst>
                                      </p:cBhvr>
                                    </p:animRot>
                                    <p:animRot by="120000">
                                      <p:cBhvr>
                                        <p:cTn id="163" dur="200" fill="hold">
                                          <p:stCondLst>
                                            <p:cond delay="800"/>
                                          </p:stCondLst>
                                        </p:cTn>
                                        <p:tgtEl>
                                          <p:spTgt spid="14"/>
                                        </p:tgtEl>
                                        <p:attrNameLst>
                                          <p:attrName>r</p:attrName>
                                        </p:attrNameLst>
                                      </p:cBhvr>
                                    </p:animRot>
                                  </p:childTnLst>
                                </p:cTn>
                              </p:par>
                            </p:childTnLst>
                          </p:cTn>
                        </p:par>
                      </p:childTnLst>
                    </p:cTn>
                  </p:par>
                </p:childTnLst>
              </p:cTn>
              <p:nextCondLst>
                <p:cond evt="onClick" delay="0">
                  <p:tgtEl>
                    <p:spTgt spid="14"/>
                  </p:tgtEl>
                </p:cond>
              </p:nextCondLst>
            </p:seq>
            <p:seq concurrent="1" nextAc="seek">
              <p:cTn id="164" restart="whenNotActive" fill="hold" evtFilter="cancelBubble" nodeType="interactiveSeq">
                <p:stCondLst>
                  <p:cond evt="onClick" delay="0">
                    <p:tgtEl>
                      <p:spTgt spid="8"/>
                    </p:tgtEl>
                  </p:cond>
                </p:stCondLst>
                <p:endSync evt="end" delay="0">
                  <p:rtn val="all"/>
                </p:endSync>
                <p:childTnLst>
                  <p:par>
                    <p:cTn id="165" fill="hold">
                      <p:stCondLst>
                        <p:cond delay="0"/>
                      </p:stCondLst>
                      <p:childTnLst>
                        <p:par>
                          <p:cTn id="166" fill="hold">
                            <p:stCondLst>
                              <p:cond delay="0"/>
                            </p:stCondLst>
                            <p:childTnLst>
                              <p:par>
                                <p:cTn id="167" presetID="32" presetClass="emph" presetSubtype="0" repeatCount="indefinite" fill="hold" nodeType="clickEffect">
                                  <p:stCondLst>
                                    <p:cond delay="0"/>
                                  </p:stCondLst>
                                  <p:endCondLst>
                                    <p:cond evt="onNext" delay="0">
                                      <p:tgtEl>
                                        <p:sldTgt/>
                                      </p:tgtEl>
                                    </p:cond>
                                  </p:endCondLst>
                                  <p:childTnLst>
                                    <p:animRot by="120000">
                                      <p:cBhvr>
                                        <p:cTn id="168" dur="100" fill="hold">
                                          <p:stCondLst>
                                            <p:cond delay="0"/>
                                          </p:stCondLst>
                                        </p:cTn>
                                        <p:tgtEl>
                                          <p:spTgt spid="8"/>
                                        </p:tgtEl>
                                        <p:attrNameLst>
                                          <p:attrName>r</p:attrName>
                                        </p:attrNameLst>
                                      </p:cBhvr>
                                    </p:animRot>
                                    <p:animRot by="-240000">
                                      <p:cBhvr>
                                        <p:cTn id="169" dur="200" fill="hold">
                                          <p:stCondLst>
                                            <p:cond delay="200"/>
                                          </p:stCondLst>
                                        </p:cTn>
                                        <p:tgtEl>
                                          <p:spTgt spid="8"/>
                                        </p:tgtEl>
                                        <p:attrNameLst>
                                          <p:attrName>r</p:attrName>
                                        </p:attrNameLst>
                                      </p:cBhvr>
                                    </p:animRot>
                                    <p:animRot by="240000">
                                      <p:cBhvr>
                                        <p:cTn id="170" dur="200" fill="hold">
                                          <p:stCondLst>
                                            <p:cond delay="400"/>
                                          </p:stCondLst>
                                        </p:cTn>
                                        <p:tgtEl>
                                          <p:spTgt spid="8"/>
                                        </p:tgtEl>
                                        <p:attrNameLst>
                                          <p:attrName>r</p:attrName>
                                        </p:attrNameLst>
                                      </p:cBhvr>
                                    </p:animRot>
                                    <p:animRot by="-240000">
                                      <p:cBhvr>
                                        <p:cTn id="171" dur="200" fill="hold">
                                          <p:stCondLst>
                                            <p:cond delay="600"/>
                                          </p:stCondLst>
                                        </p:cTn>
                                        <p:tgtEl>
                                          <p:spTgt spid="8"/>
                                        </p:tgtEl>
                                        <p:attrNameLst>
                                          <p:attrName>r</p:attrName>
                                        </p:attrNameLst>
                                      </p:cBhvr>
                                    </p:animRot>
                                    <p:animRot by="120000">
                                      <p:cBhvr>
                                        <p:cTn id="172"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173" restart="whenNotActive" fill="hold" evtFilter="cancelBubble" nodeType="interactiveSeq">
                <p:stCondLst>
                  <p:cond evt="onClick" delay="0">
                    <p:tgtEl>
                      <p:spTgt spid="6"/>
                    </p:tgtEl>
                  </p:cond>
                </p:stCondLst>
                <p:endSync evt="end" delay="0">
                  <p:rtn val="all"/>
                </p:endSync>
                <p:childTnLst>
                  <p:par>
                    <p:cTn id="174" fill="hold">
                      <p:stCondLst>
                        <p:cond delay="0"/>
                      </p:stCondLst>
                      <p:childTnLst>
                        <p:par>
                          <p:cTn id="175" fill="hold">
                            <p:stCondLst>
                              <p:cond delay="0"/>
                            </p:stCondLst>
                            <p:childTnLst>
                              <p:par>
                                <p:cTn id="176" presetID="32" presetClass="emph" presetSubtype="0" repeatCount="indefinite" fill="hold" nodeType="clickEffect">
                                  <p:stCondLst>
                                    <p:cond delay="0"/>
                                  </p:stCondLst>
                                  <p:endCondLst>
                                    <p:cond evt="onNext" delay="0">
                                      <p:tgtEl>
                                        <p:sldTgt/>
                                      </p:tgtEl>
                                    </p:cond>
                                  </p:endCondLst>
                                  <p:childTnLst>
                                    <p:animRot by="120000">
                                      <p:cBhvr>
                                        <p:cTn id="177" dur="100" fill="hold">
                                          <p:stCondLst>
                                            <p:cond delay="0"/>
                                          </p:stCondLst>
                                        </p:cTn>
                                        <p:tgtEl>
                                          <p:spTgt spid="6"/>
                                        </p:tgtEl>
                                        <p:attrNameLst>
                                          <p:attrName>r</p:attrName>
                                        </p:attrNameLst>
                                      </p:cBhvr>
                                    </p:animRot>
                                    <p:animRot by="-240000">
                                      <p:cBhvr>
                                        <p:cTn id="178" dur="200" fill="hold">
                                          <p:stCondLst>
                                            <p:cond delay="200"/>
                                          </p:stCondLst>
                                        </p:cTn>
                                        <p:tgtEl>
                                          <p:spTgt spid="6"/>
                                        </p:tgtEl>
                                        <p:attrNameLst>
                                          <p:attrName>r</p:attrName>
                                        </p:attrNameLst>
                                      </p:cBhvr>
                                    </p:animRot>
                                    <p:animRot by="240000">
                                      <p:cBhvr>
                                        <p:cTn id="179" dur="200" fill="hold">
                                          <p:stCondLst>
                                            <p:cond delay="400"/>
                                          </p:stCondLst>
                                        </p:cTn>
                                        <p:tgtEl>
                                          <p:spTgt spid="6"/>
                                        </p:tgtEl>
                                        <p:attrNameLst>
                                          <p:attrName>r</p:attrName>
                                        </p:attrNameLst>
                                      </p:cBhvr>
                                    </p:animRot>
                                    <p:animRot by="-240000">
                                      <p:cBhvr>
                                        <p:cTn id="180" dur="200" fill="hold">
                                          <p:stCondLst>
                                            <p:cond delay="600"/>
                                          </p:stCondLst>
                                        </p:cTn>
                                        <p:tgtEl>
                                          <p:spTgt spid="6"/>
                                        </p:tgtEl>
                                        <p:attrNameLst>
                                          <p:attrName>r</p:attrName>
                                        </p:attrNameLst>
                                      </p:cBhvr>
                                    </p:animRot>
                                    <p:animRot by="120000">
                                      <p:cBhvr>
                                        <p:cTn id="181" dur="200" fill="hold">
                                          <p:stCondLst>
                                            <p:cond delay="800"/>
                                          </p:stCondLst>
                                        </p:cTn>
                                        <p:tgtEl>
                                          <p:spTgt spid="6"/>
                                        </p:tgtEl>
                                        <p:attrNameLst>
                                          <p:attrName>r</p:attrName>
                                        </p:attrNameLst>
                                      </p:cBhvr>
                                    </p:animRot>
                                  </p:childTnLst>
                                </p:cTn>
                              </p:par>
                            </p:childTnLst>
                          </p:cTn>
                        </p:par>
                      </p:childTnLst>
                    </p:cTn>
                  </p:par>
                </p:childTnLst>
              </p:cTn>
              <p:nextCondLst>
                <p:cond evt="onClick" delay="0">
                  <p:tgtEl>
                    <p:spTgt spid="6"/>
                  </p:tgtEl>
                </p:cond>
              </p:nextCondLst>
            </p:seq>
            <p:seq concurrent="1" nextAc="seek">
              <p:cTn id="182" restart="whenNotActive" fill="hold" evtFilter="cancelBubble" nodeType="interactiveSeq">
                <p:stCondLst>
                  <p:cond evt="onClick" delay="0">
                    <p:tgtEl>
                      <p:spTgt spid="3"/>
                    </p:tgtEl>
                  </p:cond>
                </p:stCondLst>
                <p:endSync evt="end" delay="0">
                  <p:rtn val="all"/>
                </p:endSync>
                <p:childTnLst>
                  <p:par>
                    <p:cTn id="183" fill="hold">
                      <p:stCondLst>
                        <p:cond delay="0"/>
                      </p:stCondLst>
                      <p:childTnLst>
                        <p:par>
                          <p:cTn id="184" fill="hold">
                            <p:stCondLst>
                              <p:cond delay="0"/>
                            </p:stCondLst>
                            <p:childTnLst>
                              <p:par>
                                <p:cTn id="185" presetID="32" presetClass="emph" presetSubtype="0" repeatCount="indefinite" fill="hold" nodeType="clickEffect">
                                  <p:stCondLst>
                                    <p:cond delay="0"/>
                                  </p:stCondLst>
                                  <p:endCondLst>
                                    <p:cond evt="onNext" delay="0">
                                      <p:tgtEl>
                                        <p:sldTgt/>
                                      </p:tgtEl>
                                    </p:cond>
                                  </p:endCondLst>
                                  <p:childTnLst>
                                    <p:animRot by="120000">
                                      <p:cBhvr>
                                        <p:cTn id="186" dur="100" fill="hold">
                                          <p:stCondLst>
                                            <p:cond delay="0"/>
                                          </p:stCondLst>
                                        </p:cTn>
                                        <p:tgtEl>
                                          <p:spTgt spid="3"/>
                                        </p:tgtEl>
                                        <p:attrNameLst>
                                          <p:attrName>r</p:attrName>
                                        </p:attrNameLst>
                                      </p:cBhvr>
                                    </p:animRot>
                                    <p:animRot by="-240000">
                                      <p:cBhvr>
                                        <p:cTn id="187" dur="200" fill="hold">
                                          <p:stCondLst>
                                            <p:cond delay="200"/>
                                          </p:stCondLst>
                                        </p:cTn>
                                        <p:tgtEl>
                                          <p:spTgt spid="3"/>
                                        </p:tgtEl>
                                        <p:attrNameLst>
                                          <p:attrName>r</p:attrName>
                                        </p:attrNameLst>
                                      </p:cBhvr>
                                    </p:animRot>
                                    <p:animRot by="240000">
                                      <p:cBhvr>
                                        <p:cTn id="188" dur="200" fill="hold">
                                          <p:stCondLst>
                                            <p:cond delay="400"/>
                                          </p:stCondLst>
                                        </p:cTn>
                                        <p:tgtEl>
                                          <p:spTgt spid="3"/>
                                        </p:tgtEl>
                                        <p:attrNameLst>
                                          <p:attrName>r</p:attrName>
                                        </p:attrNameLst>
                                      </p:cBhvr>
                                    </p:animRot>
                                    <p:animRot by="-240000">
                                      <p:cBhvr>
                                        <p:cTn id="189" dur="200" fill="hold">
                                          <p:stCondLst>
                                            <p:cond delay="600"/>
                                          </p:stCondLst>
                                        </p:cTn>
                                        <p:tgtEl>
                                          <p:spTgt spid="3"/>
                                        </p:tgtEl>
                                        <p:attrNameLst>
                                          <p:attrName>r</p:attrName>
                                        </p:attrNameLst>
                                      </p:cBhvr>
                                    </p:animRot>
                                    <p:animRot by="120000">
                                      <p:cBhvr>
                                        <p:cTn id="190" dur="200" fill="hold">
                                          <p:stCondLst>
                                            <p:cond delay="800"/>
                                          </p:stCondLst>
                                        </p:cTn>
                                        <p:tgtEl>
                                          <p:spTgt spid="3"/>
                                        </p:tgtEl>
                                        <p:attrNameLst>
                                          <p:attrName>r</p:attrName>
                                        </p:attrNameLst>
                                      </p:cBhvr>
                                    </p:animRot>
                                  </p:childTnLst>
                                </p:cTn>
                              </p:par>
                            </p:childTnLst>
                          </p:cTn>
                        </p:par>
                      </p:childTnLst>
                    </p:cTn>
                  </p:par>
                </p:childTnLst>
              </p:cTn>
              <p:nextCondLst>
                <p:cond evt="onClick" delay="0">
                  <p:tgtEl>
                    <p:spTgt spid="3"/>
                  </p:tgtEl>
                </p:cond>
              </p:nextCondLst>
            </p:seq>
            <p:seq concurrent="1" nextAc="seek">
              <p:cTn id="191" restart="whenNotActive" fill="hold" evtFilter="cancelBubble" nodeType="interactiveSeq">
                <p:stCondLst>
                  <p:cond evt="onClick" delay="0">
                    <p:tgtEl>
                      <p:spTgt spid="2"/>
                    </p:tgtEl>
                  </p:cond>
                </p:stCondLst>
                <p:endSync evt="end" delay="0">
                  <p:rtn val="all"/>
                </p:endSync>
                <p:childTnLst>
                  <p:par>
                    <p:cTn id="192" fill="hold">
                      <p:stCondLst>
                        <p:cond delay="0"/>
                      </p:stCondLst>
                      <p:childTnLst>
                        <p:par>
                          <p:cTn id="193" fill="hold">
                            <p:stCondLst>
                              <p:cond delay="0"/>
                            </p:stCondLst>
                            <p:childTnLst>
                              <p:par>
                                <p:cTn id="194" presetID="32" presetClass="emph" presetSubtype="0" repeatCount="indefinite" fill="hold" nodeType="withEffect">
                                  <p:stCondLst>
                                    <p:cond delay="0"/>
                                  </p:stCondLst>
                                  <p:endCondLst>
                                    <p:cond evt="onNext" delay="0">
                                      <p:tgtEl>
                                        <p:sldTgt/>
                                      </p:tgtEl>
                                    </p:cond>
                                  </p:endCondLst>
                                  <p:childTnLst>
                                    <p:animRot by="120000">
                                      <p:cBhvr>
                                        <p:cTn id="195" dur="100" fill="hold">
                                          <p:stCondLst>
                                            <p:cond delay="0"/>
                                          </p:stCondLst>
                                        </p:cTn>
                                        <p:tgtEl>
                                          <p:spTgt spid="2"/>
                                        </p:tgtEl>
                                        <p:attrNameLst>
                                          <p:attrName>r</p:attrName>
                                        </p:attrNameLst>
                                      </p:cBhvr>
                                    </p:animRot>
                                    <p:animRot by="-240000">
                                      <p:cBhvr>
                                        <p:cTn id="196" dur="200" fill="hold">
                                          <p:stCondLst>
                                            <p:cond delay="200"/>
                                          </p:stCondLst>
                                        </p:cTn>
                                        <p:tgtEl>
                                          <p:spTgt spid="2"/>
                                        </p:tgtEl>
                                        <p:attrNameLst>
                                          <p:attrName>r</p:attrName>
                                        </p:attrNameLst>
                                      </p:cBhvr>
                                    </p:animRot>
                                    <p:animRot by="240000">
                                      <p:cBhvr>
                                        <p:cTn id="197" dur="200" fill="hold">
                                          <p:stCondLst>
                                            <p:cond delay="400"/>
                                          </p:stCondLst>
                                        </p:cTn>
                                        <p:tgtEl>
                                          <p:spTgt spid="2"/>
                                        </p:tgtEl>
                                        <p:attrNameLst>
                                          <p:attrName>r</p:attrName>
                                        </p:attrNameLst>
                                      </p:cBhvr>
                                    </p:animRot>
                                    <p:animRot by="-240000">
                                      <p:cBhvr>
                                        <p:cTn id="198" dur="200" fill="hold">
                                          <p:stCondLst>
                                            <p:cond delay="600"/>
                                          </p:stCondLst>
                                        </p:cTn>
                                        <p:tgtEl>
                                          <p:spTgt spid="2"/>
                                        </p:tgtEl>
                                        <p:attrNameLst>
                                          <p:attrName>r</p:attrName>
                                        </p:attrNameLst>
                                      </p:cBhvr>
                                    </p:animRot>
                                    <p:animRot by="120000">
                                      <p:cBhvr>
                                        <p:cTn id="199" dur="200" fill="hold">
                                          <p:stCondLst>
                                            <p:cond delay="800"/>
                                          </p:stCondLst>
                                        </p:cTn>
                                        <p:tgtEl>
                                          <p:spTgt spid="2"/>
                                        </p:tgtEl>
                                        <p:attrNameLst>
                                          <p:attrName>r</p:attrName>
                                        </p:attrNameLst>
                                      </p:cBhvr>
                                    </p:animRot>
                                  </p:childTnLst>
                                </p:cTn>
                              </p:par>
                            </p:childTnLst>
                          </p:cTn>
                        </p:par>
                      </p:childTnLst>
                    </p:cTn>
                  </p:par>
                </p:childTnLst>
              </p:cTn>
              <p:nextCondLst>
                <p:cond evt="onClick" delay="0">
                  <p:tgtEl>
                    <p:spTgt spid="2"/>
                  </p:tgtEl>
                </p:cond>
              </p:nextCondLst>
            </p:seq>
          </p:childTnLst>
        </p:cTn>
      </p:par>
    </p:tnLst>
    <p:bldLst>
      <p:bldP spid="117" grpId="0"/>
      <p:bldP spid="16" grpId="0"/>
      <p:bldP spid="11" grpId="0"/>
      <p:bldP spid="12" grpId="0"/>
      <p:bldP spid="13"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7" y="395269"/>
            <a:ext cx="6772838" cy="584775"/>
          </a:xfrm>
          <a:prstGeom prst="rect">
            <a:avLst/>
          </a:prstGeom>
          <a:noFill/>
        </p:spPr>
        <p:txBody>
          <a:bodyPr wrap="square" rtlCol="0">
            <a:spAutoFit/>
          </a:bodyPr>
          <a:lstStyle/>
          <a:p>
            <a:pPr lvl="0" algn="ctr">
              <a:defRPr/>
            </a:pPr>
            <a:r>
              <a:rPr lang="en-US" altLang="zh-CN" sz="3200" b="1">
                <a:solidFill>
                  <a:srgbClr val="002060"/>
                </a:solidFill>
                <a:latin typeface="Times New Roman" pitchFamily="18" charset="0"/>
                <a:ea typeface="Roboto" panose="02000000000000000000" pitchFamily="2" charset="0"/>
                <a:cs typeface="Times New Roman" pitchFamily="18" charset="0"/>
              </a:rPr>
              <a:t>CHỌN CÂU TRẢ LỜI ĐÚNG</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3" name="TextBox 12"/>
          <p:cNvSpPr txBox="1"/>
          <p:nvPr/>
        </p:nvSpPr>
        <p:spPr>
          <a:xfrm>
            <a:off x="2399839" y="1205973"/>
            <a:ext cx="7426086" cy="584775"/>
          </a:xfrm>
          <a:prstGeom prst="rect">
            <a:avLst/>
          </a:prstGeom>
          <a:noFill/>
        </p:spPr>
        <p:txBody>
          <a:bodyPr wrap="square" rtlCol="0">
            <a:spAutoFit/>
          </a:bodyPr>
          <a:lstStyle/>
          <a:p>
            <a:pPr lvl="0">
              <a:defRPr/>
            </a:pPr>
            <a:r>
              <a:rPr lang="en-US" sz="3200" i="1">
                <a:solidFill>
                  <a:srgbClr val="FF0000"/>
                </a:solidFill>
                <a:latin typeface="Times New Roman" pitchFamily="18" charset="0"/>
                <a:ea typeface="Roboto" panose="02000000000000000000" pitchFamily="2" charset="0"/>
                <a:cs typeface="Times New Roman" pitchFamily="18" charset="0"/>
              </a:rPr>
              <a:t>Em hãy tìm </a:t>
            </a:r>
            <a:r>
              <a:rPr lang="vi-VN" sz="3200" i="1">
                <a:solidFill>
                  <a:srgbClr val="FF0000"/>
                </a:solidFill>
                <a:latin typeface="Times New Roman" pitchFamily="18" charset="0"/>
                <a:ea typeface="Roboto" panose="02000000000000000000" pitchFamily="2" charset="0"/>
                <a:cs typeface="Times New Roman" pitchFamily="18" charset="0"/>
              </a:rPr>
              <a:t>mã </a:t>
            </a:r>
            <a:r>
              <a:rPr lang="en-US" sz="3200" i="1">
                <a:solidFill>
                  <a:srgbClr val="FF0000"/>
                </a:solidFill>
                <a:latin typeface="Times New Roman" pitchFamily="18" charset="0"/>
                <a:ea typeface="Roboto" panose="02000000000000000000" pitchFamily="2" charset="0"/>
                <a:cs typeface="Times New Roman" pitchFamily="18" charset="0"/>
              </a:rPr>
              <a:t>khóa</a:t>
            </a:r>
            <a:r>
              <a:rPr lang="vi-VN" sz="3200" i="1">
                <a:solidFill>
                  <a:srgbClr val="FF0000"/>
                </a:solidFill>
                <a:latin typeface="Times New Roman" pitchFamily="18" charset="0"/>
                <a:ea typeface="Roboto" panose="02000000000000000000" pitchFamily="2" charset="0"/>
                <a:cs typeface="Times New Roman" pitchFamily="18" charset="0"/>
              </a:rPr>
              <a:t> mở cửa kho báu</a:t>
            </a:r>
            <a:r>
              <a:rPr lang="en-US" sz="3200" i="1">
                <a:solidFill>
                  <a:srgbClr val="FF0000"/>
                </a:solidFill>
                <a:latin typeface="Times New Roman" pitchFamily="18" charset="0"/>
                <a:ea typeface="Roboto" panose="02000000000000000000" pitchFamily="2" charset="0"/>
                <a:cs typeface="Times New Roman" pitchFamily="18" charset="0"/>
              </a:rPr>
              <a:t> nhé!</a:t>
            </a:r>
            <a:endParaRPr kumimoji="0" lang="en-US" altLang="zh-CN" sz="3200" b="0" i="1" u="none" strike="noStrike" kern="1200" cap="none" spc="0" normalizeH="0" baseline="0" noProof="0" dirty="0">
              <a:ln>
                <a:noFill/>
              </a:ln>
              <a:solidFill>
                <a:srgbClr val="FF0000"/>
              </a:solidFill>
              <a:effectLst/>
              <a:uLnTx/>
              <a:uFillTx/>
              <a:latin typeface="Times New Roman" pitchFamily="18" charset="0"/>
              <a:ea typeface="Roboto" panose="02000000000000000000" pitchFamily="2" charset="0"/>
              <a:cs typeface="Times New Roman" pitchFamily="18" charset="0"/>
            </a:endParaRPr>
          </a:p>
        </p:txBody>
      </p:sp>
      <p:sp>
        <p:nvSpPr>
          <p:cNvPr id="116" name="TextBox 115"/>
          <p:cNvSpPr txBox="1"/>
          <p:nvPr/>
        </p:nvSpPr>
        <p:spPr>
          <a:xfrm>
            <a:off x="515125" y="4919008"/>
            <a:ext cx="487775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931" b="89768" l="9905" r="94095"/>
                    </a14:imgEffect>
                  </a14:imgLayer>
                </a14:imgProps>
              </a:ext>
              <a:ext uri="{28A0092B-C50C-407E-A947-70E740481C1C}">
                <a14:useLocalDpi xmlns:a14="http://schemas.microsoft.com/office/drawing/2010/main" val="0"/>
              </a:ext>
            </a:extLst>
          </a:blip>
          <a:stretch>
            <a:fillRect/>
          </a:stretch>
        </p:blipFill>
        <p:spPr>
          <a:xfrm>
            <a:off x="1" y="1880957"/>
            <a:ext cx="3928474" cy="4379871"/>
          </a:xfrm>
          <a:prstGeom prst="rect">
            <a:avLst/>
          </a:prstGeom>
        </p:spPr>
      </p:pic>
      <p:sp>
        <p:nvSpPr>
          <p:cNvPr id="10" name="TextBox 9"/>
          <p:cNvSpPr txBox="1"/>
          <p:nvPr/>
        </p:nvSpPr>
        <p:spPr>
          <a:xfrm>
            <a:off x="3936570" y="2770101"/>
            <a:ext cx="7646122"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en-US" altLang="zh-CN" sz="2800">
                <a:solidFill>
                  <a:srgbClr val="002060"/>
                </a:solidFill>
                <a:latin typeface="Times New Roman" pitchFamily="18" charset="0"/>
                <a:ea typeface="Roboto" panose="02000000000000000000" pitchFamily="2" charset="0"/>
                <a:cs typeface="Times New Roman" pitchFamily="18" charset="0"/>
              </a:rPr>
              <a:t>Mật mã không chứa chữ số 2 ở hàng chục nghìn.</a:t>
            </a:r>
            <a:endParaRPr kumimoji="0" lang="en-US" altLang="zh-CN" sz="28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4" name="TextBox 13"/>
          <p:cNvSpPr txBox="1"/>
          <p:nvPr/>
        </p:nvSpPr>
        <p:spPr>
          <a:xfrm>
            <a:off x="3603009" y="3429000"/>
            <a:ext cx="5571988" cy="584775"/>
          </a:xfrm>
          <a:prstGeom prst="rect">
            <a:avLst/>
          </a:prstGeom>
          <a:noFill/>
        </p:spPr>
        <p:txBody>
          <a:bodyPr wrap="square" rtlCol="0">
            <a:spAutoFit/>
          </a:bodyPr>
          <a:lstStyle/>
          <a:p>
            <a:pPr lvl="0" algn="ctr">
              <a:defRPr/>
            </a:pPr>
            <a:r>
              <a:rPr lang="en-US" altLang="zh-CN" sz="3200" b="1">
                <a:solidFill>
                  <a:srgbClr val="FF0000"/>
                </a:solidFill>
                <a:latin typeface="Roboto" panose="02000000000000000000" pitchFamily="2" charset="0"/>
                <a:ea typeface="Roboto" panose="02000000000000000000" pitchFamily="2" charset="0"/>
                <a:sym typeface="Wingdings" panose="05000000000000000000" pitchFamily="2" charset="2"/>
              </a:rPr>
              <a:t> </a:t>
            </a:r>
            <a:r>
              <a:rPr lang="vi-VN" altLang="zh-CN" sz="2800">
                <a:solidFill>
                  <a:srgbClr val="002060"/>
                </a:solidFill>
                <a:latin typeface="Times New Roman" pitchFamily="18" charset="0"/>
                <a:ea typeface="Roboto" panose="02000000000000000000" pitchFamily="2" charset="0"/>
                <a:cs typeface="Times New Roman" pitchFamily="18" charset="0"/>
              </a:rPr>
              <a:t>Chữ số hàng đơn vị là số lẻ</a:t>
            </a:r>
            <a:r>
              <a:rPr lang="en-US" altLang="zh-CN" sz="2800">
                <a:solidFill>
                  <a:srgbClr val="002060"/>
                </a:solidFill>
                <a:latin typeface="Times New Roman" pitchFamily="18" charset="0"/>
                <a:ea typeface="Roboto" panose="02000000000000000000" pitchFamily="2" charset="0"/>
                <a:cs typeface="Times New Roman" pitchFamily="18" charset="0"/>
              </a:rPr>
              <a:t>.</a:t>
            </a:r>
            <a:endParaRPr kumimoji="0" lang="en-US" altLang="zh-CN" sz="2800" b="0"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5" name="TextBox 14"/>
          <p:cNvSpPr txBox="1"/>
          <p:nvPr/>
        </p:nvSpPr>
        <p:spPr>
          <a:xfrm>
            <a:off x="4621877" y="4755476"/>
            <a:ext cx="2739818" cy="584775"/>
          </a:xfrm>
          <a:prstGeom prst="rect">
            <a:avLst/>
          </a:prstGeom>
          <a:noFill/>
        </p:spPr>
        <p:txBody>
          <a:bodyPr wrap="square" rtlCol="0">
            <a:spAutoFit/>
          </a:bodyPr>
          <a:lstStyle/>
          <a:p>
            <a:pPr lvl="0" algn="ctr">
              <a:defRPr/>
            </a:pPr>
            <a:r>
              <a:rPr lang="en-US" altLang="zh-CN" sz="3200">
                <a:solidFill>
                  <a:srgbClr val="002060"/>
                </a:solidFill>
                <a:latin typeface="Roboto" panose="02000000000000000000" pitchFamily="2" charset="0"/>
                <a:ea typeface="Roboto" panose="02000000000000000000" pitchFamily="2" charset="0"/>
              </a:rPr>
              <a:t>A. 423 789</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xmlns="" id="{4FACDEB0-4136-02B1-00C5-D1D8C06FB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5066" y="-3131"/>
            <a:ext cx="2246550" cy="1550366"/>
          </a:xfrm>
          <a:prstGeom prst="rect">
            <a:avLst/>
          </a:prstGeom>
        </p:spPr>
      </p:pic>
      <p:sp>
        <p:nvSpPr>
          <p:cNvPr id="12" name="TextBox 11"/>
          <p:cNvSpPr txBox="1"/>
          <p:nvPr/>
        </p:nvSpPr>
        <p:spPr>
          <a:xfrm>
            <a:off x="7718164" y="4685671"/>
            <a:ext cx="3477078" cy="584775"/>
          </a:xfrm>
          <a:prstGeom prst="rect">
            <a:avLst/>
          </a:prstGeom>
          <a:noFill/>
        </p:spPr>
        <p:txBody>
          <a:bodyPr wrap="square" rtlCol="0">
            <a:spAutoFit/>
          </a:bodyPr>
          <a:lstStyle/>
          <a:p>
            <a:pPr lvl="0" algn="ctr">
              <a:defRPr/>
            </a:pPr>
            <a:r>
              <a:rPr lang="en-US" altLang="zh-CN" sz="3200">
                <a:solidFill>
                  <a:srgbClr val="002060"/>
                </a:solidFill>
                <a:latin typeface="Roboto" panose="02000000000000000000" pitchFamily="2" charset="0"/>
                <a:ea typeface="Roboto" panose="02000000000000000000" pitchFamily="2" charset="0"/>
              </a:rPr>
              <a:t>B. 352 708</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4641037" y="5503782"/>
            <a:ext cx="2844644" cy="584775"/>
          </a:xfrm>
          <a:prstGeom prst="rect">
            <a:avLst/>
          </a:prstGeom>
          <a:noFill/>
        </p:spPr>
        <p:txBody>
          <a:bodyPr wrap="square" rtlCol="0">
            <a:spAutoFit/>
          </a:bodyPr>
          <a:lstStyle/>
          <a:p>
            <a:pPr lvl="0">
              <a:defRPr/>
            </a:pPr>
            <a:r>
              <a:rPr lang="en-US" altLang="zh-CN" sz="3200" smtClean="0">
                <a:solidFill>
                  <a:srgbClr val="002060"/>
                </a:solidFill>
                <a:latin typeface="Roboto" panose="02000000000000000000" pitchFamily="2" charset="0"/>
                <a:ea typeface="Roboto" panose="02000000000000000000" pitchFamily="2" charset="0"/>
              </a:rPr>
              <a:t>   C</a:t>
            </a:r>
            <a:r>
              <a:rPr lang="en-US" altLang="zh-CN" sz="3200">
                <a:solidFill>
                  <a:srgbClr val="002060"/>
                </a:solidFill>
                <a:latin typeface="Roboto" panose="02000000000000000000" pitchFamily="2" charset="0"/>
                <a:ea typeface="Roboto" panose="02000000000000000000" pitchFamily="2" charset="0"/>
              </a:rPr>
              <a:t>. 253 137</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18" name="TextBox 17"/>
          <p:cNvSpPr txBox="1"/>
          <p:nvPr/>
        </p:nvSpPr>
        <p:spPr>
          <a:xfrm>
            <a:off x="8105614" y="5380673"/>
            <a:ext cx="2701119" cy="584775"/>
          </a:xfrm>
          <a:prstGeom prst="rect">
            <a:avLst/>
          </a:prstGeom>
          <a:noFill/>
        </p:spPr>
        <p:txBody>
          <a:bodyPr wrap="square" rtlCol="0">
            <a:spAutoFit/>
          </a:bodyPr>
          <a:lstStyle/>
          <a:p>
            <a:pPr lvl="0" algn="ctr">
              <a:defRPr/>
            </a:pPr>
            <a:r>
              <a:rPr lang="en-US" altLang="zh-CN" sz="3200">
                <a:solidFill>
                  <a:srgbClr val="002060"/>
                </a:solidFill>
                <a:latin typeface="Roboto" panose="02000000000000000000" pitchFamily="2" charset="0"/>
                <a:ea typeface="Roboto" panose="02000000000000000000" pitchFamily="2" charset="0"/>
              </a:rPr>
              <a:t>D. 435 114</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1930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17"/>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withEffect">
                                  <p:stCondLst>
                                    <p:cond delay="0"/>
                                  </p:stCondLst>
                                  <p:childTnLst>
                                    <p:animClr clrSpc="rgb" dir="cw">
                                      <p:cBhvr>
                                        <p:cTn id="54" dur="2000" fill="hold"/>
                                        <p:tgtEl>
                                          <p:spTgt spid="17"/>
                                        </p:tgtEl>
                                        <p:attrNameLst>
                                          <p:attrName>fillcolor</p:attrName>
                                        </p:attrNameLst>
                                      </p:cBhvr>
                                      <p:to>
                                        <a:srgbClr val="FF0000"/>
                                      </p:to>
                                    </p:animClr>
                                    <p:set>
                                      <p:cBhvr>
                                        <p:cTn id="55" dur="2000" fill="hold"/>
                                        <p:tgtEl>
                                          <p:spTgt spid="17"/>
                                        </p:tgtEl>
                                        <p:attrNameLst>
                                          <p:attrName>fill.type</p:attrName>
                                        </p:attrNameLst>
                                      </p:cBhvr>
                                      <p:to>
                                        <p:strVal val="solid"/>
                                      </p:to>
                                    </p:set>
                                    <p:set>
                                      <p:cBhvr>
                                        <p:cTn id="56"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bldLst>
      <p:bldP spid="117" grpId="0"/>
      <p:bldP spid="13" grpId="0"/>
      <p:bldP spid="10" grpId="0"/>
      <p:bldP spid="14" grpId="0"/>
      <p:bldP spid="15" grpId="0"/>
      <p:bldP spid="12"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xmlns="" id="{DA14CBFD-2C6F-E4A0-F468-3C5C731B2275}"/>
              </a:ext>
            </a:extLst>
          </p:cNvPr>
          <p:cNvSpPr txBox="1"/>
          <p:nvPr/>
        </p:nvSpPr>
        <p:spPr>
          <a:xfrm>
            <a:off x="3518115" y="185980"/>
            <a:ext cx="3068685" cy="1015663"/>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7030A0"/>
                </a:solidFill>
                <a:effectLst/>
                <a:uLnTx/>
                <a:uFillTx/>
                <a:latin typeface="Times New Roman" pitchFamily="18" charset="0"/>
                <a:ea typeface="Roboto Black" panose="02000000000000000000" pitchFamily="2" charset="0"/>
                <a:cs typeface="Times New Roman" pitchFamily="18" charset="0"/>
              </a:rPr>
              <a:t>BÀI 3</a:t>
            </a:r>
            <a:endParaRPr kumimoji="0" lang="en-US" sz="6000" b="1" i="0" u="none" strike="noStrike" kern="1200" cap="none" spc="0" normalizeH="0" baseline="0" noProof="0" dirty="0">
              <a:ln>
                <a:noFill/>
              </a:ln>
              <a:solidFill>
                <a:srgbClr val="7030A0"/>
              </a:solidFill>
              <a:effectLst/>
              <a:uLnTx/>
              <a:uFillTx/>
              <a:latin typeface="Times New Roman" pitchFamily="18" charset="0"/>
              <a:ea typeface="Roboto Black" panose="02000000000000000000" pitchFamily="2" charset="0"/>
              <a:cs typeface="Times New Roman" pitchFamily="18" charset="0"/>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1" y="-61076"/>
            <a:ext cx="2246550" cy="1550366"/>
          </a:xfrm>
          <a:prstGeom prst="rect">
            <a:avLst/>
          </a:prstGeom>
        </p:spPr>
      </p:pic>
      <p:sp>
        <p:nvSpPr>
          <p:cNvPr id="14" name="TextBox 13"/>
          <p:cNvSpPr txBox="1"/>
          <p:nvPr/>
        </p:nvSpPr>
        <p:spPr>
          <a:xfrm>
            <a:off x="4494508" y="1559468"/>
            <a:ext cx="7082726" cy="286232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Times New Roman" pitchFamily="18" charset="0"/>
                <a:ea typeface="Roboto Black" panose="02000000000000000000" pitchFamily="2" charset="0"/>
                <a:cs typeface="Times New Roman" pitchFamily="18" charset="0"/>
              </a:rPr>
              <a:t>BỘ CHỮ SỐ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002060"/>
                </a:solidFill>
                <a:effectLst/>
                <a:uLnTx/>
                <a:uFillTx/>
                <a:latin typeface="Times New Roman" pitchFamily="18" charset="0"/>
                <a:ea typeface="Roboto Black" panose="02000000000000000000" pitchFamily="2" charset="0"/>
                <a:cs typeface="Times New Roman" pitchFamily="18" charset="0"/>
              </a:rPr>
              <a:t>BÍ ẨN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252" y="4421790"/>
            <a:ext cx="5044196" cy="2164635"/>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20347"/>
            <a:ext cx="5117867" cy="533765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11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53" presetClass="entr" presetSubtype="16"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968692" y="1551211"/>
            <a:ext cx="9419315" cy="584775"/>
          </a:xfrm>
          <a:prstGeom prst="rect">
            <a:avLst/>
          </a:prstGeom>
          <a:noFill/>
        </p:spPr>
        <p:txBody>
          <a:bodyPr wrap="square" rtlCol="0">
            <a:spAutoFit/>
          </a:bodyPr>
          <a:lstStyle/>
          <a:p>
            <a:pPr lvl="0" algn="ctr">
              <a:defRPr/>
            </a:pPr>
            <a:r>
              <a:rPr kumimoji="0" lang="vi-VN" sz="3200" b="0"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Thảo luận và chia sẻ ý tưởng làm </a:t>
            </a:r>
            <a:r>
              <a:rPr lang="vi-VN" sz="3200">
                <a:solidFill>
                  <a:srgbClr val="002060"/>
                </a:solidFill>
                <a:latin typeface="Times New Roman" pitchFamily="18" charset="0"/>
                <a:ea typeface="Roboto" panose="02000000000000000000" pitchFamily="2" charset="0"/>
                <a:cs typeface="Times New Roman" pitchFamily="18" charset="0"/>
              </a:rPr>
              <a:t>“</a:t>
            </a:r>
            <a:r>
              <a:rPr lang="en-US" sz="3200">
                <a:solidFill>
                  <a:srgbClr val="002060"/>
                </a:solidFill>
                <a:latin typeface="Times New Roman" pitchFamily="18" charset="0"/>
                <a:ea typeface="Roboto" panose="02000000000000000000" pitchFamily="2" charset="0"/>
                <a:cs typeface="Times New Roman" pitchFamily="18" charset="0"/>
              </a:rPr>
              <a:t>B</a:t>
            </a:r>
            <a:r>
              <a:rPr lang="vi-VN" sz="3200">
                <a:solidFill>
                  <a:srgbClr val="002060"/>
                </a:solidFill>
                <a:latin typeface="Times New Roman" pitchFamily="18" charset="0"/>
                <a:ea typeface="Roboto" panose="02000000000000000000" pitchFamily="2" charset="0"/>
                <a:cs typeface="Times New Roman" pitchFamily="18" charset="0"/>
              </a:rPr>
              <a:t>ộ chữ số bí ẩn”</a:t>
            </a:r>
          </a:p>
        </p:txBody>
      </p:sp>
      <p:sp>
        <p:nvSpPr>
          <p:cNvPr id="117" name="TextBox 116"/>
          <p:cNvSpPr txBox="1"/>
          <p:nvPr/>
        </p:nvSpPr>
        <p:spPr>
          <a:xfrm>
            <a:off x="2537779" y="334139"/>
            <a:ext cx="7691102"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rPr>
              <a:t>ĐỀ XUẤT Ý TƯỞNG VÀ CÁCH </a:t>
            </a:r>
            <a:r>
              <a:rPr kumimoji="0" lang="vi-VN"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LÀM </a:t>
            </a:r>
            <a:r>
              <a:rPr lang="vi-VN" altLang="zh-CN" sz="3200" b="1">
                <a:solidFill>
                  <a:srgbClr val="002060"/>
                </a:solidFill>
                <a:latin typeface="Times New Roman" pitchFamily="18" charset="0"/>
                <a:ea typeface="Roboto" panose="02000000000000000000" pitchFamily="2" charset="0"/>
                <a:cs typeface="Times New Roman" pitchFamily="18" charset="0"/>
              </a:rPr>
              <a:t>“BỘ CHỮ SỐ BÍ ẨN”</a:t>
            </a:r>
          </a:p>
        </p:txBody>
      </p:sp>
      <p:sp>
        <p:nvSpPr>
          <p:cNvPr id="9" name="TextBox 8">
            <a:extLst>
              <a:ext uri="{FF2B5EF4-FFF2-40B4-BE49-F238E27FC236}">
                <a16:creationId xmlns:a16="http://schemas.microsoft.com/office/drawing/2014/main" xmlns="" id="{1C6C1494-9761-2059-0481-6D5C41B8AC62}"/>
              </a:ext>
            </a:extLst>
          </p:cNvPr>
          <p:cNvSpPr txBox="1"/>
          <p:nvPr/>
        </p:nvSpPr>
        <p:spPr>
          <a:xfrm>
            <a:off x="5123545" y="5972314"/>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431" y="2826512"/>
            <a:ext cx="5042919" cy="2164087"/>
          </a:xfrm>
          <a:prstGeom prst="rect">
            <a:avLst/>
          </a:prstGeom>
          <a:effectLst>
            <a:outerShdw blurRad="63500" sx="102000" sy="102000" algn="ctr" rotWithShape="0">
              <a:prstClr val="black">
                <a:alpha val="40000"/>
              </a:prstClr>
            </a:outerShdw>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2569" y="2122808"/>
            <a:ext cx="5460163" cy="47411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615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16"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3079204" y="362080"/>
            <a:ext cx="547846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TIÊU CHÍ SẢN PHẨM</a:t>
            </a:r>
          </a:p>
        </p:txBody>
      </p:sp>
      <p:sp>
        <p:nvSpPr>
          <p:cNvPr id="3" name="Rounded Rectangle 2"/>
          <p:cNvSpPr/>
          <p:nvPr/>
        </p:nvSpPr>
        <p:spPr>
          <a:xfrm>
            <a:off x="1007390" y="1551211"/>
            <a:ext cx="10879810" cy="4509603"/>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417294" y="1893405"/>
            <a:ext cx="6920794" cy="1569660"/>
          </a:xfrm>
          <a:prstGeom prst="rect">
            <a:avLst/>
          </a:prstGeom>
          <a:noFill/>
        </p:spPr>
        <p:txBody>
          <a:bodyPr wrap="square" rtlCol="0">
            <a:spAutoFit/>
          </a:bodyPr>
          <a:lstStyle/>
          <a:p>
            <a:pPr lvl="0">
              <a:defRPr/>
            </a:pPr>
            <a:r>
              <a:rPr lang="en-US" altLang="zh-CN" sz="2800" b="1" smtClean="0">
                <a:solidFill>
                  <a:srgbClr val="002060"/>
                </a:solidFill>
                <a:latin typeface="Times New Roman" pitchFamily="18" charset="0"/>
                <a:ea typeface="Roboto" panose="02000000000000000000" pitchFamily="2" charset="0"/>
                <a:cs typeface="Times New Roman" pitchFamily="18" charset="0"/>
              </a:rPr>
              <a:t>- </a:t>
            </a:r>
            <a:r>
              <a:rPr lang="vi-VN" altLang="zh-CN" sz="3200" b="1" smtClean="0">
                <a:solidFill>
                  <a:srgbClr val="002060"/>
                </a:solidFill>
                <a:latin typeface="Times New Roman" pitchFamily="18" charset="0"/>
                <a:ea typeface="Roboto" panose="02000000000000000000" pitchFamily="2" charset="0"/>
                <a:cs typeface="Times New Roman" pitchFamily="18" charset="0"/>
              </a:rPr>
              <a:t>Sử </a:t>
            </a:r>
            <a:r>
              <a:rPr lang="vi-VN" altLang="zh-CN" sz="3200" b="1">
                <a:solidFill>
                  <a:srgbClr val="002060"/>
                </a:solidFill>
                <a:latin typeface="Times New Roman" pitchFamily="18" charset="0"/>
                <a:ea typeface="Roboto" panose="02000000000000000000" pitchFamily="2" charset="0"/>
                <a:cs typeface="Times New Roman" pitchFamily="18" charset="0"/>
              </a:rPr>
              <a:t>dụng để lập các số có 6 chữ số;</a:t>
            </a:r>
          </a:p>
          <a:p>
            <a:pPr lvl="0">
              <a:defRPr/>
            </a:pPr>
            <a:r>
              <a:rPr lang="vi-VN" altLang="zh-CN" sz="3200" b="1">
                <a:solidFill>
                  <a:srgbClr val="002060"/>
                </a:solidFill>
                <a:latin typeface="Times New Roman" pitchFamily="18" charset="0"/>
                <a:ea typeface="Roboto" panose="02000000000000000000" pitchFamily="2" charset="0"/>
                <a:cs typeface="Times New Roman" pitchFamily="18" charset="0"/>
              </a:rPr>
              <a:t>nhận biết giá trị theo vị trí của từng</a:t>
            </a:r>
          </a:p>
          <a:p>
            <a:pPr lvl="0">
              <a:defRPr/>
            </a:pPr>
            <a:r>
              <a:rPr lang="vi-VN" altLang="zh-CN" sz="3200" b="1">
                <a:solidFill>
                  <a:srgbClr val="002060"/>
                </a:solidFill>
                <a:latin typeface="Times New Roman" pitchFamily="18" charset="0"/>
                <a:ea typeface="Roboto" panose="02000000000000000000" pitchFamily="2" charset="0"/>
                <a:cs typeface="Times New Roman" pitchFamily="18" charset="0"/>
              </a:rPr>
              <a:t>chữ số trong mỗi số</a:t>
            </a:r>
            <a:endParaRPr kumimoji="0" lang="vi-VN"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sp>
        <p:nvSpPr>
          <p:cNvPr id="10" name="TextBox 9"/>
          <p:cNvSpPr txBox="1"/>
          <p:nvPr/>
        </p:nvSpPr>
        <p:spPr>
          <a:xfrm>
            <a:off x="1158378" y="3620129"/>
            <a:ext cx="6094829" cy="1569660"/>
          </a:xfrm>
          <a:prstGeom prst="rect">
            <a:avLst/>
          </a:prstGeom>
          <a:noFill/>
        </p:spPr>
        <p:txBody>
          <a:bodyPr wrap="square" rtlCol="0">
            <a:spAutoFit/>
          </a:bodyPr>
          <a:lstStyle/>
          <a:p>
            <a:pPr lvl="0">
              <a:defRPr/>
            </a:pPr>
            <a:r>
              <a:rPr lang="en-US" altLang="zh-CN" sz="3200" b="1" smtClean="0">
                <a:solidFill>
                  <a:srgbClr val="002060"/>
                </a:solidFill>
                <a:latin typeface="Times New Roman" pitchFamily="18" charset="0"/>
                <a:ea typeface="Roboto" panose="02000000000000000000" pitchFamily="2" charset="0"/>
                <a:cs typeface="Times New Roman" pitchFamily="18" charset="0"/>
              </a:rPr>
              <a:t>- Dễ </a:t>
            </a:r>
            <a:r>
              <a:rPr lang="en-US" altLang="zh-CN" sz="3200" b="1">
                <a:solidFill>
                  <a:srgbClr val="002060"/>
                </a:solidFill>
                <a:latin typeface="Times New Roman" pitchFamily="18" charset="0"/>
                <a:ea typeface="Roboto" panose="02000000000000000000" pitchFamily="2" charset="0"/>
                <a:cs typeface="Times New Roman" pitchFamily="18" charset="0"/>
              </a:rPr>
              <a:t>sử dụng, đảm bảo tính thẩm </a:t>
            </a:r>
            <a:r>
              <a:rPr lang="en-US" altLang="zh-CN" sz="3200" b="1" smtClean="0">
                <a:solidFill>
                  <a:srgbClr val="002060"/>
                </a:solidFill>
                <a:latin typeface="Times New Roman" pitchFamily="18" charset="0"/>
                <a:ea typeface="Roboto" panose="02000000000000000000" pitchFamily="2" charset="0"/>
                <a:cs typeface="Times New Roman" pitchFamily="18" charset="0"/>
              </a:rPr>
              <a:t>mĩ  và </a:t>
            </a:r>
            <a:r>
              <a:rPr lang="en-US" altLang="zh-CN" sz="3200" b="1">
                <a:solidFill>
                  <a:srgbClr val="002060"/>
                </a:solidFill>
                <a:latin typeface="Times New Roman" pitchFamily="18" charset="0"/>
                <a:ea typeface="Roboto" panose="02000000000000000000" pitchFamily="2" charset="0"/>
                <a:cs typeface="Times New Roman" pitchFamily="18" charset="0"/>
              </a:rPr>
              <a:t>chắc </a:t>
            </a:r>
            <a:r>
              <a:rPr lang="en-US" altLang="zh-CN" sz="3200" b="1" smtClean="0">
                <a:solidFill>
                  <a:srgbClr val="002060"/>
                </a:solidFill>
                <a:latin typeface="Times New Roman" pitchFamily="18" charset="0"/>
                <a:ea typeface="Roboto" panose="02000000000000000000" pitchFamily="2" charset="0"/>
                <a:cs typeface="Times New Roman" pitchFamily="18" charset="0"/>
              </a:rPr>
              <a:t>chắn</a:t>
            </a:r>
            <a:endParaRPr kumimoji="0" lang="en-US" altLang="zh-CN" sz="32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endParaRPr>
          </a:p>
          <a:p>
            <a:pPr lvl="0">
              <a:defRPr/>
            </a:pPr>
            <a:r>
              <a:rPr lang="en-US" altLang="zh-CN" sz="3200" b="1">
                <a:solidFill>
                  <a:srgbClr val="002060"/>
                </a:solidFill>
                <a:latin typeface="Times New Roman" pitchFamily="18" charset="0"/>
                <a:ea typeface="Roboto" panose="02000000000000000000" pitchFamily="2" charset="0"/>
                <a:cs typeface="Times New Roman" pitchFamily="18" charset="0"/>
              </a:rPr>
              <a:t>- Vật liệu dễ kiếm, rẻ tiền , dễ </a:t>
            </a:r>
            <a:r>
              <a:rPr lang="en-US" altLang="zh-CN" sz="3200" b="1" smtClean="0">
                <a:solidFill>
                  <a:srgbClr val="002060"/>
                </a:solidFill>
                <a:latin typeface="Times New Roman" pitchFamily="18" charset="0"/>
                <a:ea typeface="Roboto" panose="02000000000000000000" pitchFamily="2" charset="0"/>
                <a:cs typeface="Times New Roman" pitchFamily="18" charset="0"/>
              </a:rPr>
              <a:t>làm </a:t>
            </a:r>
            <a:endParaRPr kumimoji="0" lang="vi-VN"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3" name="Picture 12">
            <a:extLst>
              <a:ext uri="{FF2B5EF4-FFF2-40B4-BE49-F238E27FC236}">
                <a16:creationId xmlns:a16="http://schemas.microsoft.com/office/drawing/2014/main" xmlns=""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04473">
            <a:off x="7167239" y="2943839"/>
            <a:ext cx="4589560" cy="196953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6994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 grpId="0" animBg="1"/>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F47EDC76-93E4-69B2-B3EB-FFBB9F9285CB}"/>
              </a:ext>
            </a:extLst>
          </p:cNvPr>
          <p:cNvSpPr txBox="1"/>
          <p:nvPr/>
        </p:nvSpPr>
        <p:spPr>
          <a:xfrm>
            <a:off x="1022888" y="1698310"/>
            <a:ext cx="8120702" cy="55399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itchFamily="18" charset="0"/>
                <a:ea typeface="Roboto" panose="02000000000000000000" pitchFamily="2" charset="0"/>
                <a:cs typeface="Times New Roman" pitchFamily="18" charset="0"/>
              </a:rPr>
              <a:t>Lựa chọn dụng cụ và vật liệu</a:t>
            </a:r>
            <a:endParaRPr kumimoji="0" lang="en-US" sz="36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954" y="3683597"/>
            <a:ext cx="2244748" cy="2073052"/>
          </a:xfrm>
          <a:prstGeom prst="rect">
            <a:avLst/>
          </a:prstGeom>
          <a:effectLst>
            <a:outerShdw blurRad="63500" sx="102000" sy="102000" algn="ctr" rotWithShape="0">
              <a:prstClr val="black">
                <a:alpha val="40000"/>
              </a:prstClr>
            </a:outerShdw>
          </a:effectLst>
        </p:spPr>
      </p:pic>
      <p:sp>
        <p:nvSpPr>
          <p:cNvPr id="11" name="TextBox 10">
            <a:extLst>
              <a:ext uri="{FF2B5EF4-FFF2-40B4-BE49-F238E27FC236}">
                <a16:creationId xmlns:a16="http://schemas.microsoft.com/office/drawing/2014/main" xmlns="" id="{C50EEADF-F242-4F8F-96FE-76601BA8159E}"/>
              </a:ext>
            </a:extLst>
          </p:cNvPr>
          <p:cNvSpPr txBox="1"/>
          <p:nvPr/>
        </p:nvSpPr>
        <p:spPr>
          <a:xfrm>
            <a:off x="1022888" y="2541288"/>
            <a:ext cx="11169112" cy="553998"/>
          </a:xfrm>
          <a:prstGeom prst="rect">
            <a:avLst/>
          </a:prstGeom>
          <a:noFill/>
        </p:spPr>
        <p:txBody>
          <a:bodyPr wrap="square" lIns="0" tIns="0" rIns="0" bIns="0" rtlCol="0">
            <a:spAutoFit/>
          </a:bodyPr>
          <a:lstStyle/>
          <a:p>
            <a:pPr lvl="0" algn="just">
              <a:defRPr/>
            </a:pPr>
            <a:r>
              <a:rPr lang="en-US" sz="3600" b="1">
                <a:solidFill>
                  <a:srgbClr val="002060"/>
                </a:solidFill>
                <a:latin typeface="Times New Roman" pitchFamily="18" charset="0"/>
                <a:ea typeface="Roboto" panose="02000000000000000000" pitchFamily="2" charset="0"/>
                <a:cs typeface="Times New Roman" pitchFamily="18" charset="0"/>
              </a:rPr>
              <a:t>Giấy A4, dập ghim, giấy màu, bút màu, keo dán, kéo</a:t>
            </a:r>
            <a:endParaRPr kumimoji="0" lang="en-US" sz="36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2" name="Picture 11">
            <a:extLst>
              <a:ext uri="{FF2B5EF4-FFF2-40B4-BE49-F238E27FC236}">
                <a16:creationId xmlns:a16="http://schemas.microsoft.com/office/drawing/2014/main" xmlns="" id="{2F0B38A0-9C2A-CC9E-621D-1963F69D09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87" b="100000" l="0" r="100000">
                        <a14:foregroundMark x1="30636" y1="31132" x2="43931" y2="42453"/>
                        <a14:foregroundMark x1="41618" y1="60377" x2="29480" y2="72642"/>
                      </a14:backgroundRemoval>
                    </a14:imgEffect>
                  </a14:imgLayer>
                </a14:imgProps>
              </a:ext>
            </a:extLst>
          </a:blip>
          <a:stretch>
            <a:fillRect/>
          </a:stretch>
        </p:blipFill>
        <p:spPr>
          <a:xfrm>
            <a:off x="8484040" y="3402046"/>
            <a:ext cx="1961818" cy="1202039"/>
          </a:xfrm>
          <a:prstGeom prst="rect">
            <a:avLst/>
          </a:prstGeom>
          <a:effectLst>
            <a:outerShdw blurRad="63500" sx="102000" sy="102000" algn="ctr" rotWithShape="0">
              <a:prstClr val="black">
                <a:alpha val="40000"/>
              </a:prstClr>
            </a:outerShdw>
          </a:effectLst>
        </p:spPr>
      </p:pic>
      <p:pic>
        <p:nvPicPr>
          <p:cNvPr id="18" name="Picture 17">
            <a:extLst>
              <a:ext uri="{FF2B5EF4-FFF2-40B4-BE49-F238E27FC236}">
                <a16:creationId xmlns:a16="http://schemas.microsoft.com/office/drawing/2014/main" xmlns="" id="{901E8F2F-82B1-8289-A128-7A4A6AA36D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87671" y="3738378"/>
            <a:ext cx="2195568" cy="2195568"/>
          </a:xfrm>
          <a:prstGeom prst="rect">
            <a:avLst/>
          </a:prstGeom>
        </p:spPr>
      </p:pic>
      <p:pic>
        <p:nvPicPr>
          <p:cNvPr id="24" name="Picture 23">
            <a:extLst>
              <a:ext uri="{FF2B5EF4-FFF2-40B4-BE49-F238E27FC236}">
                <a16:creationId xmlns:a16="http://schemas.microsoft.com/office/drawing/2014/main" xmlns="" id="{4A2210E2-AFE1-878C-C378-54692377689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256" b="100000" l="22979" r="79149"/>
                    </a14:imgEffect>
                  </a14:imgLayer>
                </a14:imgProps>
              </a:ext>
              <a:ext uri="{28A0092B-C50C-407E-A947-70E740481C1C}">
                <a14:useLocalDpi xmlns:a14="http://schemas.microsoft.com/office/drawing/2010/main" val="0"/>
              </a:ext>
            </a:extLst>
          </a:blip>
          <a:srcRect l="16228" r="13090"/>
          <a:stretch/>
        </p:blipFill>
        <p:spPr>
          <a:xfrm>
            <a:off x="10083821" y="3140513"/>
            <a:ext cx="2108179" cy="2728757"/>
          </a:xfrm>
          <a:prstGeom prst="rect">
            <a:avLst/>
          </a:prstGeom>
          <a:effectLst>
            <a:outerShdw blurRad="63500" sx="102000" sy="102000" algn="ctr" rotWithShape="0">
              <a:prstClr val="black">
                <a:alpha val="40000"/>
              </a:prstClr>
            </a:outerShdw>
          </a:effectLst>
        </p:spPr>
      </p:pic>
      <p:pic>
        <p:nvPicPr>
          <p:cNvPr id="25" name="Picture 24"/>
          <p:cNvPicPr>
            <a:picLocks noChangeAspect="1"/>
          </p:cNvPicPr>
          <p:nvPr/>
        </p:nvPicPr>
        <p:blipFill>
          <a:blip r:embed="rId9">
            <a:extLst>
              <a:ext uri="{BEBA8EAE-BF5A-486C-A8C5-ECC9F3942E4B}">
                <a14:imgProps xmlns:a14="http://schemas.microsoft.com/office/drawing/2010/main">
                  <a14:imgLayer r:embed="rId10">
                    <a14:imgEffect>
                      <a14:backgroundRemoval t="3315" b="100000" l="3017" r="100000">
                        <a14:foregroundMark x1="6897" y1="19337" x2="92241" y2="23757"/>
                        <a14:foregroundMark x1="5603" y1="11602" x2="92672" y2="9945"/>
                        <a14:foregroundMark x1="8190" y1="21547" x2="9914" y2="36464"/>
                        <a14:foregroundMark x1="90948" y1="25967" x2="90948" y2="35359"/>
                      </a14:backgroundRemoval>
                    </a14:imgEffect>
                  </a14:imgLayer>
                </a14:imgProps>
              </a:ext>
            </a:extLst>
          </a:blip>
          <a:stretch>
            <a:fillRect/>
          </a:stretch>
        </p:blipFill>
        <p:spPr>
          <a:xfrm>
            <a:off x="5470985" y="3738378"/>
            <a:ext cx="2313949" cy="1963491"/>
          </a:xfrm>
          <a:prstGeom prst="rect">
            <a:avLst/>
          </a:prstGeom>
          <a:effectLst>
            <a:outerShdw blurRad="63500" sx="102000" sy="102000" algn="ctr" rotWithShape="0">
              <a:prstClr val="black">
                <a:alpha val="40000"/>
              </a:prstClr>
            </a:outerShdw>
          </a:effectLst>
        </p:spPr>
      </p:pic>
      <p:sp>
        <p:nvSpPr>
          <p:cNvPr id="26" name="TextBox 25"/>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Times New Roman" pitchFamily="18" charset="0"/>
                <a:ea typeface="Roboto" panose="02000000000000000000" pitchFamily="2" charset="0"/>
                <a:cs typeface="Times New Roman" pitchFamily="18" charset="0"/>
              </a:rPr>
              <a:t>LÀM “BỘ CHỮ SỐ BÍ ẨN”</a:t>
            </a:r>
            <a:endParaRPr kumimoji="0" lang="en-US" altLang="zh-CN" sz="3200" b="1" i="0" u="none" strike="noStrike" kern="1200" cap="none" spc="0" normalizeH="0" baseline="0" noProof="0" dirty="0">
              <a:ln>
                <a:noFill/>
              </a:ln>
              <a:solidFill>
                <a:srgbClr val="002060"/>
              </a:solidFill>
              <a:effectLst/>
              <a:uLnTx/>
              <a:uFillTx/>
              <a:latin typeface="Times New Roman" pitchFamily="18" charset="0"/>
              <a:ea typeface="Roboto" panose="02000000000000000000" pitchFamily="2" charset="0"/>
              <a:cs typeface="Times New Roman" pitchFamily="18" charset="0"/>
            </a:endParaRPr>
          </a:p>
        </p:txBody>
      </p:sp>
      <p:pic>
        <p:nvPicPr>
          <p:cNvPr id="16" name="Picture 15">
            <a:extLst>
              <a:ext uri="{FF2B5EF4-FFF2-40B4-BE49-F238E27FC236}">
                <a16:creationId xmlns:a16="http://schemas.microsoft.com/office/drawing/2014/main" xmlns="" id="{4FACDEB0-4136-02B1-00C5-D1D8C06FB6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4839" b="96774" l="9524" r="98413"/>
                    </a14:imgEffect>
                  </a14:imgLayer>
                </a14:imgProps>
              </a:ext>
            </a:extLst>
          </a:blip>
          <a:stretch>
            <a:fillRect/>
          </a:stretch>
        </p:blipFill>
        <p:spPr>
          <a:xfrm>
            <a:off x="8012430" y="4707514"/>
            <a:ext cx="2433428" cy="1197401"/>
          </a:xfrm>
          <a:prstGeom prst="rect">
            <a:avLst/>
          </a:prstGeom>
        </p:spPr>
      </p:pic>
    </p:spTree>
    <p:extLst>
      <p:ext uri="{BB962C8B-B14F-4D97-AF65-F5344CB8AC3E}">
        <p14:creationId xmlns:p14="http://schemas.microsoft.com/office/powerpoint/2010/main" val="391326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p:bldP spid="26"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3826</TotalTime>
  <Words>772</Words>
  <Application>Microsoft Office PowerPoint</Application>
  <PresentationFormat>Custom</PresentationFormat>
  <Paragraphs>125</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Roboto Black</vt:lpstr>
      <vt:lpstr>Calibri</vt:lpstr>
      <vt:lpstr>Roboto</vt:lpstr>
      <vt:lpstr>Times New Roman</vt:lpstr>
      <vt:lpstr>Wingdings</vt:lpstr>
      <vt:lpstr>Calibri Light</vt:lpstr>
      <vt:lpstr>3_Office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219</cp:revision>
  <dcterms:created xsi:type="dcterms:W3CDTF">2023-04-01T23:44:56Z</dcterms:created>
  <dcterms:modified xsi:type="dcterms:W3CDTF">2023-10-04T13:48:04Z</dcterms:modified>
</cp:coreProperties>
</file>