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39"/>
  </p:notesMasterIdLst>
  <p:sldIdLst>
    <p:sldId id="4282" r:id="rId4"/>
    <p:sldId id="4283" r:id="rId5"/>
    <p:sldId id="4332" r:id="rId6"/>
    <p:sldId id="4333" r:id="rId7"/>
    <p:sldId id="4334" r:id="rId8"/>
    <p:sldId id="4335" r:id="rId9"/>
    <p:sldId id="4307" r:id="rId10"/>
    <p:sldId id="4284" r:id="rId11"/>
    <p:sldId id="4302" r:id="rId12"/>
    <p:sldId id="4336" r:id="rId13"/>
    <p:sldId id="4290" r:id="rId14"/>
    <p:sldId id="4337" r:id="rId15"/>
    <p:sldId id="4338" r:id="rId16"/>
    <p:sldId id="4339" r:id="rId17"/>
    <p:sldId id="4340" r:id="rId18"/>
    <p:sldId id="4363" r:id="rId19"/>
    <p:sldId id="4341" r:id="rId20"/>
    <p:sldId id="4297" r:id="rId21"/>
    <p:sldId id="4298" r:id="rId22"/>
    <p:sldId id="4343" r:id="rId23"/>
    <p:sldId id="4347" r:id="rId24"/>
    <p:sldId id="4348" r:id="rId25"/>
    <p:sldId id="4349" r:id="rId26"/>
    <p:sldId id="4350" r:id="rId27"/>
    <p:sldId id="4351" r:id="rId28"/>
    <p:sldId id="4353" r:id="rId29"/>
    <p:sldId id="4354" r:id="rId30"/>
    <p:sldId id="4355" r:id="rId31"/>
    <p:sldId id="4360" r:id="rId32"/>
    <p:sldId id="4361" r:id="rId33"/>
    <p:sldId id="4362" r:id="rId34"/>
    <p:sldId id="4356" r:id="rId35"/>
    <p:sldId id="4357" r:id="rId36"/>
    <p:sldId id="4358" r:id="rId37"/>
    <p:sldId id="435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Pangolin" panose="020B0604020202020204" charset="0"/>
      <p:regular r:id="rId46"/>
    </p:embeddedFont>
    <p:embeddedFont>
      <p:font typeface="Roboto" panose="02000000000000000000" pitchFamily="2" charset="0"/>
      <p:regular r:id="rId47"/>
      <p:bold r:id="rId48"/>
      <p:italic r:id="rId49"/>
      <p:boldItalic r:id="rId50"/>
    </p:embeddedFont>
    <p:embeddedFont>
      <p:font typeface="Roboto Black" panose="02000000000000000000" pitchFamily="2" charset="0"/>
      <p:bold r:id="rId51"/>
      <p:boldItalic r:id="rId5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CDC"/>
    <a:srgbClr val="BDD7EE"/>
    <a:srgbClr val="DFCEBC"/>
    <a:srgbClr val="CB6CE6"/>
    <a:srgbClr val="A5B2D3"/>
    <a:srgbClr val="95624C"/>
    <a:srgbClr val="B94917"/>
    <a:srgbClr val="EE9974"/>
    <a:srgbClr val="8DD3AE"/>
    <a:srgbClr val="C6E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3192" autoAdjust="0"/>
  </p:normalViewPr>
  <p:slideViewPr>
    <p:cSldViewPr snapToGrid="0">
      <p:cViewPr varScale="1">
        <p:scale>
          <a:sx n="95" d="100"/>
          <a:sy n="95"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05/07/2023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thực hiện thí nghiệm như đã đề xuất, ghi chép lại kết quả thí nghiệm</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và 2 kết hợp với bảng thí nghiệm của hoạt động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358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905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0951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738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58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569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784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857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292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a:t>, dán tranh ảnh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7686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4867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1569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0836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504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989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380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79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nút thời gian cho đồng hồ chạy. Sau 15s yêu cầu các đội dừng bút.</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4309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0895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18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9710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1050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1074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056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cùng</a:t>
            </a:r>
            <a:r>
              <a:rPr lang="en-US" baseline="0"/>
              <a:t> HS đối chiếu kết quả</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265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bấm</a:t>
            </a:r>
            <a:r>
              <a:rPr lang="en-US" baseline="0"/>
              <a:t> vào nút thời gian cho đồng hồ chạy. Sau 15s yêu cầu các đội dừng bút.</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476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cùng</a:t>
            </a:r>
            <a:r>
              <a:rPr lang="en-US" baseline="0"/>
              <a:t> HS đối chiếu kết quả</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099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94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các em có biết vật gì dùng để giữ nhiệt cả mùa đông và mùa hè? (Bình giữ nhiệt). Nó dùng để làm gì? (giữ ấm vào mùa đông, giữ lạnh vào mùa hè)</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ý tưởng thực hiện: nước lạnh tác dụng như thế nào đối với sự vật xung quanh? Nếu để thìa ở trên mặt cốc thì như thế nào? Nếu thả thìa trực tiếp vào cốc nước đá thì hienj tượng gì sẽ xảy ra?</a:t>
            </a:r>
          </a:p>
          <a:p>
            <a:r>
              <a:rPr lang="en-US"/>
              <a:t>(</a:t>
            </a:r>
            <a:r>
              <a:rPr lang="vi-VN"/>
              <a:t>Sau một thời gian thì phần cán thìa lạnh đi, vì kim loại dẫn nhiệt rất tốt, phần thìa ngập trong nước nhận được nhiệt năng của nước truyền cho, sau đó nó dẫn nhiệt đến cán thìa và làm cán thìa lạnh đi</a:t>
            </a:r>
            <a:r>
              <a:rPr lang="en-US"/>
              <a:t>)</a:t>
            </a:r>
          </a:p>
          <a:p>
            <a:r>
              <a:rPr lang="en-US"/>
              <a:t>Như</a:t>
            </a:r>
            <a:r>
              <a:rPr lang="en-US" baseline="0"/>
              <a:t> vậy, chúng ta nên làm thí nghiệm như thế nào? (thả 4 thìa vào cốc nước đá, sau một thời gian dung tay sờ cán thìa xem độ lạnh như thế nào, từ đó kết luận về tính dẫn nhiệt của các loại thìa)</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552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23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2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92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32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8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03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65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52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9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3683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hdphoto6.wdp"/><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hdphoto6.wdp"/><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2730358" y="6810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36537" y="5758000"/>
            <a:ext cx="1089462" cy="981138"/>
            <a:chOff x="3686897" y="5777471"/>
            <a:chExt cx="1089462" cy="981138"/>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slop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971823" y="986916"/>
            <a:ext cx="9231027"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2" name="Picture 1"/>
          <p:cNvPicPr>
            <a:picLocks noChangeAspect="1"/>
          </p:cNvPicPr>
          <p:nvPr/>
        </p:nvPicPr>
        <p:blipFill>
          <a:blip r:embed="rId4"/>
          <a:stretch>
            <a:fillRect/>
          </a:stretch>
        </p:blipFill>
        <p:spPr>
          <a:xfrm>
            <a:off x="3258359" y="3105619"/>
            <a:ext cx="6028571" cy="3752381"/>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00200" y="1956433"/>
            <a:ext cx="8634845" cy="450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04620456"/>
              </p:ext>
            </p:extLst>
          </p:nvPr>
        </p:nvGraphicFramePr>
        <p:xfrm>
          <a:off x="1884494" y="2175660"/>
          <a:ext cx="8127999" cy="4093840"/>
        </p:xfrm>
        <a:graphic>
          <a:graphicData uri="http://schemas.openxmlformats.org/drawingml/2006/table">
            <a:tbl>
              <a:tblPr firstRow="1" bandRow="1">
                <a:tableStyleId>{5C22544A-7EE6-4342-B048-85BDC9FD1C3A}</a:tableStyleId>
              </a:tblPr>
              <a:tblGrid>
                <a:gridCol w="673295">
                  <a:extLst>
                    <a:ext uri="{9D8B030D-6E8A-4147-A177-3AD203B41FA5}">
                      <a16:colId xmlns:a16="http://schemas.microsoft.com/office/drawing/2014/main" val="1071461646"/>
                    </a:ext>
                  </a:extLst>
                </a:gridCol>
                <a:gridCol w="2180466">
                  <a:extLst>
                    <a:ext uri="{9D8B030D-6E8A-4147-A177-3AD203B41FA5}">
                      <a16:colId xmlns:a16="http://schemas.microsoft.com/office/drawing/2014/main" val="1807741493"/>
                    </a:ext>
                  </a:extLst>
                </a:gridCol>
                <a:gridCol w="5274238">
                  <a:extLst>
                    <a:ext uri="{9D8B030D-6E8A-4147-A177-3AD203B41FA5}">
                      <a16:colId xmlns:a16="http://schemas.microsoft.com/office/drawing/2014/main" val="2725783321"/>
                    </a:ext>
                  </a:extLst>
                </a:gridCol>
              </a:tblGrid>
              <a:tr h="818768">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extLst>
                  <a:ext uri="{0D108BD9-81ED-4DB2-BD59-A6C34878D82A}">
                    <a16:rowId xmlns:a16="http://schemas.microsoft.com/office/drawing/2014/main" val="1101915577"/>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658914873"/>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2376126362"/>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433137038"/>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3266035546"/>
                  </a:ext>
                </a:extLst>
              </a:tr>
            </a:tbl>
          </a:graphicData>
        </a:graphic>
      </p:graphicFrame>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2448069" y="1383963"/>
            <a:ext cx="69016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Thực hiện thí nghiệm và báo cáo kết quả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4627642" y="2183408"/>
            <a:ext cx="4951936"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Kết quả</a:t>
            </a:r>
          </a:p>
          <a:p>
            <a:pPr lvl="0" algn="ctr">
              <a:defRPr/>
            </a:pPr>
            <a:r>
              <a:rPr lang="en-US" sz="2400">
                <a:solidFill>
                  <a:schemeClr val="bg1"/>
                </a:solidFill>
                <a:latin typeface="Roboto" panose="02000000000000000000" pitchFamily="2" charset="0"/>
                <a:ea typeface="Roboto" panose="02000000000000000000" pitchFamily="2" charset="0"/>
              </a:rPr>
              <a:t>(nhanh lạnh/ lạnh chậm/ lâu lạnh)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48" name="TextBox 47"/>
          <p:cNvSpPr txBox="1"/>
          <p:nvPr/>
        </p:nvSpPr>
        <p:spPr>
          <a:xfrm>
            <a:off x="2552693" y="4012737"/>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2487402" y="5600686"/>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2578092" y="3151978"/>
            <a:ext cx="1517418"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2466620" y="4792107"/>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1836128" y="2336592"/>
            <a:ext cx="754240"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STT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3023283" y="2325603"/>
            <a:ext cx="1359949"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Vật liệu</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985575" y="3181008"/>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995636" y="3998601"/>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2006137" y="4792275"/>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1981343" y="5600686"/>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5898885" y="319002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Nhanh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5898885" y="392868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5898885" y="4729761"/>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Lạnh chậm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5898885" y="552984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4841656" y="3038312"/>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6" name="Rectangle 25"/>
          <p:cNvSpPr/>
          <p:nvPr/>
        </p:nvSpPr>
        <p:spPr>
          <a:xfrm>
            <a:off x="4806598" y="3861566"/>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7" name="Rectangle 26"/>
          <p:cNvSpPr/>
          <p:nvPr/>
        </p:nvSpPr>
        <p:spPr>
          <a:xfrm>
            <a:off x="4776852" y="4728771"/>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8" name="Rectangle 27"/>
          <p:cNvSpPr/>
          <p:nvPr/>
        </p:nvSpPr>
        <p:spPr>
          <a:xfrm>
            <a:off x="4776852" y="5488833"/>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17" grpId="0"/>
      <p:bldP spid="30" grpId="0"/>
      <p:bldP spid="33" grpId="1"/>
      <p:bldP spid="48" grpId="1"/>
      <p:bldP spid="49" grpId="1"/>
      <p:bldP spid="50" grpId="1"/>
      <p:bldP spid="51" grpId="1"/>
      <p:bldP spid="15" grpId="1"/>
      <p:bldP spid="16" grpId="1"/>
      <p:bldP spid="17" grpId="1"/>
      <p:bldP spid="18" grpId="1"/>
      <p:bldP spid="19" grpId="1"/>
      <p:bldP spid="20" grpId="1"/>
      <p:bldP spid="22" grpId="1"/>
      <p:bldP spid="23" grpId="1"/>
      <p:bldP spid="24" grpId="1"/>
      <p:bldP spid="25" grpId="1"/>
      <p:bldP spid="6" grpId="0" animBg="1"/>
      <p:bldP spid="6" grpId="1" animBg="1"/>
      <p:bldP spid="26" grpId="0" animBg="1"/>
      <p:bldP spid="26" grpId="1" animBg="1"/>
      <p:bldP spid="27" grpId="0" animBg="1"/>
      <p:bldP spid="27"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0588" y="395324"/>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 VÀ</a:t>
            </a:r>
            <a:r>
              <a:rPr kumimoji="0" lang="en-US" altLang="zh-CN" sz="3200" b="1" i="0" u="none" strike="noStrike" kern="1200" cap="none" spc="0" normalizeH="0" noProof="0">
                <a:ln>
                  <a:noFill/>
                </a:ln>
                <a:solidFill>
                  <a:srgbClr val="FFFF00"/>
                </a:solidFill>
                <a:effectLst/>
                <a:uLnTx/>
                <a:uFillTx/>
                <a:latin typeface="Pangolin" panose="00000500000000000000" pitchFamily="2" charset="0"/>
                <a:ea typeface="Roboto" panose="02000000000000000000" pitchFamily="2" charset="0"/>
                <a:cs typeface="+mn-cs"/>
              </a:rPr>
              <a:t>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15969"/>
            <a:ext cx="10001693" cy="4031873"/>
          </a:xfrm>
          <a:prstGeom prst="rect">
            <a:avLst/>
          </a:prstGeom>
          <a:noFill/>
        </p:spPr>
        <p:txBody>
          <a:bodyPr wrap="square" rtlCol="0">
            <a:spAutoFit/>
          </a:bodyPr>
          <a:lstStyle/>
          <a:p>
            <a:pPr>
              <a:spcBef>
                <a:spcPts val="300"/>
              </a:spcBef>
              <a:spcAft>
                <a:spcPts val="300"/>
              </a:spcAft>
            </a:pPr>
            <a:r>
              <a:rPr lang="vi-VN" sz="2400" b="1" kern="1500">
                <a:latin typeface="Roboto" panose="02000000000000000000" pitchFamily="2" charset="0"/>
                <a:ea typeface="Roboto" panose="02000000000000000000" pitchFamily="2" charset="0"/>
              </a:rPr>
              <a:t>1. Kể tên các loại sản phẩm dùng để giữ nhiệt cả mùa đông và mùa hè?</a:t>
            </a:r>
          </a:p>
          <a:p>
            <a:pPr>
              <a:spcBef>
                <a:spcPts val="300"/>
              </a:spcBef>
              <a:spcAft>
                <a:spcPts val="300"/>
              </a:spcAft>
            </a:pP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2. Kể tên </a:t>
            </a:r>
            <a:r>
              <a:rPr lang="en-US" sz="2400" b="1" kern="1500">
                <a:latin typeface="Roboto" panose="02000000000000000000" pitchFamily="2" charset="0"/>
                <a:ea typeface="Roboto" panose="02000000000000000000" pitchFamily="2" charset="0"/>
              </a:rPr>
              <a:t>một số</a:t>
            </a:r>
            <a:r>
              <a:rPr lang="vi-VN" sz="2400" b="1" kern="1500">
                <a:latin typeface="Roboto" panose="02000000000000000000" pitchFamily="2" charset="0"/>
                <a:ea typeface="Roboto" panose="02000000000000000000" pitchFamily="2" charset="0"/>
              </a:rPr>
              <a:t> vật dẫn nhiệt, vật cách nhiệt.</a:t>
            </a:r>
          </a:p>
          <a:p>
            <a:pPr>
              <a:spcBef>
                <a:spcPts val="300"/>
              </a:spcBef>
              <a:spcAft>
                <a:spcPts val="300"/>
              </a:spcAft>
            </a:pPr>
            <a:r>
              <a:rPr lang="vi-VN" sz="2400" b="1" kern="1500">
                <a:latin typeface="Roboto" panose="02000000000000000000" pitchFamily="2" charset="0"/>
                <a:ea typeface="Roboto" panose="02000000000000000000" pitchFamily="2" charset="0"/>
              </a:rPr>
              <a:t>Vật dẫn </a:t>
            </a:r>
            <a:r>
              <a:rPr lang="en-US" sz="2400" b="1" kern="1500">
                <a:latin typeface="Roboto" panose="02000000000000000000" pitchFamily="2" charset="0"/>
                <a:ea typeface="Roboto" panose="02000000000000000000" pitchFamily="2" charset="0"/>
              </a:rPr>
              <a:t>n</a:t>
            </a:r>
            <a:r>
              <a:rPr lang="vi-VN" sz="2400" b="1" kern="1500">
                <a:latin typeface="Roboto" panose="02000000000000000000" pitchFamily="2" charset="0"/>
                <a:ea typeface="Roboto" panose="02000000000000000000" pitchFamily="2" charset="0"/>
              </a:rPr>
              <a:t>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Vật cách nhiệt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3. Chọn những từ hay cụm từ thích hợp điền vào chỗ trống </a:t>
            </a:r>
          </a:p>
          <a:p>
            <a:pPr>
              <a:spcBef>
                <a:spcPts val="300"/>
              </a:spcBef>
              <a:spcAft>
                <a:spcPts val="300"/>
              </a:spcAft>
            </a:pPr>
            <a:r>
              <a:rPr lang="vi-VN" sz="2400" kern="1500">
                <a:latin typeface="Roboto" panose="02000000000000000000" pitchFamily="2" charset="0"/>
                <a:ea typeface="Roboto" panose="02000000000000000000" pitchFamily="2" charset="0"/>
              </a:rPr>
              <a:t>Kim loại có khả năng………..……………………………tốt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a:p>
            <a:pPr>
              <a:spcBef>
                <a:spcPts val="300"/>
              </a:spcBef>
              <a:spcAft>
                <a:spcPts val="300"/>
              </a:spcAft>
            </a:pPr>
            <a:r>
              <a:rPr lang="vi-VN" sz="2400" kern="1500">
                <a:latin typeface="Roboto" panose="02000000000000000000" pitchFamily="2" charset="0"/>
                <a:ea typeface="Roboto" panose="02000000000000000000" pitchFamily="2" charset="0"/>
              </a:rPr>
              <a:t>Gỗ có khả năng dẫn nhiệt………..…………</a:t>
            </a:r>
          </a:p>
          <a:p>
            <a:pPr>
              <a:spcBef>
                <a:spcPts val="300"/>
              </a:spcBef>
              <a:spcAft>
                <a:spcPts val="300"/>
              </a:spcAft>
            </a:pPr>
            <a:r>
              <a:rPr lang="vi-VN" sz="2400" kern="1500">
                <a:latin typeface="Roboto" panose="02000000000000000000" pitchFamily="2" charset="0"/>
                <a:ea typeface="Roboto" panose="02000000000000000000" pitchFamily="2" charset="0"/>
              </a:rPr>
              <a:t>Người ta thường sử dụng ………………..………………………</a:t>
            </a:r>
            <a:r>
              <a:rPr lang="en-US" sz="2400" kern="1500">
                <a:latin typeface="Roboto" panose="02000000000000000000" pitchFamily="2" charset="0"/>
                <a:ea typeface="Roboto" panose="02000000000000000000" pitchFamily="2" charset="0"/>
              </a:rPr>
              <a:t> để </a:t>
            </a:r>
            <a:r>
              <a:rPr lang="vi-VN" sz="2400" kern="1500">
                <a:latin typeface="Roboto" panose="02000000000000000000" pitchFamily="2" charset="0"/>
                <a:ea typeface="Roboto" panose="02000000000000000000" pitchFamily="2" charset="0"/>
              </a:rPr>
              <a:t>làm vật cách nhiệt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p:txBody>
      </p:sp>
      <p:sp>
        <p:nvSpPr>
          <p:cNvPr id="3" name="Rounded Rectangle 2"/>
          <p:cNvSpPr/>
          <p:nvPr/>
        </p:nvSpPr>
        <p:spPr>
          <a:xfrm>
            <a:off x="935665" y="1669312"/>
            <a:ext cx="10418972"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017637" y="2378757"/>
            <a:ext cx="702485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giữ nhiệt, giỏ giữ nhiệt ấm trà, điều hoà…</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289538" y="3308372"/>
            <a:ext cx="6262448"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Các kim loại: đồng, nhôm, sắt, inox…</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4983694" y="4630133"/>
            <a:ext cx="218041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dẫn nhiệt</a:t>
            </a:r>
          </a:p>
        </p:txBody>
      </p:sp>
      <p:sp>
        <p:nvSpPr>
          <p:cNvPr id="10" name="TextBox 9"/>
          <p:cNvSpPr txBox="1"/>
          <p:nvPr/>
        </p:nvSpPr>
        <p:spPr>
          <a:xfrm>
            <a:off x="3518110" y="3738420"/>
            <a:ext cx="3226241"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Gỗ, nhựa, len, bông…</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5323639" y="5048744"/>
            <a:ext cx="12429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kém</a:t>
            </a:r>
          </a:p>
        </p:txBody>
      </p:sp>
      <p:sp>
        <p:nvSpPr>
          <p:cNvPr id="22" name="TextBox 21"/>
          <p:cNvSpPr txBox="1"/>
          <p:nvPr/>
        </p:nvSpPr>
        <p:spPr>
          <a:xfrm>
            <a:off x="4983694" y="5495054"/>
            <a:ext cx="32930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nhựa, gỗ,</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cao su, len…</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494" b="100000" l="3659" r="98374"/>
                    </a14:imgEffect>
                  </a14:imgLayer>
                </a14:imgProps>
              </a:ext>
            </a:extLst>
          </a:blip>
          <a:stretch>
            <a:fillRect/>
          </a:stretch>
        </p:blipFill>
        <p:spPr>
          <a:xfrm>
            <a:off x="816522" y="3495492"/>
            <a:ext cx="3581987" cy="2300626"/>
          </a:xfrm>
          <a:prstGeom prst="rect">
            <a:avLst/>
          </a:prstGeom>
        </p:spPr>
      </p:pic>
      <p:sp>
        <p:nvSpPr>
          <p:cNvPr id="31" name="TextBox 30"/>
          <p:cNvSpPr txBox="1"/>
          <p:nvPr/>
        </p:nvSpPr>
        <p:spPr>
          <a:xfrm>
            <a:off x="1174173" y="6005950"/>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Chảo</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Lòng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chảo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cxnSpLocks/>
            <a:stCxn id="32" idx="1"/>
          </p:cNvCxnSpPr>
          <p:nvPr/>
        </p:nvCxnSpPr>
        <p:spPr>
          <a:xfrm flipH="1">
            <a:off x="2246550" y="5238740"/>
            <a:ext cx="206883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1"/>
          </p:cNvCxnSpPr>
          <p:nvPr/>
        </p:nvCxnSpPr>
        <p:spPr>
          <a:xfrm flipH="1" flipV="1">
            <a:off x="3632440" y="4299465"/>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534215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chín thức ăn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Chảo gồm những bộ phận nào?</a:t>
            </a:r>
          </a:p>
        </p:txBody>
      </p:sp>
    </p:spTree>
    <p:extLst>
      <p:ext uri="{BB962C8B-B14F-4D97-AF65-F5344CB8AC3E}">
        <p14:creationId xmlns:p14="http://schemas.microsoft.com/office/powerpoint/2010/main" val="39621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6442776"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Găng tay dẫn nhiệt tốt hay dẫn nhiệt kém?</a:t>
            </a:r>
          </a:p>
        </p:txBody>
      </p:sp>
      <p:sp>
        <p:nvSpPr>
          <p:cNvPr id="31" name="TextBox 30"/>
          <p:cNvSpPr txBox="1"/>
          <p:nvPr/>
        </p:nvSpPr>
        <p:spPr>
          <a:xfrm>
            <a:off x="1456972" y="5921006"/>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Găng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2" y="2632173"/>
            <a:ext cx="3895272"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găng tay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361947"/>
            <a:ext cx="2797497" cy="830997"/>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giữ ấm trong mùa đông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4"/>
          <a:stretch>
            <a:fillRect/>
          </a:stretch>
        </p:blipFill>
        <p:spPr>
          <a:xfrm>
            <a:off x="1340886" y="3923969"/>
            <a:ext cx="2019048" cy="1628571"/>
          </a:xfrm>
          <a:prstGeom prst="roundRect">
            <a:avLst>
              <a:gd name="adj" fmla="val 147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8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7045448"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Chai thủy tinh dẫn nhiệt tốt hay dẫn nhiệt kém?</a:t>
            </a:r>
          </a:p>
        </p:txBody>
      </p:sp>
      <p:sp>
        <p:nvSpPr>
          <p:cNvPr id="31" name="TextBox 30"/>
          <p:cNvSpPr txBox="1"/>
          <p:nvPr/>
        </p:nvSpPr>
        <p:spPr>
          <a:xfrm>
            <a:off x="1197199" y="5908278"/>
            <a:ext cx="2398055"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Chai thủy</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1" y="2632173"/>
            <a:ext cx="5517985"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lang="en-US" altLang="zh-CN" sz="2400">
                <a:solidFill>
                  <a:srgbClr val="7030A0"/>
                </a:solidFill>
                <a:latin typeface="Roboto" panose="02000000000000000000" pitchFamily="2" charset="0"/>
                <a:ea typeface="Roboto" panose="02000000000000000000" pitchFamily="2" charset="0"/>
              </a:rPr>
              <a:t> của chai thủy tinh </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546614"/>
            <a:ext cx="2797497" cy="461665"/>
          </a:xfrm>
          <a:prstGeom prst="rect">
            <a:avLst/>
          </a:prstGeom>
          <a:solidFill>
            <a:srgbClr val="CEECDC"/>
          </a:solid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Đựng nước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stretch>
            <a:fillRect/>
          </a:stretch>
        </p:blipFill>
        <p:spPr>
          <a:xfrm>
            <a:off x="1689182" y="3877445"/>
            <a:ext cx="1647619" cy="1800000"/>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sp>
        <p:nvSpPr>
          <p:cNvPr id="31" name="TextBox 30"/>
          <p:cNvSpPr txBox="1"/>
          <p:nvPr/>
        </p:nvSpPr>
        <p:spPr>
          <a:xfrm>
            <a:off x="1550593" y="5738866"/>
            <a:ext cx="2269467"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Bàn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là điện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Mặt bàn là</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stCxn id="32" idx="1"/>
          </p:cNvCxnSpPr>
          <p:nvPr/>
        </p:nvCxnSpPr>
        <p:spPr>
          <a:xfrm flipH="1">
            <a:off x="3075709" y="5238740"/>
            <a:ext cx="1239672" cy="2251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4" idx="1"/>
          </p:cNvCxnSpPr>
          <p:nvPr/>
        </p:nvCxnSpPr>
        <p:spPr>
          <a:xfrm flipH="1" flipV="1">
            <a:off x="3436536" y="4092467"/>
            <a:ext cx="878845" cy="20699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459951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phẳng quần áo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Bàn là gồm những bộ phận nào?</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9697" b="96364" l="7240" r="95928"/>
                    </a14:imgEffect>
                  </a14:imgLayer>
                </a14:imgProps>
              </a:ext>
            </a:extLst>
          </a:blip>
          <a:stretch>
            <a:fillRect/>
          </a:stretch>
        </p:blipFill>
        <p:spPr>
          <a:xfrm>
            <a:off x="1366377" y="3648421"/>
            <a:ext cx="2637900" cy="1969473"/>
          </a:xfrm>
          <a:prstGeom prst="rect">
            <a:avLst/>
          </a:prstGeom>
        </p:spPr>
      </p:pic>
    </p:spTree>
    <p:extLst>
      <p:ext uri="{BB962C8B-B14F-4D97-AF65-F5344CB8AC3E}">
        <p14:creationId xmlns:p14="http://schemas.microsoft.com/office/powerpoint/2010/main" val="32916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873731" y="740241"/>
            <a:ext cx="8948182" cy="2062103"/>
          </a:xfrm>
          <a:prstGeom prst="rect">
            <a:avLst/>
          </a:prstGeom>
          <a:noFill/>
        </p:spPr>
        <p:txBody>
          <a:bodyPr wrap="square" rtlCol="0">
            <a:spAutoFit/>
          </a:bodyPr>
          <a:lstStyle/>
          <a:p>
            <a:pPr lvl="0" algn="ctr">
              <a:defRPr/>
            </a:pPr>
            <a:r>
              <a:rPr lang="vi-VN" sz="3200">
                <a:solidFill>
                  <a:srgbClr val="002060"/>
                </a:solidFill>
                <a:latin typeface="Roboto" panose="02000000000000000000" pitchFamily="2" charset="0"/>
                <a:ea typeface="Roboto" panose="02000000000000000000" pitchFamily="2" charset="0"/>
              </a:rPr>
              <a:t>Khi tìm hiểu về đới lạnh, bạn An nhận thấy nhiều con vật như gấu, tuần lộc</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có bộ lông dày hơn những con vật ở đới ôn hoà hay đới nóng. Theo em,</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bộ lông dày có vai trò gì với các con vật?</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9" name="TextBox 28"/>
          <p:cNvSpPr txBox="1"/>
          <p:nvPr/>
        </p:nvSpPr>
        <p:spPr>
          <a:xfrm>
            <a:off x="2609434" y="5730968"/>
            <a:ext cx="7045448" cy="830997"/>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Bộ lông dày </a:t>
            </a:r>
            <a:r>
              <a:rPr lang="vi-VN" sz="2400">
                <a:solidFill>
                  <a:schemeClr val="bg1"/>
                </a:solidFill>
                <a:latin typeface="Roboto" panose="02000000000000000000" pitchFamily="2" charset="0"/>
                <a:ea typeface="Roboto" panose="02000000000000000000" pitchFamily="2" charset="0"/>
              </a:rPr>
              <a:t>đóng vai trò quan trọng đối với việc giữ ấm cơ thể</a:t>
            </a:r>
            <a:r>
              <a:rPr lang="en-US" sz="2400">
                <a:solidFill>
                  <a:schemeClr val="bg1"/>
                </a:solidFill>
                <a:latin typeface="Roboto" panose="02000000000000000000" pitchFamily="2" charset="0"/>
                <a:ea typeface="Roboto" panose="02000000000000000000" pitchFamily="2" charset="0"/>
              </a:rPr>
              <a:t> giúp chúng chịu được lạnh </a:t>
            </a:r>
          </a:p>
        </p:txBody>
      </p:sp>
      <p:pic>
        <p:nvPicPr>
          <p:cNvPr id="3" name="Picture 2"/>
          <p:cNvPicPr>
            <a:picLocks noChangeAspect="1"/>
          </p:cNvPicPr>
          <p:nvPr/>
        </p:nvPicPr>
        <p:blipFill>
          <a:blip r:embed="rId4"/>
          <a:stretch>
            <a:fillRect/>
          </a:stretch>
        </p:blipFill>
        <p:spPr>
          <a:xfrm>
            <a:off x="2740727" y="3015764"/>
            <a:ext cx="2929974" cy="239725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5"/>
          <a:stretch>
            <a:fillRect/>
          </a:stretch>
        </p:blipFill>
        <p:spPr>
          <a:xfrm>
            <a:off x="6347822" y="2984948"/>
            <a:ext cx="2929974" cy="24588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779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40319" y="2712054"/>
            <a:ext cx="5282930" cy="3600986"/>
          </a:xfrm>
          <a:prstGeom prst="rect">
            <a:avLst/>
          </a:prstGeom>
          <a:noFill/>
        </p:spPr>
        <p:txBody>
          <a:bodyPr wrap="square" rtlCol="0">
            <a:spAutoFit/>
          </a:bodyPr>
          <a:lstStyle/>
          <a:p>
            <a:r>
              <a:rPr lang="en-US" sz="2400" b="1">
                <a:solidFill>
                  <a:srgbClr val="002060"/>
                </a:solidFill>
                <a:latin typeface="Roboto" panose="02000000000000000000" pitchFamily="2" charset="0"/>
                <a:ea typeface="Roboto" panose="02000000000000000000" pitchFamily="2" charset="0"/>
              </a:rPr>
              <a:t>2. Em hãy nêu cấu tạo chính của giỏ giữ nhiệt cho ấm trà.</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endParaRPr lang="en-US" sz="2400">
              <a:solidFill>
                <a:srgbClr val="002060"/>
              </a:solidFill>
              <a:latin typeface="Roboto" panose="02000000000000000000" pitchFamily="2" charset="0"/>
              <a:ea typeface="Roboto" panose="02000000000000000000" pitchFamily="2" charset="0"/>
            </a:endParaRPr>
          </a:p>
          <a:p>
            <a:pPr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8" y="31772"/>
            <a:ext cx="1946043" cy="1342983"/>
          </a:xfrm>
          <a:prstGeom prst="rect">
            <a:avLst/>
          </a:prstGeom>
        </p:spPr>
      </p:pic>
      <p:sp>
        <p:nvSpPr>
          <p:cNvPr id="7" name="TextBox 6"/>
          <p:cNvSpPr txBox="1"/>
          <p:nvPr/>
        </p:nvSpPr>
        <p:spPr>
          <a:xfrm>
            <a:off x="1246425" y="1678135"/>
            <a:ext cx="9481826" cy="1046440"/>
          </a:xfrm>
          <a:prstGeom prst="rect">
            <a:avLst/>
          </a:prstGeom>
          <a:noFill/>
        </p:spPr>
        <p:txBody>
          <a:bodyPr wrap="square" rtlCol="0">
            <a:spAutoFit/>
          </a:bodyPr>
          <a:lstStyle/>
          <a:p>
            <a:pPr lvl="0" algn="just">
              <a:defRPr/>
            </a:pPr>
            <a:r>
              <a:rPr lang="vi-VN" sz="2400" b="1">
                <a:solidFill>
                  <a:srgbClr val="002060"/>
                </a:solidFill>
                <a:latin typeface="Roboto" panose="02000000000000000000" pitchFamily="2" charset="0"/>
                <a:ea typeface="Roboto" panose="02000000000000000000" pitchFamily="2" charset="0"/>
              </a:rPr>
              <a:t>1. Vì sao nhựa, len, dạ… thường được dùng để làm vật cách nhiệt</a:t>
            </a:r>
            <a:r>
              <a:rPr lang="en-US" sz="2400" b="1">
                <a:solidFill>
                  <a:srgbClr val="002060"/>
                </a:solidFill>
                <a:latin typeface="Roboto" panose="02000000000000000000" pitchFamily="2" charset="0"/>
                <a:ea typeface="Roboto" panose="02000000000000000000" pitchFamily="2" charset="0"/>
              </a:rPr>
              <a:t>?</a:t>
            </a:r>
          </a:p>
          <a:p>
            <a:pPr lvl="0" algn="just">
              <a:defRPr/>
            </a:pPr>
            <a:endParaRPr lang="en-US" sz="1400" b="1">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110848" y="2121082"/>
            <a:ext cx="70649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Vì</a:t>
            </a:r>
            <a:r>
              <a:rPr kumimoji="0" lang="en-US" sz="280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chúng có khả năng dẫn nhiệt kém</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5005493" y="3388058"/>
            <a:ext cx="5614016" cy="2638158"/>
          </a:xfrm>
          <a:prstGeom prst="rect">
            <a:avLst/>
          </a:prstGeom>
          <a:noFill/>
        </p:spPr>
        <p:txBody>
          <a:bodyPr wrap="square" rtlCol="0">
            <a:spAutoFit/>
          </a:bodyPr>
          <a:lstStyle/>
          <a:p>
            <a:pPr lvl="0" algn="just">
              <a:lnSpc>
                <a:spcPct val="120000"/>
              </a:lnSpc>
              <a:defRPr/>
            </a:pPr>
            <a:r>
              <a:rPr lang="vi-VN" sz="2800">
                <a:solidFill>
                  <a:schemeClr val="bg1"/>
                </a:solidFill>
                <a:latin typeface="Roboto" panose="02000000000000000000" pitchFamily="2" charset="0"/>
                <a:ea typeface="Roboto" panose="02000000000000000000" pitchFamily="2" charset="0"/>
              </a:rPr>
              <a:t>Giỏ ủ thường được làm từ các chất liệu như tre, nứa, lục bình, sứ</a:t>
            </a:r>
            <a:r>
              <a:rPr lang="en-US" sz="2800">
                <a:solidFill>
                  <a:schemeClr val="bg1"/>
                </a:solidFill>
                <a:latin typeface="Roboto" panose="02000000000000000000" pitchFamily="2" charset="0"/>
                <a:ea typeface="Roboto" panose="02000000000000000000" pitchFamily="2" charset="0"/>
              </a:rPr>
              <a:t>; bên trong có lớp lót bằng vải và xốp là các vật cách nhiệt giúp giữ nhiệt cho bình trà</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290777" y="2794402"/>
            <a:ext cx="2124075" cy="1691640"/>
          </a:xfrm>
          <a:prstGeom prst="rect">
            <a:avLst/>
          </a:prstGeom>
        </p:spPr>
      </p:pic>
    </p:spTree>
    <p:extLst>
      <p:ext uri="{BB962C8B-B14F-4D97-AF65-F5344CB8AC3E}">
        <p14:creationId xmlns:p14="http://schemas.microsoft.com/office/powerpoint/2010/main" val="573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069141"/>
            <a:ext cx="8207519" cy="214940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CHƠI TÌM SỐ CHẴN LẺ</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6" name="Rounded Rectangle 5"/>
          <p:cNvSpPr/>
          <p:nvPr/>
        </p:nvSpPr>
        <p:spPr>
          <a:xfrm>
            <a:off x="2002258" y="2726509"/>
            <a:ext cx="2458606" cy="2978099"/>
          </a:xfrm>
          <a:prstGeom prst="roundRect">
            <a:avLst/>
          </a:pr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4566509" y="1454783"/>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949074" y="3279139"/>
            <a:ext cx="2566381" cy="1938992"/>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Hai đội quan sát và lựa chọn số.</a:t>
            </a:r>
          </a:p>
          <a:p>
            <a:pPr lvl="0" algn="ctr">
              <a:defRPr/>
            </a:pPr>
            <a:r>
              <a:rPr lang="en-US" altLang="zh-CN" sz="2400">
                <a:solidFill>
                  <a:srgbClr val="002060"/>
                </a:solidFill>
                <a:latin typeface="Roboto" panose="02000000000000000000" pitchFamily="2" charset="0"/>
                <a:ea typeface="Roboto" panose="02000000000000000000" pitchFamily="2" charset="0"/>
              </a:rPr>
              <a:t>Một đội chọn số chẵn và một đội chọn số lẻ</a:t>
            </a:r>
            <a:endParaRPr lang="en-US" altLang="zh-CN" sz="2400" dirty="0">
              <a:solidFill>
                <a:srgbClr val="002060"/>
              </a:solidFill>
              <a:latin typeface="Roboto" panose="02000000000000000000" pitchFamily="2" charset="0"/>
              <a:ea typeface="Roboto" panose="02000000000000000000" pitchFamily="2" charset="0"/>
            </a:endParaRPr>
          </a:p>
        </p:txBody>
      </p:sp>
      <p:sp>
        <p:nvSpPr>
          <p:cNvPr id="11" name="Rounded Rectangle 10"/>
          <p:cNvSpPr/>
          <p:nvPr/>
        </p:nvSpPr>
        <p:spPr>
          <a:xfrm>
            <a:off x="4820689" y="2726509"/>
            <a:ext cx="2430527" cy="2978099"/>
          </a:xfrm>
          <a:prstGeom prst="roundRect">
            <a:avLst/>
          </a:pr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4755171" y="3275041"/>
            <a:ext cx="2566381"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Mỗi lượt chơi được quan sát trong 15s, 5s viết kết quả</a:t>
            </a:r>
            <a:endParaRPr lang="en-US" altLang="zh-CN" sz="2400" dirty="0">
              <a:solidFill>
                <a:srgbClr val="002060"/>
              </a:solidFill>
              <a:latin typeface="Roboto" panose="02000000000000000000" pitchFamily="2" charset="0"/>
              <a:ea typeface="Roboto" panose="02000000000000000000" pitchFamily="2" charset="0"/>
            </a:endParaRPr>
          </a:p>
        </p:txBody>
      </p:sp>
      <p:sp>
        <p:nvSpPr>
          <p:cNvPr id="13" name="Rounded Rectangle 12"/>
          <p:cNvSpPr/>
          <p:nvPr/>
        </p:nvSpPr>
        <p:spPr>
          <a:xfrm>
            <a:off x="7639119" y="2726509"/>
            <a:ext cx="2379191" cy="2978099"/>
          </a:xfrm>
          <a:prstGeom prst="roundRect">
            <a:avLst/>
          </a:pr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545523" y="3270942"/>
            <a:ext cx="2566381" cy="1938992"/>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Mỗi đáp án đúng được 1 điểm. Mỗi một số tìm sai hoặc lặp lại  bị trừ 1 điểm</a:t>
            </a:r>
            <a:endParaRPr lang="en-US" altLang="zh-CN" sz="2400" dirty="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9625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10"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10466859" y="5379328"/>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0469441" y="581834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2699185" y="56997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8" name="TextBox 7"/>
          <p:cNvSpPr txBox="1"/>
          <p:nvPr/>
        </p:nvSpPr>
        <p:spPr>
          <a:xfrm>
            <a:off x="3469634" y="1475517"/>
            <a:ext cx="5581368" cy="10156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20125086">
            <a:off x="3908930" y="2746580"/>
            <a:ext cx="2745568" cy="3102979"/>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5457320" y="2957564"/>
            <a:ext cx="2769956" cy="3102980"/>
          </a:xfrm>
          <a:prstGeom prst="rect">
            <a:avLst/>
          </a:prstGeom>
        </p:spPr>
      </p:pic>
    </p:spTree>
    <p:extLst>
      <p:ext uri="{BB962C8B-B14F-4D97-AF65-F5344CB8AC3E}">
        <p14:creationId xmlns:p14="http://schemas.microsoft.com/office/powerpoint/2010/main" val="30480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05111" y="1632693"/>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a:t>
            </a:r>
            <a:endPar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314115" y="2093305"/>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8298" t="21947" r="9023" b="21541"/>
          <a:stretch/>
        </p:blipFill>
        <p:spPr>
          <a:xfrm rot="600000">
            <a:off x="6877504" y="2892825"/>
            <a:ext cx="2459166" cy="2888544"/>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D87D791-CF53-569C-EE97-3CBC5C12C865}"/>
              </a:ext>
            </a:extLst>
          </p:cNvPr>
          <p:cNvPicPr>
            <a:picLocks noChangeAspect="1"/>
          </p:cNvPicPr>
          <p:nvPr/>
        </p:nvPicPr>
        <p:blipFill>
          <a:blip r:embed="rId5"/>
          <a:stretch>
            <a:fillRect/>
          </a:stretch>
        </p:blipFill>
        <p:spPr>
          <a:xfrm rot="-600000">
            <a:off x="3472875" y="2656273"/>
            <a:ext cx="1460865" cy="3361649"/>
          </a:xfrm>
          <a:prstGeom prst="rect">
            <a:avLst/>
          </a:prstGeom>
        </p:spPr>
      </p:pic>
    </p:spTree>
    <p:extLst>
      <p:ext uri="{BB962C8B-B14F-4D97-AF65-F5344CB8AC3E}">
        <p14:creationId xmlns:p14="http://schemas.microsoft.com/office/powerpoint/2010/main" val="13373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19432" y="2073666"/>
            <a:ext cx="994983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loud 1"/>
          <p:cNvSpPr/>
          <p:nvPr/>
        </p:nvSpPr>
        <p:spPr>
          <a:xfrm>
            <a:off x="6660526" y="2313567"/>
            <a:ext cx="3968888" cy="323002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3329 w 43256"/>
              <a:gd name="connsiteY17" fmla="*/ 179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3168" y="2240"/>
                  <a:pt x="23329" y="1799"/>
                </a:cubicBezTo>
                <a:moveTo>
                  <a:pt x="14036" y="5051"/>
                </a:moveTo>
                <a:cubicBezTo>
                  <a:pt x="14508" y="5427"/>
                  <a:pt x="14944" y="5880"/>
                  <a:pt x="15336" y="6399"/>
                </a:cubicBezTo>
                <a:moveTo>
                  <a:pt x="4163" y="15648"/>
                </a:moveTo>
                <a:cubicBezTo>
                  <a:pt x="4060" y="15184"/>
                  <a:pt x="3984" y="14710"/>
                  <a:pt x="3936" y="14229"/>
                </a:cubicBezTo>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p>
        </p:txBody>
      </p:sp>
      <p:sp>
        <p:nvSpPr>
          <p:cNvPr id="7" name="TextBox 6"/>
          <p:cNvSpPr txBox="1"/>
          <p:nvPr/>
        </p:nvSpPr>
        <p:spPr>
          <a:xfrm>
            <a:off x="1158378" y="2556345"/>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a:t>
            </a:r>
            <a:r>
              <a:rPr lang="en-US" altLang="zh-CN" sz="2400">
                <a:solidFill>
                  <a:srgbClr val="002060"/>
                </a:solidFill>
                <a:latin typeface="Roboto" panose="02000000000000000000" pitchFamily="2" charset="0"/>
                <a:ea typeface="Roboto" panose="02000000000000000000" pitchFamily="2" charset="0"/>
              </a:rPr>
              <a:t>1</a:t>
            </a:r>
            <a:r>
              <a:rPr lang="vi-VN" altLang="zh-CN" sz="2400" i="1">
                <a:solidFill>
                  <a:srgbClr val="002060"/>
                </a:solidFill>
                <a:latin typeface="+mj-lt"/>
                <a:ea typeface="Roboto" panose="02000000000000000000" pitchFamily="2" charset="0"/>
              </a:rPr>
              <a:t>l</a:t>
            </a:r>
            <a:r>
              <a:rPr lang="en-US" altLang="zh-CN" sz="2400" i="1">
                <a:solidFill>
                  <a:srgbClr val="002060"/>
                </a:solidFill>
                <a:latin typeface="+mj-lt"/>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nước</a:t>
            </a:r>
          </a:p>
        </p:txBody>
      </p:sp>
      <p:sp>
        <p:nvSpPr>
          <p:cNvPr id="10" name="TextBox 9"/>
          <p:cNvSpPr txBox="1"/>
          <p:nvPr/>
        </p:nvSpPr>
        <p:spPr>
          <a:xfrm>
            <a:off x="1137398" y="4685753"/>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7" y="3644109"/>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9033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7" grpId="0"/>
      <p:bldP spid="10"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2020824" y="1602778"/>
            <a:ext cx="7860931" cy="461665"/>
          </a:xfrm>
          <a:prstGeom prst="rect">
            <a:avLst/>
          </a:prstGeom>
          <a:noFill/>
        </p:spPr>
        <p:txBody>
          <a:bodyPr wrap="square" rtlCol="0">
            <a:spAutoFit/>
          </a:bodyPr>
          <a:lstStyle/>
          <a:p>
            <a:pPr lvl="0" algn="ctr">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ựa chọn 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bình giữ nhiệt</a:t>
            </a: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1417013">
            <a:off x="7854696" y="2318879"/>
            <a:ext cx="2745568" cy="3102979"/>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9827" b="88439" l="0" r="98558">
                        <a14:foregroundMark x1="93750" y1="46821" x2="73558" y2="43353"/>
                        <a14:foregroundMark x1="75721" y1="36416" x2="69712" y2="31792"/>
                        <a14:foregroundMark x1="77644" y1="36416" x2="78125" y2="33526"/>
                        <a14:foregroundMark x1="78365" y1="35260" x2="74760" y2="32370"/>
                      </a14:backgroundRemoval>
                    </a14:imgEffect>
                  </a14:imgLayer>
                </a14:imgProps>
              </a:ext>
            </a:extLst>
          </a:blip>
          <a:stretch>
            <a:fillRect/>
          </a:stretch>
        </p:blipFill>
        <p:spPr>
          <a:xfrm rot="15290449">
            <a:off x="6257405" y="3172779"/>
            <a:ext cx="2781053" cy="1156544"/>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1158378" y="2658446"/>
            <a:ext cx="4639749" cy="2185214"/>
          </a:xfrm>
          <a:prstGeom prst="rect">
            <a:avLst/>
          </a:prstGeom>
          <a:noFill/>
        </p:spPr>
        <p:txBody>
          <a:bodyPr wrap="square" rtlCol="0">
            <a:spAutoFit/>
          </a:bodyPr>
          <a:lstStyle/>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Chọn sản phẩm bình giữ nhiệt. Vật liệu sử dụng làm các lớp</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bọc bình, trang trí bình</a:t>
            </a:r>
          </a:p>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Mô tả phương án thiết kế (vẽ, viết,...) bình giữ nhiệt</a:t>
            </a:r>
          </a:p>
        </p:txBody>
      </p:sp>
      <p:pic>
        <p:nvPicPr>
          <p:cNvPr id="5" name="Picture 4">
            <a:extLst>
              <a:ext uri="{FF2B5EF4-FFF2-40B4-BE49-F238E27FC236}">
                <a16:creationId xmlns:a16="http://schemas.microsoft.com/office/drawing/2014/main" id="{EE2528E7-3F9F-D31C-3B9B-79DDB186746B}"/>
              </a:ext>
            </a:extLst>
          </p:cNvPr>
          <p:cNvPicPr>
            <a:picLocks noChangeAspect="1"/>
          </p:cNvPicPr>
          <p:nvPr/>
        </p:nvPicPr>
        <p:blipFill>
          <a:blip r:embed="rId8"/>
          <a:stretch>
            <a:fillRect/>
          </a:stretch>
        </p:blipFill>
        <p:spPr>
          <a:xfrm rot="-720000">
            <a:off x="7145960" y="2419624"/>
            <a:ext cx="258208" cy="266737"/>
          </a:xfrm>
          <a:prstGeom prst="rect">
            <a:avLst/>
          </a:prstGeom>
        </p:spPr>
      </p:pic>
    </p:spTree>
    <p:extLst>
      <p:ext uri="{BB962C8B-B14F-4D97-AF65-F5344CB8AC3E}">
        <p14:creationId xmlns:p14="http://schemas.microsoft.com/office/powerpoint/2010/main" val="36258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002683" y="2164465"/>
            <a:ext cx="488505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Vật sử dụng</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bình giữ nhiệt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a:t>
            </a:r>
            <a:r>
              <a:rPr lang="en-US" altLang="zh-CN" sz="2400">
                <a:solidFill>
                  <a:srgbClr val="002060"/>
                </a:solidFill>
                <a:latin typeface="Roboto" panose="02000000000000000000" pitchFamily="2" charset="0"/>
                <a:ea typeface="Roboto" panose="02000000000000000000" pitchFamily="2" charset="0"/>
              </a:rPr>
              <a:t>Vật liệu sử dụng làm các lớp bọc bình, trang trí bình</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a:t>
            </a:r>
            <a:r>
              <a:rPr lang="vi-VN" altLang="zh-CN" sz="2400">
                <a:solidFill>
                  <a:srgbClr val="002060"/>
                </a:solidFill>
                <a:latin typeface="Roboto" panose="02000000000000000000" pitchFamily="2" charset="0"/>
                <a:ea typeface="Roboto" panose="02000000000000000000" pitchFamily="2" charset="0"/>
              </a:rPr>
              <a:t>Mô tả phương án thiết kế (vẽ, viết,...) bình giữ nhiệt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824" y="3002546"/>
            <a:ext cx="1483894" cy="2281289"/>
          </a:xfrm>
          <a:prstGeom prst="rect">
            <a:avLst/>
          </a:prstGeom>
        </p:spPr>
      </p:pic>
    </p:spTree>
    <p:extLst>
      <p:ext uri="{BB962C8B-B14F-4D97-AF65-F5344CB8AC3E}">
        <p14:creationId xmlns:p14="http://schemas.microsoft.com/office/powerpoint/2010/main" val="326478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3865254" y="1847811"/>
            <a:ext cx="41892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45" y="2811093"/>
            <a:ext cx="8207519" cy="2149406"/>
          </a:xfrm>
          <a:prstGeom prst="rect">
            <a:avLst/>
          </a:prstGeom>
        </p:spPr>
      </p:pic>
    </p:spTree>
    <p:extLst>
      <p:ext uri="{BB962C8B-B14F-4D97-AF65-F5344CB8AC3E}">
        <p14:creationId xmlns:p14="http://schemas.microsoft.com/office/powerpoint/2010/main" val="25510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573423" y="2028440"/>
            <a:ext cx="1004777" cy="46166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30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3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573423" y="3664328"/>
            <a:ext cx="1808175"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Đo, cắt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tấm xốp hơi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385215" y="3017017"/>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594" y="2656657"/>
            <a:ext cx="5207246" cy="3717703"/>
          </a:xfrm>
          <a:prstGeom prst="rect">
            <a:avLst/>
          </a:prstGeom>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
        <p:nvSpPr>
          <p:cNvPr id="3" name="TextBox 2">
            <a:extLst>
              <a:ext uri="{FF2B5EF4-FFF2-40B4-BE49-F238E27FC236}">
                <a16:creationId xmlns:a16="http://schemas.microsoft.com/office/drawing/2014/main" id="{50B4443C-4560-7B9A-0BD4-0D58B16EF085}"/>
              </a:ext>
            </a:extLst>
          </p:cNvPr>
          <p:cNvSpPr txBox="1"/>
          <p:nvPr/>
        </p:nvSpPr>
        <p:spPr>
          <a:xfrm>
            <a:off x="1589559" y="1235287"/>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261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709525" y="1246918"/>
            <a:ext cx="6613662"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bọc quanh chai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thuỷ tinh hai vòng và bọc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899" y="2596910"/>
            <a:ext cx="4755906" cy="3298895"/>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5652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845946" y="3781497"/>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hơi hai vòng</a:t>
            </a:r>
          </a:p>
          <a:p>
            <a:pPr lvl="0" algn="just">
              <a:defRPr/>
            </a:pPr>
            <a:r>
              <a:rPr lang="vi-VN" sz="2400">
                <a:solidFill>
                  <a:srgbClr val="002060"/>
                </a:solidFill>
                <a:latin typeface="Roboto" panose="02000000000000000000" pitchFamily="2" charset="0"/>
                <a:ea typeface="Roboto" panose="02000000000000000000" pitchFamily="2" charset="0"/>
              </a:rPr>
              <a:t>quanh chai và bọc cố định</a:t>
            </a:r>
          </a:p>
          <a:p>
            <a:pPr lvl="0" algn="just">
              <a:defRPr/>
            </a:pPr>
            <a:r>
              <a:rPr lang="vi-VN" sz="2400">
                <a:solidFill>
                  <a:srgbClr val="002060"/>
                </a:solidFill>
                <a:latin typeface="Roboto" panose="02000000000000000000" pitchFamily="2" charset="0"/>
                <a:ea typeface="Roboto" panose="02000000000000000000" pitchFamily="2" charset="0"/>
              </a:rPr>
              <a:t>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086" y="1641497"/>
            <a:ext cx="6059458"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3194562" y="46158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21316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Tiếp tục bọc và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tương tự bước 2</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209" y="1551211"/>
            <a:ext cx="4526067"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13607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CHƠI TÌM SỐ CHẴN LẺ</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2233" t="1983" r="3392" b="2785"/>
          <a:stretch/>
        </p:blipFill>
        <p:spPr>
          <a:xfrm>
            <a:off x="2763981" y="1246909"/>
            <a:ext cx="6047510" cy="5395548"/>
          </a:xfrm>
          <a:prstGeom prst="rect">
            <a:avLst/>
          </a:prstGeom>
        </p:spPr>
      </p:pic>
      <p:sp>
        <p:nvSpPr>
          <p:cNvPr id="17" name="Rectangle: Rounded Corners 3">
            <a:extLst>
              <a:ext uri="{FF2B5EF4-FFF2-40B4-BE49-F238E27FC236}">
                <a16:creationId xmlns:a16="http://schemas.microsoft.com/office/drawing/2014/main" id="{4303BB96-E468-4FF9-973A-AD6A9412E807}"/>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8" name="Rectangle: Rounded Corners 169">
            <a:extLst>
              <a:ext uri="{FF2B5EF4-FFF2-40B4-BE49-F238E27FC236}">
                <a16:creationId xmlns:a16="http://schemas.microsoft.com/office/drawing/2014/main" id="{0B91E6A0-8D6E-49C5-B10B-BB1CF37B81AD}"/>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19" name="Rectangle: Rounded Corners 170">
            <a:extLst>
              <a:ext uri="{FF2B5EF4-FFF2-40B4-BE49-F238E27FC236}">
                <a16:creationId xmlns:a16="http://schemas.microsoft.com/office/drawing/2014/main" id="{38026127-711B-435B-94DE-DB6E149DC71C}"/>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20" name="Rectangle: Rounded Corners 171">
            <a:extLst>
              <a:ext uri="{FF2B5EF4-FFF2-40B4-BE49-F238E27FC236}">
                <a16:creationId xmlns:a16="http://schemas.microsoft.com/office/drawing/2014/main" id="{C14C8319-0B3A-487C-9EE4-F983C356254E}"/>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21" name="Rectangle: Rounded Corners 172">
            <a:extLst>
              <a:ext uri="{FF2B5EF4-FFF2-40B4-BE49-F238E27FC236}">
                <a16:creationId xmlns:a16="http://schemas.microsoft.com/office/drawing/2014/main" id="{E9E2E2C0-B1DF-479D-9546-086E854B4CDE}"/>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22" name="Rectangle: Rounded Corners 173">
            <a:extLst>
              <a:ext uri="{FF2B5EF4-FFF2-40B4-BE49-F238E27FC236}">
                <a16:creationId xmlns:a16="http://schemas.microsoft.com/office/drawing/2014/main" id="{9C4BF873-A821-4628-97A8-D059937CAAF3}"/>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23" name="Rectangle: Rounded Corners 174">
            <a:extLst>
              <a:ext uri="{FF2B5EF4-FFF2-40B4-BE49-F238E27FC236}">
                <a16:creationId xmlns:a16="http://schemas.microsoft.com/office/drawing/2014/main" id="{52691D40-8C0E-4667-A610-1C54EA7D9EE2}"/>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24" name="Rectangle: Rounded Corners 175">
            <a:extLst>
              <a:ext uri="{FF2B5EF4-FFF2-40B4-BE49-F238E27FC236}">
                <a16:creationId xmlns:a16="http://schemas.microsoft.com/office/drawing/2014/main" id="{93E9F58F-BEA1-46C8-883A-2E2D092369EB}"/>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25" name="Rectangle: Rounded Corners 176">
            <a:extLst>
              <a:ext uri="{FF2B5EF4-FFF2-40B4-BE49-F238E27FC236}">
                <a16:creationId xmlns:a16="http://schemas.microsoft.com/office/drawing/2014/main" id="{23D056EC-DD40-48B3-8FE2-2B7113C71C14}"/>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26" name="Rectangle: Rounded Corners 177">
            <a:extLst>
              <a:ext uri="{FF2B5EF4-FFF2-40B4-BE49-F238E27FC236}">
                <a16:creationId xmlns:a16="http://schemas.microsoft.com/office/drawing/2014/main" id="{90370E08-2678-4A2F-B297-15FB23DDD29B}"/>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27" name="Rectangle: Rounded Corners 178">
            <a:extLst>
              <a:ext uri="{FF2B5EF4-FFF2-40B4-BE49-F238E27FC236}">
                <a16:creationId xmlns:a16="http://schemas.microsoft.com/office/drawing/2014/main" id="{68B8FE45-45C7-4981-AAA5-E349D81F3027}"/>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28" name="Rectangle: Rounded Corners 179">
            <a:extLst>
              <a:ext uri="{FF2B5EF4-FFF2-40B4-BE49-F238E27FC236}">
                <a16:creationId xmlns:a16="http://schemas.microsoft.com/office/drawing/2014/main" id="{3F153729-FDBD-4EB4-AE34-FE8FDA2B9D22}"/>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29" name="Rectangle: Rounded Corners 180">
            <a:extLst>
              <a:ext uri="{FF2B5EF4-FFF2-40B4-BE49-F238E27FC236}">
                <a16:creationId xmlns:a16="http://schemas.microsoft.com/office/drawing/2014/main" id="{C504947B-95BA-4E4E-806B-E6908ED53E70}"/>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30" name="Rectangle: Rounded Corners 181">
            <a:extLst>
              <a:ext uri="{FF2B5EF4-FFF2-40B4-BE49-F238E27FC236}">
                <a16:creationId xmlns:a16="http://schemas.microsoft.com/office/drawing/2014/main" id="{FA2AE9AA-DF6C-4198-8070-BE28C33BC93B}"/>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31" name="Rectangle: Rounded Corners 182">
            <a:extLst>
              <a:ext uri="{FF2B5EF4-FFF2-40B4-BE49-F238E27FC236}">
                <a16:creationId xmlns:a16="http://schemas.microsoft.com/office/drawing/2014/main" id="{5574E918-FCCF-4F5A-8338-F0195D48D322}"/>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32" name="Rectangle: Rounded Corners 183">
            <a:extLst>
              <a:ext uri="{FF2B5EF4-FFF2-40B4-BE49-F238E27FC236}">
                <a16:creationId xmlns:a16="http://schemas.microsoft.com/office/drawing/2014/main" id="{84498586-260B-44AC-9119-279CD8106F7A}"/>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33" name="Rectangle: Rounded Corners 184">
            <a:extLst>
              <a:ext uri="{FF2B5EF4-FFF2-40B4-BE49-F238E27FC236}">
                <a16:creationId xmlns:a16="http://schemas.microsoft.com/office/drawing/2014/main" id="{07059D34-D489-4C48-9C01-029A2E8240D4}"/>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34" name="Rectangle: Rounded Corners 186">
            <a:extLst>
              <a:ext uri="{FF2B5EF4-FFF2-40B4-BE49-F238E27FC236}">
                <a16:creationId xmlns:a16="http://schemas.microsoft.com/office/drawing/2014/main" id="{09BD8570-F3EE-4550-91DC-3636FF64E440}"/>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31187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6" presetClass="entr" presetSubtype="37"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17"/>
                                        </p:tgtEl>
                                      </p:cBhvr>
                                    </p:animEffect>
                                    <p:animScale>
                                      <p:cBhvr>
                                        <p:cTn id="16" dur="250" autoRev="1" fill="hold"/>
                                        <p:tgtEl>
                                          <p:spTgt spid="17"/>
                                        </p:tgtEl>
                                      </p:cBhvr>
                                      <p:by x="105000" y="105000"/>
                                    </p:animScale>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999"/>
                                          </p:stCondLst>
                                        </p:cTn>
                                        <p:tgtEl>
                                          <p:spTgt spid="18"/>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999"/>
                                          </p:stCondLst>
                                        </p:cTn>
                                        <p:tgtEl>
                                          <p:spTgt spid="19"/>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999"/>
                                          </p:stCondLst>
                                        </p:cTn>
                                        <p:tgtEl>
                                          <p:spTgt spid="20"/>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999"/>
                                          </p:stCondLst>
                                        </p:cTn>
                                        <p:tgtEl>
                                          <p:spTgt spid="21"/>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grpId="0" nodeType="afterEffect">
                                  <p:stCondLst>
                                    <p:cond delay="0"/>
                                  </p:stCondLst>
                                  <p:childTnLst>
                                    <p:set>
                                      <p:cBhvr>
                                        <p:cTn id="31" dur="1" fill="hold">
                                          <p:stCondLst>
                                            <p:cond delay="999"/>
                                          </p:stCondLst>
                                        </p:cTn>
                                        <p:tgtEl>
                                          <p:spTgt spid="22"/>
                                        </p:tgtEl>
                                        <p:attrNameLst>
                                          <p:attrName>style.visibility</p:attrName>
                                        </p:attrNameLst>
                                      </p:cBhvr>
                                      <p:to>
                                        <p:strVal val="visible"/>
                                      </p:to>
                                    </p:set>
                                  </p:childTnLst>
                                </p:cTn>
                              </p:par>
                            </p:childTnLst>
                          </p:cTn>
                        </p:par>
                        <p:par>
                          <p:cTn id="32" fill="hold">
                            <p:stCondLst>
                              <p:cond delay="5500"/>
                            </p:stCondLst>
                            <p:childTnLst>
                              <p:par>
                                <p:cTn id="33" presetID="1" presetClass="entr" presetSubtype="0" fill="hold" grpId="0" nodeType="afterEffect">
                                  <p:stCondLst>
                                    <p:cond delay="0"/>
                                  </p:stCondLst>
                                  <p:childTnLst>
                                    <p:set>
                                      <p:cBhvr>
                                        <p:cTn id="34" dur="1" fill="hold">
                                          <p:stCondLst>
                                            <p:cond delay="999"/>
                                          </p:stCondLst>
                                        </p:cTn>
                                        <p:tgtEl>
                                          <p:spTgt spid="23"/>
                                        </p:tgtEl>
                                        <p:attrNameLst>
                                          <p:attrName>style.visibility</p:attrName>
                                        </p:attrNameLst>
                                      </p:cBhvr>
                                      <p:to>
                                        <p:strVal val="visible"/>
                                      </p:to>
                                    </p:set>
                                  </p:childTnLst>
                                </p:cTn>
                              </p:par>
                            </p:childTnLst>
                          </p:cTn>
                        </p:par>
                        <p:par>
                          <p:cTn id="35" fill="hold">
                            <p:stCondLst>
                              <p:cond delay="6500"/>
                            </p:stCondLst>
                            <p:childTnLst>
                              <p:par>
                                <p:cTn id="36" presetID="1" presetClass="entr" presetSubtype="0" fill="hold" grpId="0" nodeType="afterEffect">
                                  <p:stCondLst>
                                    <p:cond delay="0"/>
                                  </p:stCondLst>
                                  <p:childTnLst>
                                    <p:set>
                                      <p:cBhvr>
                                        <p:cTn id="37" dur="1" fill="hold">
                                          <p:stCondLst>
                                            <p:cond delay="999"/>
                                          </p:stCondLst>
                                        </p:cTn>
                                        <p:tgtEl>
                                          <p:spTgt spid="24"/>
                                        </p:tgtEl>
                                        <p:attrNameLst>
                                          <p:attrName>style.visibility</p:attrName>
                                        </p:attrNameLst>
                                      </p:cBhvr>
                                      <p:to>
                                        <p:strVal val="visible"/>
                                      </p:to>
                                    </p:set>
                                  </p:childTnLst>
                                </p:cTn>
                              </p:par>
                            </p:childTnLst>
                          </p:cTn>
                        </p:par>
                        <p:par>
                          <p:cTn id="38" fill="hold">
                            <p:stCondLst>
                              <p:cond delay="7500"/>
                            </p:stCondLst>
                            <p:childTnLst>
                              <p:par>
                                <p:cTn id="39" presetID="1" presetClass="entr" presetSubtype="0" fill="hold" grpId="0" nodeType="afterEffect">
                                  <p:stCondLst>
                                    <p:cond delay="0"/>
                                  </p:stCondLst>
                                  <p:childTnLst>
                                    <p:set>
                                      <p:cBhvr>
                                        <p:cTn id="40" dur="1" fill="hold">
                                          <p:stCondLst>
                                            <p:cond delay="999"/>
                                          </p:stCondLst>
                                        </p:cTn>
                                        <p:tgtEl>
                                          <p:spTgt spid="25"/>
                                        </p:tgtEl>
                                        <p:attrNameLst>
                                          <p:attrName>style.visibility</p:attrName>
                                        </p:attrNameLst>
                                      </p:cBhvr>
                                      <p:to>
                                        <p:strVal val="visible"/>
                                      </p:to>
                                    </p:set>
                                  </p:childTnLst>
                                </p:cTn>
                              </p:par>
                            </p:childTnLst>
                          </p:cTn>
                        </p:par>
                        <p:par>
                          <p:cTn id="41" fill="hold">
                            <p:stCondLst>
                              <p:cond delay="8500"/>
                            </p:stCondLst>
                            <p:childTnLst>
                              <p:par>
                                <p:cTn id="42" presetID="1" presetClass="entr" presetSubtype="0" fill="hold" grpId="0" nodeType="afterEffect">
                                  <p:stCondLst>
                                    <p:cond delay="0"/>
                                  </p:stCondLst>
                                  <p:childTnLst>
                                    <p:set>
                                      <p:cBhvr>
                                        <p:cTn id="43" dur="1" fill="hold">
                                          <p:stCondLst>
                                            <p:cond delay="999"/>
                                          </p:stCondLst>
                                        </p:cTn>
                                        <p:tgtEl>
                                          <p:spTgt spid="26"/>
                                        </p:tgtEl>
                                        <p:attrNameLst>
                                          <p:attrName>style.visibility</p:attrName>
                                        </p:attrNameLst>
                                      </p:cBhvr>
                                      <p:to>
                                        <p:strVal val="visible"/>
                                      </p:to>
                                    </p:set>
                                  </p:childTnLst>
                                </p:cTn>
                              </p:par>
                            </p:childTnLst>
                          </p:cTn>
                        </p:par>
                        <p:par>
                          <p:cTn id="44" fill="hold">
                            <p:stCondLst>
                              <p:cond delay="9500"/>
                            </p:stCondLst>
                            <p:childTnLst>
                              <p:par>
                                <p:cTn id="45" presetID="1" presetClass="entr" presetSubtype="0" fill="hold" grpId="0" nodeType="afterEffect">
                                  <p:stCondLst>
                                    <p:cond delay="0"/>
                                  </p:stCondLst>
                                  <p:childTnLst>
                                    <p:set>
                                      <p:cBhvr>
                                        <p:cTn id="46" dur="1" fill="hold">
                                          <p:stCondLst>
                                            <p:cond delay="999"/>
                                          </p:stCondLst>
                                        </p:cTn>
                                        <p:tgtEl>
                                          <p:spTgt spid="27"/>
                                        </p:tgtEl>
                                        <p:attrNameLst>
                                          <p:attrName>style.visibility</p:attrName>
                                        </p:attrNameLst>
                                      </p:cBhvr>
                                      <p:to>
                                        <p:strVal val="visible"/>
                                      </p:to>
                                    </p:set>
                                  </p:childTnLst>
                                </p:cTn>
                              </p:par>
                            </p:childTnLst>
                          </p:cTn>
                        </p:par>
                        <p:par>
                          <p:cTn id="47" fill="hold">
                            <p:stCondLst>
                              <p:cond delay="10500"/>
                            </p:stCondLst>
                            <p:childTnLst>
                              <p:par>
                                <p:cTn id="48" presetID="1" presetClass="entr" presetSubtype="0" fill="hold" grpId="0" nodeType="afterEffect">
                                  <p:stCondLst>
                                    <p:cond delay="0"/>
                                  </p:stCondLst>
                                  <p:childTnLst>
                                    <p:set>
                                      <p:cBhvr>
                                        <p:cTn id="49" dur="1" fill="hold">
                                          <p:stCondLst>
                                            <p:cond delay="999"/>
                                          </p:stCondLst>
                                        </p:cTn>
                                        <p:tgtEl>
                                          <p:spTgt spid="28"/>
                                        </p:tgtEl>
                                        <p:attrNameLst>
                                          <p:attrName>style.visibility</p:attrName>
                                        </p:attrNameLst>
                                      </p:cBhvr>
                                      <p:to>
                                        <p:strVal val="visible"/>
                                      </p:to>
                                    </p:set>
                                  </p:childTnLst>
                                </p:cTn>
                              </p:par>
                            </p:childTnLst>
                          </p:cTn>
                        </p:par>
                        <p:par>
                          <p:cTn id="50" fill="hold">
                            <p:stCondLst>
                              <p:cond delay="11500"/>
                            </p:stCondLst>
                            <p:childTnLst>
                              <p:par>
                                <p:cTn id="51" presetID="1" presetClass="entr" presetSubtype="0" fill="hold" grpId="0" nodeType="afterEffect">
                                  <p:stCondLst>
                                    <p:cond delay="0"/>
                                  </p:stCondLst>
                                  <p:childTnLst>
                                    <p:set>
                                      <p:cBhvr>
                                        <p:cTn id="52" dur="1" fill="hold">
                                          <p:stCondLst>
                                            <p:cond delay="999"/>
                                          </p:stCondLst>
                                        </p:cTn>
                                        <p:tgtEl>
                                          <p:spTgt spid="29"/>
                                        </p:tgtEl>
                                        <p:attrNameLst>
                                          <p:attrName>style.visibility</p:attrName>
                                        </p:attrNameLst>
                                      </p:cBhvr>
                                      <p:to>
                                        <p:strVal val="visible"/>
                                      </p:to>
                                    </p:set>
                                  </p:childTnLst>
                                </p:cTn>
                              </p:par>
                            </p:childTnLst>
                          </p:cTn>
                        </p:par>
                        <p:par>
                          <p:cTn id="53" fill="hold">
                            <p:stCondLst>
                              <p:cond delay="12500"/>
                            </p:stCondLst>
                            <p:childTnLst>
                              <p:par>
                                <p:cTn id="54" presetID="1" presetClass="entr" presetSubtype="0" fill="hold" grpId="0" nodeType="afterEffect">
                                  <p:stCondLst>
                                    <p:cond delay="0"/>
                                  </p:stCondLst>
                                  <p:childTnLst>
                                    <p:set>
                                      <p:cBhvr>
                                        <p:cTn id="55" dur="1" fill="hold">
                                          <p:stCondLst>
                                            <p:cond delay="999"/>
                                          </p:stCondLst>
                                        </p:cTn>
                                        <p:tgtEl>
                                          <p:spTgt spid="30"/>
                                        </p:tgtEl>
                                        <p:attrNameLst>
                                          <p:attrName>style.visibility</p:attrName>
                                        </p:attrNameLst>
                                      </p:cBhvr>
                                      <p:to>
                                        <p:strVal val="visible"/>
                                      </p:to>
                                    </p:set>
                                  </p:childTnLst>
                                </p:cTn>
                              </p:par>
                            </p:childTnLst>
                          </p:cTn>
                        </p:par>
                        <p:par>
                          <p:cTn id="56" fill="hold">
                            <p:stCondLst>
                              <p:cond delay="13500"/>
                            </p:stCondLst>
                            <p:childTnLst>
                              <p:par>
                                <p:cTn id="57" presetID="1" presetClass="entr" presetSubtype="0" fill="hold" grpId="0" nodeType="afterEffect">
                                  <p:stCondLst>
                                    <p:cond delay="0"/>
                                  </p:stCondLst>
                                  <p:childTnLst>
                                    <p:set>
                                      <p:cBhvr>
                                        <p:cTn id="58" dur="1" fill="hold">
                                          <p:stCondLst>
                                            <p:cond delay="999"/>
                                          </p:stCondLst>
                                        </p:cTn>
                                        <p:tgtEl>
                                          <p:spTgt spid="31"/>
                                        </p:tgtEl>
                                        <p:attrNameLst>
                                          <p:attrName>style.visibility</p:attrName>
                                        </p:attrNameLst>
                                      </p:cBhvr>
                                      <p:to>
                                        <p:strVal val="visible"/>
                                      </p:to>
                                    </p:set>
                                  </p:childTnLst>
                                </p:cTn>
                              </p:par>
                            </p:childTnLst>
                          </p:cTn>
                        </p:par>
                        <p:par>
                          <p:cTn id="59" fill="hold">
                            <p:stCondLst>
                              <p:cond delay="14500"/>
                            </p:stCondLst>
                            <p:childTnLst>
                              <p:par>
                                <p:cTn id="60" presetID="1" presetClass="entr" presetSubtype="0" fill="hold" grpId="0" nodeType="afterEffect">
                                  <p:stCondLst>
                                    <p:cond delay="0"/>
                                  </p:stCondLst>
                                  <p:childTnLst>
                                    <p:set>
                                      <p:cBhvr>
                                        <p:cTn id="61" dur="1" fill="hold">
                                          <p:stCondLst>
                                            <p:cond delay="999"/>
                                          </p:stCondLst>
                                        </p:cTn>
                                        <p:tgtEl>
                                          <p:spTgt spid="32"/>
                                        </p:tgtEl>
                                        <p:attrNameLst>
                                          <p:attrName>style.visibility</p:attrName>
                                        </p:attrNameLst>
                                      </p:cBhvr>
                                      <p:to>
                                        <p:strVal val="visible"/>
                                      </p:to>
                                    </p:set>
                                  </p:childTnLst>
                                </p:cTn>
                              </p:par>
                            </p:childTnLst>
                          </p:cTn>
                        </p:par>
                        <p:par>
                          <p:cTn id="62" fill="hold">
                            <p:stCondLst>
                              <p:cond delay="15500"/>
                            </p:stCondLst>
                            <p:childTnLst>
                              <p:par>
                                <p:cTn id="63" presetID="1" presetClass="entr" presetSubtype="0" fill="hold" grpId="0" nodeType="afterEffect">
                                  <p:stCondLst>
                                    <p:cond delay="0"/>
                                  </p:stCondLst>
                                  <p:childTnLst>
                                    <p:set>
                                      <p:cBhvr>
                                        <p:cTn id="64" dur="1" fill="hold">
                                          <p:stCondLst>
                                            <p:cond delay="999"/>
                                          </p:stCondLst>
                                        </p:cTn>
                                        <p:tgtEl>
                                          <p:spTgt spid="33"/>
                                        </p:tgtEl>
                                        <p:attrNameLst>
                                          <p:attrName>style.visibility</p:attrName>
                                        </p:attrNameLst>
                                      </p:cBhvr>
                                      <p:to>
                                        <p:strVal val="visible"/>
                                      </p:to>
                                    </p:set>
                                  </p:childTnLst>
                                </p:cTn>
                              </p:par>
                            </p:childTnLst>
                          </p:cTn>
                        </p:par>
                        <p:par>
                          <p:cTn id="65" fill="hold">
                            <p:stCondLst>
                              <p:cond delay="16500"/>
                            </p:stCondLst>
                            <p:childTnLst>
                              <p:par>
                                <p:cTn id="66" presetID="1" presetClass="entr" presetSubtype="0" fill="hold" grpId="0" nodeType="afterEffect">
                                  <p:stCondLst>
                                    <p:cond delay="0"/>
                                  </p:stCondLst>
                                  <p:childTnLst>
                                    <p:set>
                                      <p:cBhvr>
                                        <p:cTn id="6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17"/>
                  </p:tgtEl>
                </p:cond>
              </p:nextCondLst>
            </p:seq>
          </p:childTnLst>
        </p:cTn>
      </p:par>
    </p:tnLst>
    <p:bldLst>
      <p:bldP spid="117"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giấy nhôm 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vòng quanh chai và</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462" y="1551211"/>
            <a:ext cx="4419560"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39671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158378" y="3938744"/>
            <a:ext cx="3632536"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Trang trí hoàn thiện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994" y="1799998"/>
            <a:ext cx="4419560" cy="44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“BỘ CHỮ SỐ BÍ ẨN”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Oval 20"/>
          <p:cNvSpPr/>
          <p:nvPr/>
        </p:nvSpPr>
        <p:spPr>
          <a:xfrm>
            <a:off x="1943436" y="251697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6</a:t>
            </a:r>
          </a:p>
        </p:txBody>
      </p:sp>
    </p:spTree>
    <p:extLst>
      <p:ext uri="{BB962C8B-B14F-4D97-AF65-F5344CB8AC3E}">
        <p14:creationId xmlns:p14="http://schemas.microsoft.com/office/powerpoint/2010/main" val="20862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8" y="2036799"/>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1</a:t>
            </a:r>
            <a:r>
              <a:rPr lang="vi-VN" altLang="zh-CN" sz="2400" i="1">
                <a:solidFill>
                  <a:srgbClr val="002060"/>
                </a:solidFill>
                <a:latin typeface="+mj-lt"/>
                <a:ea typeface="Roboto" panose="02000000000000000000" pitchFamily="2" charset="0"/>
              </a:rPr>
              <a:t>l</a:t>
            </a:r>
            <a:r>
              <a:rPr lang="vi-VN" altLang="zh-CN" sz="2400">
                <a:solidFill>
                  <a:srgbClr val="002060"/>
                </a:solidFill>
                <a:latin typeface="Roboto" panose="02000000000000000000" pitchFamily="2" charset="0"/>
                <a:ea typeface="Roboto" panose="02000000000000000000" pitchFamily="2" charset="0"/>
              </a:rPr>
              <a:t> nước</a:t>
            </a:r>
          </a:p>
        </p:txBody>
      </p:sp>
      <p:sp>
        <p:nvSpPr>
          <p:cNvPr id="9" name="TextBox 8"/>
          <p:cNvSpPr txBox="1"/>
          <p:nvPr/>
        </p:nvSpPr>
        <p:spPr>
          <a:xfrm>
            <a:off x="1137398" y="4166207"/>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p>
        </p:txBody>
      </p:sp>
      <p:sp>
        <p:nvSpPr>
          <p:cNvPr id="10" name="TextBox 9"/>
          <p:cNvSpPr txBox="1"/>
          <p:nvPr/>
        </p:nvSpPr>
        <p:spPr>
          <a:xfrm>
            <a:off x="1158377" y="3124563"/>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7144454" y="2161501"/>
            <a:ext cx="2467138" cy="2897908"/>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8252474" y="1856921"/>
            <a:ext cx="2769956" cy="3102980"/>
          </a:xfrm>
          <a:prstGeom prst="rect">
            <a:avLst/>
          </a:prstGeom>
        </p:spPr>
      </p:pic>
    </p:spTree>
    <p:extLst>
      <p:ext uri="{BB962C8B-B14F-4D97-AF65-F5344CB8AC3E}">
        <p14:creationId xmlns:p14="http://schemas.microsoft.com/office/powerpoint/2010/main" val="39615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903238" y="478488"/>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GIỚI THIỆU VÀ </a:t>
            </a: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TRƯNG</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BÀY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8074144" y="1826632"/>
            <a:ext cx="2467138" cy="2897908"/>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4845618" y="2159453"/>
            <a:ext cx="2769956" cy="3102980"/>
          </a:xfrm>
          <a:prstGeom prst="rect">
            <a:avLst/>
          </a:prstGeom>
        </p:spPr>
      </p:pic>
      <p:pic>
        <p:nvPicPr>
          <p:cNvPr id="4" name="Picture 3">
            <a:extLst>
              <a:ext uri="{FF2B5EF4-FFF2-40B4-BE49-F238E27FC236}">
                <a16:creationId xmlns:a16="http://schemas.microsoft.com/office/drawing/2014/main" id="{881E726C-019E-2E12-51DA-6BF73C5EEF34}"/>
              </a:ext>
            </a:extLst>
          </p:cNvPr>
          <p:cNvPicPr>
            <a:picLocks noChangeAspect="1"/>
          </p:cNvPicPr>
          <p:nvPr/>
        </p:nvPicPr>
        <p:blipFill>
          <a:blip r:embed="rId8"/>
          <a:stretch>
            <a:fillRect/>
          </a:stretch>
        </p:blipFill>
        <p:spPr>
          <a:xfrm>
            <a:off x="2494249" y="2086704"/>
            <a:ext cx="1381318" cy="3248478"/>
          </a:xfrm>
          <a:prstGeom prst="rect">
            <a:avLst/>
          </a:prstGeom>
        </p:spPr>
      </p:pic>
    </p:spTree>
    <p:extLst>
      <p:ext uri="{BB962C8B-B14F-4D97-AF65-F5344CB8AC3E}">
        <p14:creationId xmlns:p14="http://schemas.microsoft.com/office/powerpoint/2010/main" val="23370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19" name="Picture 18">
            <a:extLst>
              <a:ext uri="{FF2B5EF4-FFF2-40B4-BE49-F238E27FC236}">
                <a16:creationId xmlns:a16="http://schemas.microsoft.com/office/drawing/2014/main" id="{571028BF-4394-59CC-577D-5A0DC1AF07B2}"/>
              </a:ext>
            </a:extLst>
          </p:cNvPr>
          <p:cNvPicPr>
            <a:picLocks noChangeAspect="1"/>
          </p:cNvPicPr>
          <p:nvPr/>
        </p:nvPicPr>
        <p:blipFill>
          <a:blip r:embed="rId4"/>
          <a:stretch>
            <a:fillRect/>
          </a:stretch>
        </p:blipFill>
        <p:spPr>
          <a:xfrm>
            <a:off x="1937997" y="1401348"/>
            <a:ext cx="9064948" cy="5269785"/>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F47EDC76-93E4-69B2-B3EB-FFBB9F9285CB}"/>
              </a:ext>
            </a:extLst>
          </p:cNvPr>
          <p:cNvSpPr txBox="1"/>
          <p:nvPr/>
        </p:nvSpPr>
        <p:spPr>
          <a:xfrm>
            <a:off x="7028657" y="1524756"/>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858973" y="3445277"/>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8213906" y="4503727"/>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9568303" y="5496743"/>
            <a:ext cx="878797" cy="878797"/>
          </a:xfrm>
          <a:prstGeom prst="ellipse">
            <a:avLst/>
          </a:prstGeom>
        </p:spPr>
      </p:pic>
      <p:sp>
        <p:nvSpPr>
          <p:cNvPr id="12" name="TextBox 11"/>
          <p:cNvSpPr txBox="1"/>
          <p:nvPr/>
        </p:nvSpPr>
        <p:spPr>
          <a:xfrm>
            <a:off x="2687044" y="3605986"/>
            <a:ext cx="4105642" cy="707886"/>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Bình có nắp chắc chắn, chứa</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được</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khoảng 300 ml đến 1</a:t>
            </a:r>
            <a:r>
              <a:rPr lang="vi-VN" altLang="zh-CN" sz="2000" i="1">
                <a:solidFill>
                  <a:srgbClr val="002060"/>
                </a:solidFill>
                <a:latin typeface="+mj-lt"/>
                <a:ea typeface="Roboto" panose="02000000000000000000" pitchFamily="2" charset="0"/>
              </a:rPr>
              <a:t>l</a:t>
            </a:r>
            <a:r>
              <a:rPr lang="vi-VN" altLang="zh-CN" sz="2000">
                <a:solidFill>
                  <a:srgbClr val="002060"/>
                </a:solidFill>
                <a:latin typeface="Roboto" panose="02000000000000000000" pitchFamily="2" charset="0"/>
                <a:ea typeface="Roboto" panose="02000000000000000000" pitchFamily="2" charset="0"/>
              </a:rPr>
              <a:t> nước</a:t>
            </a:r>
          </a:p>
        </p:txBody>
      </p:sp>
      <p:sp>
        <p:nvSpPr>
          <p:cNvPr id="13" name="TextBox 12"/>
          <p:cNvSpPr txBox="1"/>
          <p:nvPr/>
        </p:nvSpPr>
        <p:spPr>
          <a:xfrm>
            <a:off x="2776834" y="5688177"/>
            <a:ext cx="3593159" cy="400110"/>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Màu sắc tươi sáng, hài hoà</a:t>
            </a:r>
          </a:p>
        </p:txBody>
      </p:sp>
      <p:sp>
        <p:nvSpPr>
          <p:cNvPr id="14" name="TextBox 13"/>
          <p:cNvSpPr txBox="1"/>
          <p:nvPr/>
        </p:nvSpPr>
        <p:spPr>
          <a:xfrm>
            <a:off x="2687044" y="4527654"/>
            <a:ext cx="3772740" cy="707886"/>
          </a:xfrm>
          <a:prstGeom prst="rect">
            <a:avLst/>
          </a:prstGeom>
          <a:noFill/>
        </p:spPr>
        <p:txBody>
          <a:bodyPr wrap="square" rtlCol="0">
            <a:spAutoFit/>
          </a:bodyPr>
          <a:lstStyle/>
          <a:p>
            <a:pPr lvl="0" algn="just">
              <a:defRPr/>
            </a:pPr>
            <a:r>
              <a:rPr lang="vi-VN" altLang="zh-CN" sz="2000">
                <a:solidFill>
                  <a:srgbClr val="002060"/>
                </a:solidFill>
                <a:latin typeface="Roboto" panose="02000000000000000000" pitchFamily="2" charset="0"/>
                <a:ea typeface="Roboto" panose="02000000000000000000" pitchFamily="2" charset="0"/>
              </a:rPr>
              <a:t>Bình có thể giữ nóng hoặc giữ</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lạnh</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thức uống chứa trong nó</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677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14" presetClass="entr" presetSubtype="1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17106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CHƠI TÌM SỐ CHẴN LẺ</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2233" t="1983" r="3392" b="2785"/>
          <a:stretch/>
        </p:blipFill>
        <p:spPr>
          <a:xfrm>
            <a:off x="659822" y="1911927"/>
            <a:ext cx="4208318" cy="3754633"/>
          </a:xfrm>
          <a:prstGeom prst="rect">
            <a:avLst/>
          </a:prstGeom>
        </p:spPr>
      </p:pic>
      <p:sp>
        <p:nvSpPr>
          <p:cNvPr id="5" name="TextBox 4"/>
          <p:cNvSpPr txBox="1"/>
          <p:nvPr/>
        </p:nvSpPr>
        <p:spPr>
          <a:xfrm>
            <a:off x="5451464" y="2021650"/>
            <a:ext cx="6008648" cy="2062103"/>
          </a:xfrm>
          <a:prstGeom prst="rect">
            <a:avLst/>
          </a:prstGeom>
          <a:noFill/>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Các số chẵn là: </a:t>
            </a:r>
            <a:r>
              <a:rPr lang="en-US" sz="3200">
                <a:solidFill>
                  <a:srgbClr val="FF0000"/>
                </a:solidFill>
                <a:latin typeface="Roboto" panose="02000000000000000000" pitchFamily="2" charset="0"/>
                <a:ea typeface="Roboto" panose="02000000000000000000" pitchFamily="2" charset="0"/>
              </a:rPr>
              <a:t>2, 4, 6, 8, 10, 12, 14, 16, 18, 20, 24, 28, 30, 32, 36, 40, 48, 50, 54, 56, 60, 64, 70, 72, 80, 90 </a:t>
            </a:r>
            <a:endParaRPr lang="en-US" altLang="zh-CN" sz="3200" dirty="0">
              <a:solidFill>
                <a:srgbClr val="FF0000"/>
              </a:solidFill>
              <a:latin typeface="Roboto" panose="02000000000000000000" pitchFamily="2" charset="0"/>
              <a:ea typeface="Roboto" panose="02000000000000000000" pitchFamily="2" charset="0"/>
            </a:endParaRPr>
          </a:p>
        </p:txBody>
      </p:sp>
      <p:sp>
        <p:nvSpPr>
          <p:cNvPr id="7" name="TextBox 6"/>
          <p:cNvSpPr txBox="1"/>
          <p:nvPr/>
        </p:nvSpPr>
        <p:spPr>
          <a:xfrm>
            <a:off x="5451464" y="4589342"/>
            <a:ext cx="6008648" cy="1077218"/>
          </a:xfrm>
          <a:prstGeom prst="rect">
            <a:avLst/>
          </a:prstGeom>
          <a:noFill/>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Các số lẻ là: </a:t>
            </a:r>
            <a:r>
              <a:rPr lang="en-US" sz="3200">
                <a:solidFill>
                  <a:srgbClr val="FF0000"/>
                </a:solidFill>
                <a:latin typeface="Roboto" panose="02000000000000000000" pitchFamily="2" charset="0"/>
                <a:ea typeface="Roboto" panose="02000000000000000000" pitchFamily="2" charset="0"/>
              </a:rPr>
              <a:t>1, 3, 5, 7, 9, 15, 21, 25, 27, 35, 45, 49, 63, 81</a:t>
            </a:r>
            <a:endParaRPr lang="en-US" altLang="zh-CN" sz="3200" dirty="0">
              <a:solidFill>
                <a:srgbClr val="FF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6721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6" presetClass="entr" presetSubtype="37"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Vertical)">
                                      <p:cBhvr>
                                        <p:cTn id="10" dur="500"/>
                                        <p:tgtEl>
                                          <p:spTgt spid="1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CHƠI TÌM SỐ CHẴN LẺ</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17" name="Rectangle: Rounded Corners 3">
            <a:extLst>
              <a:ext uri="{FF2B5EF4-FFF2-40B4-BE49-F238E27FC236}">
                <a16:creationId xmlns:a16="http://schemas.microsoft.com/office/drawing/2014/main" id="{4303BB96-E468-4FF9-973A-AD6A9412E807}"/>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8" name="Rectangle: Rounded Corners 169">
            <a:extLst>
              <a:ext uri="{FF2B5EF4-FFF2-40B4-BE49-F238E27FC236}">
                <a16:creationId xmlns:a16="http://schemas.microsoft.com/office/drawing/2014/main" id="{0B91E6A0-8D6E-49C5-B10B-BB1CF37B81AD}"/>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19" name="Rectangle: Rounded Corners 170">
            <a:extLst>
              <a:ext uri="{FF2B5EF4-FFF2-40B4-BE49-F238E27FC236}">
                <a16:creationId xmlns:a16="http://schemas.microsoft.com/office/drawing/2014/main" id="{38026127-711B-435B-94DE-DB6E149DC71C}"/>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20" name="Rectangle: Rounded Corners 171">
            <a:extLst>
              <a:ext uri="{FF2B5EF4-FFF2-40B4-BE49-F238E27FC236}">
                <a16:creationId xmlns:a16="http://schemas.microsoft.com/office/drawing/2014/main" id="{C14C8319-0B3A-487C-9EE4-F983C356254E}"/>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21" name="Rectangle: Rounded Corners 172">
            <a:extLst>
              <a:ext uri="{FF2B5EF4-FFF2-40B4-BE49-F238E27FC236}">
                <a16:creationId xmlns:a16="http://schemas.microsoft.com/office/drawing/2014/main" id="{E9E2E2C0-B1DF-479D-9546-086E854B4CDE}"/>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22" name="Rectangle: Rounded Corners 173">
            <a:extLst>
              <a:ext uri="{FF2B5EF4-FFF2-40B4-BE49-F238E27FC236}">
                <a16:creationId xmlns:a16="http://schemas.microsoft.com/office/drawing/2014/main" id="{9C4BF873-A821-4628-97A8-D059937CAAF3}"/>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23" name="Rectangle: Rounded Corners 174">
            <a:extLst>
              <a:ext uri="{FF2B5EF4-FFF2-40B4-BE49-F238E27FC236}">
                <a16:creationId xmlns:a16="http://schemas.microsoft.com/office/drawing/2014/main" id="{52691D40-8C0E-4667-A610-1C54EA7D9EE2}"/>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24" name="Rectangle: Rounded Corners 175">
            <a:extLst>
              <a:ext uri="{FF2B5EF4-FFF2-40B4-BE49-F238E27FC236}">
                <a16:creationId xmlns:a16="http://schemas.microsoft.com/office/drawing/2014/main" id="{93E9F58F-BEA1-46C8-883A-2E2D092369EB}"/>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25" name="Rectangle: Rounded Corners 176">
            <a:extLst>
              <a:ext uri="{FF2B5EF4-FFF2-40B4-BE49-F238E27FC236}">
                <a16:creationId xmlns:a16="http://schemas.microsoft.com/office/drawing/2014/main" id="{23D056EC-DD40-48B3-8FE2-2B7113C71C14}"/>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26" name="Rectangle: Rounded Corners 177">
            <a:extLst>
              <a:ext uri="{FF2B5EF4-FFF2-40B4-BE49-F238E27FC236}">
                <a16:creationId xmlns:a16="http://schemas.microsoft.com/office/drawing/2014/main" id="{90370E08-2678-4A2F-B297-15FB23DDD29B}"/>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27" name="Rectangle: Rounded Corners 178">
            <a:extLst>
              <a:ext uri="{FF2B5EF4-FFF2-40B4-BE49-F238E27FC236}">
                <a16:creationId xmlns:a16="http://schemas.microsoft.com/office/drawing/2014/main" id="{68B8FE45-45C7-4981-AAA5-E349D81F3027}"/>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28" name="Rectangle: Rounded Corners 179">
            <a:extLst>
              <a:ext uri="{FF2B5EF4-FFF2-40B4-BE49-F238E27FC236}">
                <a16:creationId xmlns:a16="http://schemas.microsoft.com/office/drawing/2014/main" id="{3F153729-FDBD-4EB4-AE34-FE8FDA2B9D22}"/>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29" name="Rectangle: Rounded Corners 180">
            <a:extLst>
              <a:ext uri="{FF2B5EF4-FFF2-40B4-BE49-F238E27FC236}">
                <a16:creationId xmlns:a16="http://schemas.microsoft.com/office/drawing/2014/main" id="{C504947B-95BA-4E4E-806B-E6908ED53E70}"/>
              </a:ext>
            </a:extLst>
          </p:cNvPr>
          <p:cNvSpPr/>
          <p:nvPr/>
        </p:nvSpPr>
        <p:spPr>
          <a:xfrm>
            <a:off x="9407386" y="52983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30" name="Rectangle: Rounded Corners 181">
            <a:extLst>
              <a:ext uri="{FF2B5EF4-FFF2-40B4-BE49-F238E27FC236}">
                <a16:creationId xmlns:a16="http://schemas.microsoft.com/office/drawing/2014/main" id="{FA2AE9AA-DF6C-4198-8070-BE28C33BC93B}"/>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31" name="Rectangle: Rounded Corners 182">
            <a:extLst>
              <a:ext uri="{FF2B5EF4-FFF2-40B4-BE49-F238E27FC236}">
                <a16:creationId xmlns:a16="http://schemas.microsoft.com/office/drawing/2014/main" id="{5574E918-FCCF-4F5A-8338-F0195D48D322}"/>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32" name="Rectangle: Rounded Corners 183">
            <a:extLst>
              <a:ext uri="{FF2B5EF4-FFF2-40B4-BE49-F238E27FC236}">
                <a16:creationId xmlns:a16="http://schemas.microsoft.com/office/drawing/2014/main" id="{84498586-260B-44AC-9119-279CD8106F7A}"/>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33" name="Rectangle: Rounded Corners 184">
            <a:extLst>
              <a:ext uri="{FF2B5EF4-FFF2-40B4-BE49-F238E27FC236}">
                <a16:creationId xmlns:a16="http://schemas.microsoft.com/office/drawing/2014/main" id="{07059D34-D489-4C48-9C01-029A2E8240D4}"/>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34" name="Rectangle: Rounded Corners 186">
            <a:extLst>
              <a:ext uri="{FF2B5EF4-FFF2-40B4-BE49-F238E27FC236}">
                <a16:creationId xmlns:a16="http://schemas.microsoft.com/office/drawing/2014/main" id="{09BD8570-F3EE-4550-91DC-3636FF64E440}"/>
              </a:ext>
            </a:extLst>
          </p:cNvPr>
          <p:cNvSpPr/>
          <p:nvPr/>
        </p:nvSpPr>
        <p:spPr>
          <a:xfrm>
            <a:off x="9407386" y="52983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2" name="Picture 1"/>
          <p:cNvPicPr>
            <a:picLocks noChangeAspect="1"/>
          </p:cNvPicPr>
          <p:nvPr/>
        </p:nvPicPr>
        <p:blipFill>
          <a:blip r:embed="rId5"/>
          <a:stretch>
            <a:fillRect/>
          </a:stretch>
        </p:blipFill>
        <p:spPr>
          <a:xfrm>
            <a:off x="2763981" y="1312999"/>
            <a:ext cx="6238973" cy="5056422"/>
          </a:xfrm>
          <a:prstGeom prst="rect">
            <a:avLst/>
          </a:prstGeom>
        </p:spPr>
      </p:pic>
    </p:spTree>
    <p:extLst>
      <p:ext uri="{BB962C8B-B14F-4D97-AF65-F5344CB8AC3E}">
        <p14:creationId xmlns:p14="http://schemas.microsoft.com/office/powerpoint/2010/main" val="22839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17"/>
                                        </p:tgtEl>
                                      </p:cBhvr>
                                    </p:animEffect>
                                    <p:animScale>
                                      <p:cBhvr>
                                        <p:cTn id="16" dur="250" autoRev="1" fill="hold"/>
                                        <p:tgtEl>
                                          <p:spTgt spid="17"/>
                                        </p:tgtEl>
                                      </p:cBhvr>
                                      <p:by x="105000" y="105000"/>
                                    </p:animScale>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999"/>
                                          </p:stCondLst>
                                        </p:cTn>
                                        <p:tgtEl>
                                          <p:spTgt spid="18"/>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999"/>
                                          </p:stCondLst>
                                        </p:cTn>
                                        <p:tgtEl>
                                          <p:spTgt spid="19"/>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999"/>
                                          </p:stCondLst>
                                        </p:cTn>
                                        <p:tgtEl>
                                          <p:spTgt spid="20"/>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999"/>
                                          </p:stCondLst>
                                        </p:cTn>
                                        <p:tgtEl>
                                          <p:spTgt spid="21"/>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grpId="0" nodeType="afterEffect">
                                  <p:stCondLst>
                                    <p:cond delay="0"/>
                                  </p:stCondLst>
                                  <p:childTnLst>
                                    <p:set>
                                      <p:cBhvr>
                                        <p:cTn id="31" dur="1" fill="hold">
                                          <p:stCondLst>
                                            <p:cond delay="999"/>
                                          </p:stCondLst>
                                        </p:cTn>
                                        <p:tgtEl>
                                          <p:spTgt spid="22"/>
                                        </p:tgtEl>
                                        <p:attrNameLst>
                                          <p:attrName>style.visibility</p:attrName>
                                        </p:attrNameLst>
                                      </p:cBhvr>
                                      <p:to>
                                        <p:strVal val="visible"/>
                                      </p:to>
                                    </p:set>
                                  </p:childTnLst>
                                </p:cTn>
                              </p:par>
                            </p:childTnLst>
                          </p:cTn>
                        </p:par>
                        <p:par>
                          <p:cTn id="32" fill="hold">
                            <p:stCondLst>
                              <p:cond delay="5500"/>
                            </p:stCondLst>
                            <p:childTnLst>
                              <p:par>
                                <p:cTn id="33" presetID="1" presetClass="entr" presetSubtype="0" fill="hold" grpId="0" nodeType="afterEffect">
                                  <p:stCondLst>
                                    <p:cond delay="0"/>
                                  </p:stCondLst>
                                  <p:childTnLst>
                                    <p:set>
                                      <p:cBhvr>
                                        <p:cTn id="34" dur="1" fill="hold">
                                          <p:stCondLst>
                                            <p:cond delay="999"/>
                                          </p:stCondLst>
                                        </p:cTn>
                                        <p:tgtEl>
                                          <p:spTgt spid="23"/>
                                        </p:tgtEl>
                                        <p:attrNameLst>
                                          <p:attrName>style.visibility</p:attrName>
                                        </p:attrNameLst>
                                      </p:cBhvr>
                                      <p:to>
                                        <p:strVal val="visible"/>
                                      </p:to>
                                    </p:set>
                                  </p:childTnLst>
                                </p:cTn>
                              </p:par>
                            </p:childTnLst>
                          </p:cTn>
                        </p:par>
                        <p:par>
                          <p:cTn id="35" fill="hold">
                            <p:stCondLst>
                              <p:cond delay="6500"/>
                            </p:stCondLst>
                            <p:childTnLst>
                              <p:par>
                                <p:cTn id="36" presetID="1" presetClass="entr" presetSubtype="0" fill="hold" grpId="0" nodeType="afterEffect">
                                  <p:stCondLst>
                                    <p:cond delay="0"/>
                                  </p:stCondLst>
                                  <p:childTnLst>
                                    <p:set>
                                      <p:cBhvr>
                                        <p:cTn id="37" dur="1" fill="hold">
                                          <p:stCondLst>
                                            <p:cond delay="999"/>
                                          </p:stCondLst>
                                        </p:cTn>
                                        <p:tgtEl>
                                          <p:spTgt spid="24"/>
                                        </p:tgtEl>
                                        <p:attrNameLst>
                                          <p:attrName>style.visibility</p:attrName>
                                        </p:attrNameLst>
                                      </p:cBhvr>
                                      <p:to>
                                        <p:strVal val="visible"/>
                                      </p:to>
                                    </p:set>
                                  </p:childTnLst>
                                </p:cTn>
                              </p:par>
                            </p:childTnLst>
                          </p:cTn>
                        </p:par>
                        <p:par>
                          <p:cTn id="38" fill="hold">
                            <p:stCondLst>
                              <p:cond delay="7500"/>
                            </p:stCondLst>
                            <p:childTnLst>
                              <p:par>
                                <p:cTn id="39" presetID="1" presetClass="entr" presetSubtype="0" fill="hold" grpId="0" nodeType="afterEffect">
                                  <p:stCondLst>
                                    <p:cond delay="0"/>
                                  </p:stCondLst>
                                  <p:childTnLst>
                                    <p:set>
                                      <p:cBhvr>
                                        <p:cTn id="40" dur="1" fill="hold">
                                          <p:stCondLst>
                                            <p:cond delay="999"/>
                                          </p:stCondLst>
                                        </p:cTn>
                                        <p:tgtEl>
                                          <p:spTgt spid="25"/>
                                        </p:tgtEl>
                                        <p:attrNameLst>
                                          <p:attrName>style.visibility</p:attrName>
                                        </p:attrNameLst>
                                      </p:cBhvr>
                                      <p:to>
                                        <p:strVal val="visible"/>
                                      </p:to>
                                    </p:set>
                                  </p:childTnLst>
                                </p:cTn>
                              </p:par>
                            </p:childTnLst>
                          </p:cTn>
                        </p:par>
                        <p:par>
                          <p:cTn id="41" fill="hold">
                            <p:stCondLst>
                              <p:cond delay="8500"/>
                            </p:stCondLst>
                            <p:childTnLst>
                              <p:par>
                                <p:cTn id="42" presetID="1" presetClass="entr" presetSubtype="0" fill="hold" grpId="0" nodeType="afterEffect">
                                  <p:stCondLst>
                                    <p:cond delay="0"/>
                                  </p:stCondLst>
                                  <p:childTnLst>
                                    <p:set>
                                      <p:cBhvr>
                                        <p:cTn id="43" dur="1" fill="hold">
                                          <p:stCondLst>
                                            <p:cond delay="999"/>
                                          </p:stCondLst>
                                        </p:cTn>
                                        <p:tgtEl>
                                          <p:spTgt spid="26"/>
                                        </p:tgtEl>
                                        <p:attrNameLst>
                                          <p:attrName>style.visibility</p:attrName>
                                        </p:attrNameLst>
                                      </p:cBhvr>
                                      <p:to>
                                        <p:strVal val="visible"/>
                                      </p:to>
                                    </p:set>
                                  </p:childTnLst>
                                </p:cTn>
                              </p:par>
                            </p:childTnLst>
                          </p:cTn>
                        </p:par>
                        <p:par>
                          <p:cTn id="44" fill="hold">
                            <p:stCondLst>
                              <p:cond delay="9500"/>
                            </p:stCondLst>
                            <p:childTnLst>
                              <p:par>
                                <p:cTn id="45" presetID="1" presetClass="entr" presetSubtype="0" fill="hold" grpId="0" nodeType="afterEffect">
                                  <p:stCondLst>
                                    <p:cond delay="0"/>
                                  </p:stCondLst>
                                  <p:childTnLst>
                                    <p:set>
                                      <p:cBhvr>
                                        <p:cTn id="46" dur="1" fill="hold">
                                          <p:stCondLst>
                                            <p:cond delay="999"/>
                                          </p:stCondLst>
                                        </p:cTn>
                                        <p:tgtEl>
                                          <p:spTgt spid="27"/>
                                        </p:tgtEl>
                                        <p:attrNameLst>
                                          <p:attrName>style.visibility</p:attrName>
                                        </p:attrNameLst>
                                      </p:cBhvr>
                                      <p:to>
                                        <p:strVal val="visible"/>
                                      </p:to>
                                    </p:set>
                                  </p:childTnLst>
                                </p:cTn>
                              </p:par>
                            </p:childTnLst>
                          </p:cTn>
                        </p:par>
                        <p:par>
                          <p:cTn id="47" fill="hold">
                            <p:stCondLst>
                              <p:cond delay="10500"/>
                            </p:stCondLst>
                            <p:childTnLst>
                              <p:par>
                                <p:cTn id="48" presetID="1" presetClass="entr" presetSubtype="0" fill="hold" grpId="0" nodeType="afterEffect">
                                  <p:stCondLst>
                                    <p:cond delay="0"/>
                                  </p:stCondLst>
                                  <p:childTnLst>
                                    <p:set>
                                      <p:cBhvr>
                                        <p:cTn id="49" dur="1" fill="hold">
                                          <p:stCondLst>
                                            <p:cond delay="999"/>
                                          </p:stCondLst>
                                        </p:cTn>
                                        <p:tgtEl>
                                          <p:spTgt spid="28"/>
                                        </p:tgtEl>
                                        <p:attrNameLst>
                                          <p:attrName>style.visibility</p:attrName>
                                        </p:attrNameLst>
                                      </p:cBhvr>
                                      <p:to>
                                        <p:strVal val="visible"/>
                                      </p:to>
                                    </p:set>
                                  </p:childTnLst>
                                </p:cTn>
                              </p:par>
                            </p:childTnLst>
                          </p:cTn>
                        </p:par>
                        <p:par>
                          <p:cTn id="50" fill="hold">
                            <p:stCondLst>
                              <p:cond delay="11500"/>
                            </p:stCondLst>
                            <p:childTnLst>
                              <p:par>
                                <p:cTn id="51" presetID="1" presetClass="entr" presetSubtype="0" fill="hold" grpId="0" nodeType="afterEffect">
                                  <p:stCondLst>
                                    <p:cond delay="0"/>
                                  </p:stCondLst>
                                  <p:childTnLst>
                                    <p:set>
                                      <p:cBhvr>
                                        <p:cTn id="52" dur="1" fill="hold">
                                          <p:stCondLst>
                                            <p:cond delay="999"/>
                                          </p:stCondLst>
                                        </p:cTn>
                                        <p:tgtEl>
                                          <p:spTgt spid="29"/>
                                        </p:tgtEl>
                                        <p:attrNameLst>
                                          <p:attrName>style.visibility</p:attrName>
                                        </p:attrNameLst>
                                      </p:cBhvr>
                                      <p:to>
                                        <p:strVal val="visible"/>
                                      </p:to>
                                    </p:set>
                                  </p:childTnLst>
                                </p:cTn>
                              </p:par>
                            </p:childTnLst>
                          </p:cTn>
                        </p:par>
                        <p:par>
                          <p:cTn id="53" fill="hold">
                            <p:stCondLst>
                              <p:cond delay="12500"/>
                            </p:stCondLst>
                            <p:childTnLst>
                              <p:par>
                                <p:cTn id="54" presetID="1" presetClass="entr" presetSubtype="0" fill="hold" grpId="0" nodeType="afterEffect">
                                  <p:stCondLst>
                                    <p:cond delay="0"/>
                                  </p:stCondLst>
                                  <p:childTnLst>
                                    <p:set>
                                      <p:cBhvr>
                                        <p:cTn id="55" dur="1" fill="hold">
                                          <p:stCondLst>
                                            <p:cond delay="999"/>
                                          </p:stCondLst>
                                        </p:cTn>
                                        <p:tgtEl>
                                          <p:spTgt spid="30"/>
                                        </p:tgtEl>
                                        <p:attrNameLst>
                                          <p:attrName>style.visibility</p:attrName>
                                        </p:attrNameLst>
                                      </p:cBhvr>
                                      <p:to>
                                        <p:strVal val="visible"/>
                                      </p:to>
                                    </p:set>
                                  </p:childTnLst>
                                </p:cTn>
                              </p:par>
                            </p:childTnLst>
                          </p:cTn>
                        </p:par>
                        <p:par>
                          <p:cTn id="56" fill="hold">
                            <p:stCondLst>
                              <p:cond delay="13500"/>
                            </p:stCondLst>
                            <p:childTnLst>
                              <p:par>
                                <p:cTn id="57" presetID="1" presetClass="entr" presetSubtype="0" fill="hold" grpId="0" nodeType="afterEffect">
                                  <p:stCondLst>
                                    <p:cond delay="0"/>
                                  </p:stCondLst>
                                  <p:childTnLst>
                                    <p:set>
                                      <p:cBhvr>
                                        <p:cTn id="58" dur="1" fill="hold">
                                          <p:stCondLst>
                                            <p:cond delay="999"/>
                                          </p:stCondLst>
                                        </p:cTn>
                                        <p:tgtEl>
                                          <p:spTgt spid="31"/>
                                        </p:tgtEl>
                                        <p:attrNameLst>
                                          <p:attrName>style.visibility</p:attrName>
                                        </p:attrNameLst>
                                      </p:cBhvr>
                                      <p:to>
                                        <p:strVal val="visible"/>
                                      </p:to>
                                    </p:set>
                                  </p:childTnLst>
                                </p:cTn>
                              </p:par>
                            </p:childTnLst>
                          </p:cTn>
                        </p:par>
                        <p:par>
                          <p:cTn id="59" fill="hold">
                            <p:stCondLst>
                              <p:cond delay="14500"/>
                            </p:stCondLst>
                            <p:childTnLst>
                              <p:par>
                                <p:cTn id="60" presetID="1" presetClass="entr" presetSubtype="0" fill="hold" grpId="0" nodeType="afterEffect">
                                  <p:stCondLst>
                                    <p:cond delay="0"/>
                                  </p:stCondLst>
                                  <p:childTnLst>
                                    <p:set>
                                      <p:cBhvr>
                                        <p:cTn id="61" dur="1" fill="hold">
                                          <p:stCondLst>
                                            <p:cond delay="999"/>
                                          </p:stCondLst>
                                        </p:cTn>
                                        <p:tgtEl>
                                          <p:spTgt spid="32"/>
                                        </p:tgtEl>
                                        <p:attrNameLst>
                                          <p:attrName>style.visibility</p:attrName>
                                        </p:attrNameLst>
                                      </p:cBhvr>
                                      <p:to>
                                        <p:strVal val="visible"/>
                                      </p:to>
                                    </p:set>
                                  </p:childTnLst>
                                </p:cTn>
                              </p:par>
                            </p:childTnLst>
                          </p:cTn>
                        </p:par>
                        <p:par>
                          <p:cTn id="62" fill="hold">
                            <p:stCondLst>
                              <p:cond delay="15500"/>
                            </p:stCondLst>
                            <p:childTnLst>
                              <p:par>
                                <p:cTn id="63" presetID="1" presetClass="entr" presetSubtype="0" fill="hold" grpId="0" nodeType="afterEffect">
                                  <p:stCondLst>
                                    <p:cond delay="0"/>
                                  </p:stCondLst>
                                  <p:childTnLst>
                                    <p:set>
                                      <p:cBhvr>
                                        <p:cTn id="64" dur="1" fill="hold">
                                          <p:stCondLst>
                                            <p:cond delay="999"/>
                                          </p:stCondLst>
                                        </p:cTn>
                                        <p:tgtEl>
                                          <p:spTgt spid="33"/>
                                        </p:tgtEl>
                                        <p:attrNameLst>
                                          <p:attrName>style.visibility</p:attrName>
                                        </p:attrNameLst>
                                      </p:cBhvr>
                                      <p:to>
                                        <p:strVal val="visible"/>
                                      </p:to>
                                    </p:set>
                                  </p:childTnLst>
                                </p:cTn>
                              </p:par>
                            </p:childTnLst>
                          </p:cTn>
                        </p:par>
                        <p:par>
                          <p:cTn id="65" fill="hold">
                            <p:stCondLst>
                              <p:cond delay="16500"/>
                            </p:stCondLst>
                            <p:childTnLst>
                              <p:par>
                                <p:cTn id="66" presetID="1" presetClass="entr" presetSubtype="0" fill="hold" grpId="0" nodeType="afterEffect">
                                  <p:stCondLst>
                                    <p:cond delay="0"/>
                                  </p:stCondLst>
                                  <p:childTnLst>
                                    <p:set>
                                      <p:cBhvr>
                                        <p:cTn id="6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alarm clock.wav"/>
                                        </p:tgtEl>
                                      </p:cMediaNode>
                                    </p:audio>
                                  </p:subTnLst>
                                </p:cTn>
                              </p:par>
                            </p:childTnLst>
                          </p:cTn>
                        </p:par>
                      </p:childTnLst>
                    </p:cTn>
                  </p:par>
                </p:childTnLst>
              </p:cTn>
              <p:nextCondLst>
                <p:cond evt="onClick" delay="0">
                  <p:tgtEl>
                    <p:spTgt spid="17"/>
                  </p:tgtEl>
                </p:cond>
              </p:nextCondLst>
            </p:seq>
          </p:childTnLst>
        </p:cTn>
      </p:par>
    </p:tnLst>
    <p:bldLst>
      <p:bldP spid="117"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63981" y="438844"/>
            <a:ext cx="61077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CHƠI TÌM SỐ CHẴN LẺ</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5" name="TextBox 4"/>
          <p:cNvSpPr txBox="1"/>
          <p:nvPr/>
        </p:nvSpPr>
        <p:spPr>
          <a:xfrm>
            <a:off x="5451464" y="1433980"/>
            <a:ext cx="6008648" cy="2554545"/>
          </a:xfrm>
          <a:prstGeom prst="rect">
            <a:avLst/>
          </a:prstGeom>
          <a:noFill/>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Các số chẵn là: </a:t>
            </a:r>
            <a:r>
              <a:rPr lang="en-US" sz="3200">
                <a:solidFill>
                  <a:srgbClr val="FF0000"/>
                </a:solidFill>
                <a:latin typeface="Roboto" panose="02000000000000000000" pitchFamily="2" charset="0"/>
                <a:ea typeface="Roboto" panose="02000000000000000000" pitchFamily="2" charset="0"/>
              </a:rPr>
              <a:t>2, 64, 78, 88, 16, 8, 14, 22, 26, 30, 98, 74, 62, 44, 52, 80, 34, 20, 56, 84, 24, 32, 48, 72, 46, 76, 40, 28, 56, 70, 36, 66, 92, 54, 86, 82, 18, 4</a:t>
            </a:r>
            <a:endParaRPr lang="en-US" altLang="zh-CN" sz="3200" dirty="0">
              <a:solidFill>
                <a:srgbClr val="FF0000"/>
              </a:solidFill>
              <a:latin typeface="Roboto" panose="02000000000000000000" pitchFamily="2" charset="0"/>
              <a:ea typeface="Roboto" panose="02000000000000000000" pitchFamily="2" charset="0"/>
            </a:endParaRPr>
          </a:p>
        </p:txBody>
      </p:sp>
      <p:sp>
        <p:nvSpPr>
          <p:cNvPr id="7" name="TextBox 6"/>
          <p:cNvSpPr txBox="1"/>
          <p:nvPr/>
        </p:nvSpPr>
        <p:spPr>
          <a:xfrm>
            <a:off x="5451464" y="3988525"/>
            <a:ext cx="6008648" cy="2554545"/>
          </a:xfrm>
          <a:prstGeom prst="rect">
            <a:avLst/>
          </a:prstGeom>
          <a:noFill/>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Các số lẻ là: </a:t>
            </a:r>
            <a:r>
              <a:rPr lang="en-US" sz="3200">
                <a:solidFill>
                  <a:srgbClr val="FF0000"/>
                </a:solidFill>
                <a:latin typeface="Roboto" panose="02000000000000000000" pitchFamily="2" charset="0"/>
                <a:ea typeface="Roboto" panose="02000000000000000000" pitchFamily="2" charset="0"/>
              </a:rPr>
              <a:t>3, 5, 37, 53, 43, 23, 29, 11, 33, 77, 41, 83, 85, 13, 39, 93, 65, 45, 67, 21, 61, 99, 55, 51, 81, 27, 15, 73, 91, 63, 79, 35, 9, 47, 71, 87</a:t>
            </a:r>
            <a:endParaRPr lang="en-US" altLang="zh-CN" sz="3200" dirty="0">
              <a:solidFill>
                <a:srgbClr val="FF0000"/>
              </a:solidFill>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4"/>
          <a:stretch>
            <a:fillRect/>
          </a:stretch>
        </p:blipFill>
        <p:spPr>
          <a:xfrm>
            <a:off x="251167" y="2230877"/>
            <a:ext cx="4337422" cy="3515296"/>
          </a:xfrm>
          <a:prstGeom prst="rect">
            <a:avLst/>
          </a:prstGeom>
        </p:spPr>
      </p:pic>
    </p:spTree>
    <p:extLst>
      <p:ext uri="{BB962C8B-B14F-4D97-AF65-F5344CB8AC3E}">
        <p14:creationId xmlns:p14="http://schemas.microsoft.com/office/powerpoint/2010/main" val="16271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40375" y="405483"/>
            <a:ext cx="7637921"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 CHƠI </a:t>
            </a:r>
            <a:r>
              <a:rPr lang="vi-VN" altLang="zh-CN" sz="3200" b="1">
                <a:solidFill>
                  <a:srgbClr val="002060"/>
                </a:solidFill>
                <a:latin typeface="Roboto" panose="02000000000000000000" pitchFamily="2" charset="0"/>
                <a:ea typeface="Roboto" panose="02000000000000000000" pitchFamily="2" charset="0"/>
              </a:rPr>
              <a:t>“</a:t>
            </a:r>
            <a:r>
              <a:rPr lang="en-US" altLang="zh-CN" sz="3200" b="1">
                <a:solidFill>
                  <a:srgbClr val="002060"/>
                </a:solidFill>
                <a:latin typeface="Roboto" panose="02000000000000000000" pitchFamily="2" charset="0"/>
                <a:ea typeface="Roboto" panose="02000000000000000000" pitchFamily="2" charset="0"/>
              </a:rPr>
              <a:t>AI NHANH HƠN</a:t>
            </a:r>
            <a:r>
              <a:rPr lang="vi-VN" altLang="zh-CN" sz="3200" b="1">
                <a:solidFill>
                  <a:srgbClr val="002060"/>
                </a:solidFill>
                <a:latin typeface="Roboto" panose="02000000000000000000" pitchFamily="2" charset="0"/>
                <a:ea typeface="Roboto" panose="02000000000000000000" pitchFamily="2" charset="0"/>
              </a:rPr>
              <a: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3121565" y="1181155"/>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742"/>
            <a:ext cx="2246550" cy="1550366"/>
          </a:xfrm>
          <a:prstGeom prst="rect">
            <a:avLst/>
          </a:prstGeom>
        </p:spPr>
      </p:pic>
      <p:sp>
        <p:nvSpPr>
          <p:cNvPr id="16" name="TextBox 15"/>
          <p:cNvSpPr txBox="1"/>
          <p:nvPr/>
        </p:nvSpPr>
        <p:spPr>
          <a:xfrm>
            <a:off x="178676" y="2336403"/>
            <a:ext cx="4694659" cy="156966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Thành viên các nhóm lần lượt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ghi các vật giúp giữ ấm vào mùa đông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các vật giúp giữ mát vào mùa hè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178676" y="4096960"/>
            <a:ext cx="4694660" cy="830997"/>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Đội nào ghi được nhiều hơn sẽ</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thắng cuộc</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4"/>
          <a:stretch>
            <a:fillRect/>
          </a:stretch>
        </p:blipFill>
        <p:spPr>
          <a:xfrm>
            <a:off x="4030004" y="4610897"/>
            <a:ext cx="3685714" cy="213333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stretch>
            <a:fillRect/>
          </a:stretch>
        </p:blipFill>
        <p:spPr>
          <a:xfrm>
            <a:off x="8098513" y="4610897"/>
            <a:ext cx="3601012" cy="213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6"/>
          <a:stretch>
            <a:fillRect/>
          </a:stretch>
        </p:blipFill>
        <p:spPr>
          <a:xfrm>
            <a:off x="6068291" y="1213943"/>
            <a:ext cx="4297919" cy="30445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8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8775061" flipH="1">
            <a:off x="5966571" y="1831680"/>
            <a:ext cx="4084462" cy="3947650"/>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solidFill>
            <a:srgbClr val="DFCEB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332840" y="373791"/>
            <a:ext cx="4842767"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6130636" y="2735533"/>
            <a:ext cx="3419346" cy="1938992"/>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làm một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chiếc bình giữ nước ấm vào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mùa đông và giữ nước mát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vào mùa hè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425" y="4419737"/>
            <a:ext cx="1436365" cy="203970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889" y="1791370"/>
            <a:ext cx="2373032" cy="36482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73494" y="2026228"/>
            <a:ext cx="4959179" cy="2607254"/>
          </a:xfrm>
          <a:custGeom>
            <a:avLst/>
            <a:gdLst>
              <a:gd name="connsiteX0" fmla="*/ 0 w 4959179"/>
              <a:gd name="connsiteY0" fmla="*/ 321981 h 1931845"/>
              <a:gd name="connsiteX1" fmla="*/ 321981 w 4959179"/>
              <a:gd name="connsiteY1" fmla="*/ 0 h 1931845"/>
              <a:gd name="connsiteX2" fmla="*/ 4637198 w 4959179"/>
              <a:gd name="connsiteY2" fmla="*/ 0 h 1931845"/>
              <a:gd name="connsiteX3" fmla="*/ 4959179 w 4959179"/>
              <a:gd name="connsiteY3" fmla="*/ 321981 h 1931845"/>
              <a:gd name="connsiteX4" fmla="*/ 4959179 w 4959179"/>
              <a:gd name="connsiteY4" fmla="*/ 1609864 h 1931845"/>
              <a:gd name="connsiteX5" fmla="*/ 4637198 w 4959179"/>
              <a:gd name="connsiteY5" fmla="*/ 1931845 h 1931845"/>
              <a:gd name="connsiteX6" fmla="*/ 321981 w 4959179"/>
              <a:gd name="connsiteY6" fmla="*/ 1931845 h 1931845"/>
              <a:gd name="connsiteX7" fmla="*/ 0 w 4959179"/>
              <a:gd name="connsiteY7" fmla="*/ 1609864 h 1931845"/>
              <a:gd name="connsiteX8" fmla="*/ 0 w 4959179"/>
              <a:gd name="connsiteY8" fmla="*/ 321981 h 1931845"/>
              <a:gd name="connsiteX0" fmla="*/ 0 w 4959179"/>
              <a:gd name="connsiteY0" fmla="*/ 321981 h 2305918"/>
              <a:gd name="connsiteX1" fmla="*/ 321981 w 4959179"/>
              <a:gd name="connsiteY1" fmla="*/ 0 h 2305918"/>
              <a:gd name="connsiteX2" fmla="*/ 4637198 w 4959179"/>
              <a:gd name="connsiteY2" fmla="*/ 0 h 2305918"/>
              <a:gd name="connsiteX3" fmla="*/ 4959179 w 4959179"/>
              <a:gd name="connsiteY3" fmla="*/ 321981 h 2305918"/>
              <a:gd name="connsiteX4" fmla="*/ 4959179 w 4959179"/>
              <a:gd name="connsiteY4" fmla="*/ 1609864 h 2305918"/>
              <a:gd name="connsiteX5" fmla="*/ 4637198 w 4959179"/>
              <a:gd name="connsiteY5" fmla="*/ 1931845 h 2305918"/>
              <a:gd name="connsiteX6" fmla="*/ 3366518 w 4959179"/>
              <a:gd name="connsiteY6" fmla="*/ 2305918 h 2305918"/>
              <a:gd name="connsiteX7" fmla="*/ 0 w 4959179"/>
              <a:gd name="connsiteY7" fmla="*/ 1609864 h 2305918"/>
              <a:gd name="connsiteX8" fmla="*/ 0 w 4959179"/>
              <a:gd name="connsiteY8" fmla="*/ 321981 h 2305918"/>
              <a:gd name="connsiteX0" fmla="*/ 0 w 4959179"/>
              <a:gd name="connsiteY0" fmla="*/ 321981 h 2326700"/>
              <a:gd name="connsiteX1" fmla="*/ 321981 w 4959179"/>
              <a:gd name="connsiteY1" fmla="*/ 0 h 2326700"/>
              <a:gd name="connsiteX2" fmla="*/ 4637198 w 4959179"/>
              <a:gd name="connsiteY2" fmla="*/ 0 h 2326700"/>
              <a:gd name="connsiteX3" fmla="*/ 4959179 w 4959179"/>
              <a:gd name="connsiteY3" fmla="*/ 321981 h 2326700"/>
              <a:gd name="connsiteX4" fmla="*/ 4959179 w 4959179"/>
              <a:gd name="connsiteY4" fmla="*/ 1609864 h 2326700"/>
              <a:gd name="connsiteX5" fmla="*/ 3307162 w 4959179"/>
              <a:gd name="connsiteY5" fmla="*/ 2326700 h 2326700"/>
              <a:gd name="connsiteX6" fmla="*/ 3366518 w 4959179"/>
              <a:gd name="connsiteY6" fmla="*/ 2305918 h 2326700"/>
              <a:gd name="connsiteX7" fmla="*/ 0 w 4959179"/>
              <a:gd name="connsiteY7" fmla="*/ 1609864 h 2326700"/>
              <a:gd name="connsiteX8" fmla="*/ 0 w 4959179"/>
              <a:gd name="connsiteY8" fmla="*/ 321981 h 2326700"/>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179" h="2607254">
                <a:moveTo>
                  <a:pt x="0" y="321981"/>
                </a:moveTo>
                <a:cubicBezTo>
                  <a:pt x="0" y="144156"/>
                  <a:pt x="144156" y="0"/>
                  <a:pt x="321981" y="0"/>
                </a:cubicBezTo>
                <a:lnTo>
                  <a:pt x="4637198" y="0"/>
                </a:lnTo>
                <a:cubicBezTo>
                  <a:pt x="4815023" y="0"/>
                  <a:pt x="4959179" y="144156"/>
                  <a:pt x="4959179" y="321981"/>
                </a:cubicBezTo>
                <a:lnTo>
                  <a:pt x="4959179" y="1609864"/>
                </a:lnTo>
                <a:cubicBezTo>
                  <a:pt x="4959179" y="2039158"/>
                  <a:pt x="3562215" y="2160468"/>
                  <a:pt x="3307162" y="2326700"/>
                </a:cubicBezTo>
                <a:cubicBezTo>
                  <a:pt x="1868756" y="2326700"/>
                  <a:pt x="4867269" y="2607254"/>
                  <a:pt x="3428863" y="2607254"/>
                </a:cubicBezTo>
                <a:cubicBezTo>
                  <a:pt x="3251038" y="2607254"/>
                  <a:pt x="0" y="2039158"/>
                  <a:pt x="0" y="1609864"/>
                </a:cubicBezTo>
                <a:lnTo>
                  <a:pt x="0" y="321981"/>
                </a:lnTo>
                <a:close/>
              </a:path>
            </a:pathLst>
          </a:cu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7223702" y="2225718"/>
            <a:ext cx="4556443"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Đ</a:t>
            </a:r>
            <a:r>
              <a:rPr lang="vi-VN" sz="2400">
                <a:solidFill>
                  <a:srgbClr val="002060"/>
                </a:solidFill>
                <a:latin typeface="Roboto" panose="02000000000000000000" pitchFamily="2" charset="0"/>
                <a:ea typeface="Roboto" panose="02000000000000000000" pitchFamily="2" charset="0"/>
              </a:rPr>
              <a:t>ề xuất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cách làm thí nghiệm kiểm tra xem loại thìa nào dẫn nhiệt tốt, loại thìa nào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dẫn nhiệt kém</a:t>
            </a:r>
            <a:r>
              <a:rPr lang="en-US" sz="2400">
                <a:solidFill>
                  <a:srgbClr val="002060"/>
                </a:solidFill>
                <a:latin typeface="Roboto" panose="02000000000000000000" pitchFamily="2" charset="0"/>
                <a:ea typeface="Roboto" panose="02000000000000000000" pitchFamily="2" charset="0"/>
              </a:rPr>
              <a:t> với các vật sau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7541" t="4722" r="21801" b="7047"/>
          <a:stretch/>
        </p:blipFill>
        <p:spPr>
          <a:xfrm>
            <a:off x="2164215" y="1927462"/>
            <a:ext cx="4499265" cy="3512127"/>
          </a:xfrm>
          <a:prstGeom prst="rect">
            <a:avLst/>
          </a:prstGeom>
        </p:spPr>
      </p:pic>
      <p:sp>
        <p:nvSpPr>
          <p:cNvPr id="33" name="TextBox 32"/>
          <p:cNvSpPr txBox="1"/>
          <p:nvPr/>
        </p:nvSpPr>
        <p:spPr>
          <a:xfrm>
            <a:off x="536877" y="276039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Cốc nước đá</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p:cNvSpPr txBox="1"/>
          <p:nvPr/>
        </p:nvSpPr>
        <p:spPr>
          <a:xfrm>
            <a:off x="1028699" y="3958072"/>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1943665" y="4835452"/>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5132764" y="3195668"/>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5912279" y="4471730"/>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5" name="Straight Connector 4"/>
          <p:cNvCxnSpPr/>
          <p:nvPr/>
        </p:nvCxnSpPr>
        <p:spPr>
          <a:xfrm flipH="1" flipV="1">
            <a:off x="3231573" y="4933395"/>
            <a:ext cx="862990" cy="1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30" grpId="0"/>
      <p:bldP spid="33" grpId="0"/>
      <p:bldP spid="48" grpId="0"/>
      <p:bldP spid="49" grpId="0"/>
      <p:bldP spid="50" grpId="0"/>
      <p:bldP spid="51"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4894</TotalTime>
  <Words>2349</Words>
  <Application>Microsoft Office PowerPoint</Application>
  <PresentationFormat>Widescreen</PresentationFormat>
  <Paragraphs>288</Paragraphs>
  <Slides>35</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Times New Roman</vt:lpstr>
      <vt:lpstr>Calibri Light</vt:lpstr>
      <vt:lpstr>Pangolin</vt:lpstr>
      <vt:lpstr>Arial</vt:lpstr>
      <vt:lpstr>Roboto Black</vt:lpstr>
      <vt:lpstr>Calibri</vt:lpstr>
      <vt:lpstr>Roboto</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 Minh Nguyen</cp:lastModifiedBy>
  <cp:revision>279</cp:revision>
  <dcterms:created xsi:type="dcterms:W3CDTF">2023-04-01T23:44:56Z</dcterms:created>
  <dcterms:modified xsi:type="dcterms:W3CDTF">2023-07-05T02:17:57Z</dcterms:modified>
</cp:coreProperties>
</file>