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62" r:id="rId3"/>
    <p:sldId id="298" r:id="rId4"/>
    <p:sldId id="299" r:id="rId5"/>
    <p:sldId id="300" r:id="rId6"/>
    <p:sldId id="301" r:id="rId7"/>
    <p:sldId id="302" r:id="rId8"/>
    <p:sldId id="261" r:id="rId9"/>
    <p:sldId id="2635" r:id="rId10"/>
    <p:sldId id="264" r:id="rId11"/>
    <p:sldId id="269" r:id="rId12"/>
    <p:sldId id="2644" r:id="rId13"/>
    <p:sldId id="2643" r:id="rId14"/>
    <p:sldId id="276" r:id="rId15"/>
    <p:sldId id="2645" r:id="rId16"/>
    <p:sldId id="2646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59857-A547-4E48-93BC-3F12AFC377B4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283BC-E1CC-42FA-9A18-3706C4C74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66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9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9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7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48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4635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545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6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021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2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026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7802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191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2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596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499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31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0745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44988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55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2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43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9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2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6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93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9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27.png"/><Relationship Id="rId22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slide" Target="slide2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486400" y="68816"/>
            <a:ext cx="46128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125 730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endParaRPr lang="en-US" sz="2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10; 12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25;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7; 7 chia 5 được 1, viết 1.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5; 7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 23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125 730  5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0, được 30; 30 chia 5 được 6, viết 6.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5 bằng 30; 30 trừ 30 bằng 0, viết 0.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7524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</a:t>
            </a:r>
          </a:p>
        </p:txBody>
      </p:sp>
    </p:spTree>
    <p:extLst>
      <p:ext uri="{BB962C8B-B14F-4D97-AF65-F5344CB8AC3E}">
        <p14:creationId xmlns:p14="http://schemas.microsoft.com/office/powerpoint/2010/main" val="41432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3609974" y="1038225"/>
            <a:ext cx="8353425" cy="5808137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3724275" y="1152525"/>
            <a:ext cx="8101160" cy="5693838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B99DA-B578-495C-A1A5-1CE38929F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20"/>
          <a:stretch/>
        </p:blipFill>
        <p:spPr>
          <a:xfrm>
            <a:off x="4489806" y="156945"/>
            <a:ext cx="6287785" cy="690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F450E-0937-462F-BEBD-006492F859BE}"/>
              </a:ext>
            </a:extLst>
          </p:cNvPr>
          <p:cNvSpPr txBox="1"/>
          <p:nvPr/>
        </p:nvSpPr>
        <p:spPr>
          <a:xfrm>
            <a:off x="5816029" y="68816"/>
            <a:ext cx="430887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125 734 : 5 = 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40CBF7-6BC8-4F06-AAE7-9414457D1FBD}"/>
              </a:ext>
            </a:extLst>
          </p:cNvPr>
          <p:cNvGrpSpPr/>
          <p:nvPr/>
        </p:nvGrpSpPr>
        <p:grpSpPr>
          <a:xfrm>
            <a:off x="203770" y="121578"/>
            <a:ext cx="3901505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46480" y="2142381"/>
              <a:ext cx="194916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3670FD1-644C-4233-9C3A-D43FBD509D8F}"/>
              </a:ext>
            </a:extLst>
          </p:cNvPr>
          <p:cNvSpPr txBox="1"/>
          <p:nvPr/>
        </p:nvSpPr>
        <p:spPr>
          <a:xfrm>
            <a:off x="4239286" y="1159257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chia 5 được 2, viết 2.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E32F9A-7A3A-2F93-94CB-E5707E19486C}"/>
              </a:ext>
            </a:extLst>
          </p:cNvPr>
          <p:cNvSpPr/>
          <p:nvPr/>
        </p:nvSpPr>
        <p:spPr>
          <a:xfrm>
            <a:off x="104775" y="1571945"/>
            <a:ext cx="3295650" cy="42535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305DA8-BDE3-F61B-7EB6-4E96170BAEF1}"/>
              </a:ext>
            </a:extLst>
          </p:cNvPr>
          <p:cNvSpPr txBox="1"/>
          <p:nvPr/>
        </p:nvSpPr>
        <p:spPr>
          <a:xfrm>
            <a:off x="4239285" y="1672965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10;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8E0870-38C8-7B47-8906-2A437DC56FFE}"/>
              </a:ext>
            </a:extLst>
          </p:cNvPr>
          <p:cNvSpPr txBox="1"/>
          <p:nvPr/>
        </p:nvSpPr>
        <p:spPr>
          <a:xfrm>
            <a:off x="4311204" y="2268866"/>
            <a:ext cx="720013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5, được 25; 25 chia 5 được 5, viết 5.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CFF2FD-9A95-5313-9DD8-C8C9DE5C2609}"/>
              </a:ext>
            </a:extLst>
          </p:cNvPr>
          <p:cNvSpPr txBox="1"/>
          <p:nvPr/>
        </p:nvSpPr>
        <p:spPr>
          <a:xfrm>
            <a:off x="4270107" y="2782574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25;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9B65E9-8B79-A4A7-A28D-B3F3EDBEBB17}"/>
              </a:ext>
            </a:extLst>
          </p:cNvPr>
          <p:cNvSpPr txBox="1"/>
          <p:nvPr/>
        </p:nvSpPr>
        <p:spPr>
          <a:xfrm>
            <a:off x="4342027" y="3337378"/>
            <a:ext cx="56281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7; 7 chia 5 được 1, viết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E30D1C-1C27-AF1F-3F65-47F348CA7684}"/>
              </a:ext>
            </a:extLst>
          </p:cNvPr>
          <p:cNvSpPr txBox="1"/>
          <p:nvPr/>
        </p:nvSpPr>
        <p:spPr>
          <a:xfrm>
            <a:off x="4321478" y="3840812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5;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08F31D-ED1C-90DD-44AB-83482D9F73F9}"/>
              </a:ext>
            </a:extLst>
          </p:cNvPr>
          <p:cNvSpPr txBox="1"/>
          <p:nvPr/>
        </p:nvSpPr>
        <p:spPr>
          <a:xfrm>
            <a:off x="4290656" y="4354520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3, được 23; 23 chia 5 được 4, viết 4.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2D2784-7D5A-16F1-7A57-7F1D1B03CDA3}"/>
              </a:ext>
            </a:extLst>
          </p:cNvPr>
          <p:cNvSpPr txBox="1"/>
          <p:nvPr/>
        </p:nvSpPr>
        <p:spPr>
          <a:xfrm>
            <a:off x="4300931" y="48990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20; 23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202857-ED30-A26A-BC03-716AD6605219}"/>
              </a:ext>
            </a:extLst>
          </p:cNvPr>
          <p:cNvGrpSpPr/>
          <p:nvPr/>
        </p:nvGrpSpPr>
        <p:grpSpPr>
          <a:xfrm>
            <a:off x="1842015" y="2048593"/>
            <a:ext cx="1329810" cy="2274978"/>
            <a:chOff x="4983480" y="2246811"/>
            <a:chExt cx="858689" cy="236214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CB5BEE-06C8-4A9C-CA77-729EDBA7035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7A8DDA-B715-CCAA-1B33-6026B0A757F8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3665E6-31B8-E135-26B2-7D832898E0F6}"/>
              </a:ext>
            </a:extLst>
          </p:cNvPr>
          <p:cNvSpPr txBox="1"/>
          <p:nvPr/>
        </p:nvSpPr>
        <p:spPr>
          <a:xfrm>
            <a:off x="0" y="2000390"/>
            <a:ext cx="2860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125 734  5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7AA818-4EAC-8B78-78D8-0F6F55A1717A}"/>
              </a:ext>
            </a:extLst>
          </p:cNvPr>
          <p:cNvSpPr txBox="1"/>
          <p:nvPr/>
        </p:nvSpPr>
        <p:spPr>
          <a:xfrm>
            <a:off x="312505" y="2566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8C436-6F8C-9176-47AB-5695FF6A6591}"/>
              </a:ext>
            </a:extLst>
          </p:cNvPr>
          <p:cNvSpPr txBox="1"/>
          <p:nvPr/>
        </p:nvSpPr>
        <p:spPr>
          <a:xfrm>
            <a:off x="559534" y="25769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024D2-1C40-4006-AFDA-5954791AB207}"/>
              </a:ext>
            </a:extLst>
          </p:cNvPr>
          <p:cNvSpPr txBox="1"/>
          <p:nvPr/>
        </p:nvSpPr>
        <p:spPr>
          <a:xfrm>
            <a:off x="605148" y="3038580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09D3E5-EF09-1C91-70B8-D4CAFC952692}"/>
              </a:ext>
            </a:extLst>
          </p:cNvPr>
          <p:cNvSpPr txBox="1"/>
          <p:nvPr/>
        </p:nvSpPr>
        <p:spPr>
          <a:xfrm>
            <a:off x="880752" y="3044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CD3930-989C-A15B-7E03-E5DDBDBD3217}"/>
              </a:ext>
            </a:extLst>
          </p:cNvPr>
          <p:cNvSpPr txBox="1"/>
          <p:nvPr/>
        </p:nvSpPr>
        <p:spPr>
          <a:xfrm>
            <a:off x="1765792" y="26288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09D74-CE3C-4391-B74D-F8C304EA3393}"/>
              </a:ext>
            </a:extLst>
          </p:cNvPr>
          <p:cNvSpPr txBox="1"/>
          <p:nvPr/>
        </p:nvSpPr>
        <p:spPr>
          <a:xfrm>
            <a:off x="2032045" y="26289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A4A1EB-C0B7-F017-372D-F46A4DE9BF97}"/>
              </a:ext>
            </a:extLst>
          </p:cNvPr>
          <p:cNvSpPr txBox="1"/>
          <p:nvPr/>
        </p:nvSpPr>
        <p:spPr>
          <a:xfrm>
            <a:off x="231734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045425-B0BD-90B9-C54E-C4485E2BC7A5}"/>
              </a:ext>
            </a:extLst>
          </p:cNvPr>
          <p:cNvSpPr txBox="1"/>
          <p:nvPr/>
        </p:nvSpPr>
        <p:spPr>
          <a:xfrm>
            <a:off x="93415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B50249-8570-532B-864E-4181BAB50799}"/>
              </a:ext>
            </a:extLst>
          </p:cNvPr>
          <p:cNvSpPr txBox="1"/>
          <p:nvPr/>
        </p:nvSpPr>
        <p:spPr>
          <a:xfrm>
            <a:off x="1181808" y="345176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65C394-68C9-9AD0-478A-F5E5DE0BF357}"/>
              </a:ext>
            </a:extLst>
          </p:cNvPr>
          <p:cNvSpPr txBox="1"/>
          <p:nvPr/>
        </p:nvSpPr>
        <p:spPr>
          <a:xfrm>
            <a:off x="2564998" y="26194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9A9255-9503-6A7F-B18D-09A314D55976}"/>
              </a:ext>
            </a:extLst>
          </p:cNvPr>
          <p:cNvSpPr txBox="1"/>
          <p:nvPr/>
        </p:nvSpPr>
        <p:spPr>
          <a:xfrm>
            <a:off x="1162758" y="392801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C459CD-C88F-FFD3-D3FA-B514BF343A18}"/>
              </a:ext>
            </a:extLst>
          </p:cNvPr>
          <p:cNvSpPr txBox="1"/>
          <p:nvPr/>
        </p:nvSpPr>
        <p:spPr>
          <a:xfrm>
            <a:off x="1419933" y="39375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847F37-47F0-A4F5-0FAF-53EEA7FF2C8D}"/>
              </a:ext>
            </a:extLst>
          </p:cNvPr>
          <p:cNvSpPr txBox="1"/>
          <p:nvPr/>
        </p:nvSpPr>
        <p:spPr>
          <a:xfrm>
            <a:off x="2812648" y="26290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8A0AFA-AFA5-F921-0289-5814C5C3B777}"/>
              </a:ext>
            </a:extLst>
          </p:cNvPr>
          <p:cNvSpPr txBox="1"/>
          <p:nvPr/>
        </p:nvSpPr>
        <p:spPr>
          <a:xfrm>
            <a:off x="1429458" y="447094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BCCF44-C34A-F894-85D4-E0A443D67FF1}"/>
              </a:ext>
            </a:extLst>
          </p:cNvPr>
          <p:cNvSpPr txBox="1"/>
          <p:nvPr/>
        </p:nvSpPr>
        <p:spPr>
          <a:xfrm>
            <a:off x="4310456" y="5480076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được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5 được 6, viết 6.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37C498-51F3-DB1F-B7FB-A2D9A67FCF9A}"/>
              </a:ext>
            </a:extLst>
          </p:cNvPr>
          <p:cNvSpPr txBox="1"/>
          <p:nvPr/>
        </p:nvSpPr>
        <p:spPr>
          <a:xfrm>
            <a:off x="4291406" y="6080151"/>
            <a:ext cx="77241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nhân 5 bằng 30;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trừ 30 bằng 0, viết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86588D8-2504-0493-77DD-03B6526E45AB}"/>
              </a:ext>
            </a:extLst>
          </p:cNvPr>
          <p:cNvSpPr/>
          <p:nvPr/>
        </p:nvSpPr>
        <p:spPr>
          <a:xfrm>
            <a:off x="85725" y="5295900"/>
            <a:ext cx="3324225" cy="828675"/>
          </a:xfrm>
          <a:prstGeom prst="roundRect">
            <a:avLst>
              <a:gd name="adj" fmla="val 24262"/>
            </a:avLst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125 730 : 5 = 25 146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44" grpId="0"/>
      <p:bldP spid="46" grpId="0"/>
      <p:bldP spid="48" grpId="0"/>
      <p:bldP spid="49" grpId="0"/>
      <p:bldP spid="51" grpId="0"/>
      <p:bldP spid="52" grpId="0"/>
      <p:bldP spid="53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  <p:bldP spid="27" grpId="0"/>
      <p:bldP spid="28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868729"/>
            <a:ext cx="1031829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</a:t>
            </a:r>
            <a:endParaRPr kumimoji="0" lang="vi-VN" alt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96" y="2036827"/>
            <a:ext cx="1044325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Khi chia cho số có 1 chữ số ta đặt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 rồi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Thực hiện phép chia theo thứ tự từ trái sang phải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Phép chia sau khi chia hết số bị chia mà vẫn còn số dư thì phép chia đó là phép chia có dư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chia, số dư bằng 0 thì phép chia là phép chia hết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Trong phép chia có dư, số dư luôn nhỏ hơn số chia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D00878-CFEA-82FE-22E3-412B128A7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776" y="21345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0725149" cy="1248103"/>
            <a:chOff x="457200" y="275897"/>
            <a:chExt cx="1072514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9810749" cy="1014237"/>
              <a:chOff x="1371600" y="484363"/>
              <a:chExt cx="981074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981074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90725" y="685014"/>
                <a:ext cx="860107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 Nam thực hiện hai phép chia như sau: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A409C7-FFE1-3815-FFEF-43D7A726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412" y="2105024"/>
            <a:ext cx="9364675" cy="3038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B1FE-64B0-38B4-D889-21EB59500111}"/>
              </a:ext>
            </a:extLst>
          </p:cNvPr>
          <p:cNvSpPr txBox="1"/>
          <p:nvPr/>
        </p:nvSpPr>
        <p:spPr>
          <a:xfrm>
            <a:off x="438150" y="5867400"/>
            <a:ext cx="11449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8BEE63-3740-9687-9FAC-64AFAF3841A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79" y="1904998"/>
            <a:ext cx="794907" cy="809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708D93-50B7-DF6C-7A3D-D881A58229D0}"/>
              </a:ext>
            </a:extLst>
          </p:cNvPr>
          <p:cNvSpPr txBox="1"/>
          <p:nvPr/>
        </p:nvSpPr>
        <p:spPr>
          <a:xfrm>
            <a:off x="4171950" y="274320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9F9739-BB5F-19E5-A7E2-5602993BA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837" y="4329112"/>
            <a:ext cx="3652838" cy="604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83C03A-5FA5-8AFF-B6D3-9B1BBA1D9202}"/>
              </a:ext>
            </a:extLst>
          </p:cNvPr>
          <p:cNvSpPr txBox="1"/>
          <p:nvPr/>
        </p:nvSpPr>
        <p:spPr>
          <a:xfrm>
            <a:off x="2943225" y="40957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0CD9E-720D-CBCD-47DC-48FB7154AB5D}"/>
              </a:ext>
            </a:extLst>
          </p:cNvPr>
          <p:cNvSpPr txBox="1"/>
          <p:nvPr/>
        </p:nvSpPr>
        <p:spPr>
          <a:xfrm>
            <a:off x="1771650" y="4591050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32 024 : 7 = 4 574 (dư 6)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A405B253-DA6F-E395-6205-B67AE00312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04" y="1828798"/>
            <a:ext cx="794907" cy="809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C5D9C8-A922-0C7F-0C50-1103E90B6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068" y="3707916"/>
            <a:ext cx="1262893" cy="5360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CEBEC-1688-E124-F3C1-644AAFC73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17" y="2811738"/>
            <a:ext cx="307405" cy="6985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349443-7410-6E69-F4A5-937B54AC5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155" y="4334081"/>
            <a:ext cx="2854602" cy="5360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AF3418-1A05-7CC2-0C45-C184458E1F58}"/>
              </a:ext>
            </a:extLst>
          </p:cNvPr>
          <p:cNvSpPr txBox="1"/>
          <p:nvPr/>
        </p:nvSpPr>
        <p:spPr>
          <a:xfrm>
            <a:off x="9648825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2B70F4-62C4-4665-85D2-C39AC1A1CEFA}"/>
              </a:ext>
            </a:extLst>
          </p:cNvPr>
          <p:cNvSpPr txBox="1"/>
          <p:nvPr/>
        </p:nvSpPr>
        <p:spPr>
          <a:xfrm>
            <a:off x="81915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BCC63E-9F1F-9487-6136-EB25B270434A}"/>
              </a:ext>
            </a:extLst>
          </p:cNvPr>
          <p:cNvSpPr txBox="1"/>
          <p:nvPr/>
        </p:nvSpPr>
        <p:spPr>
          <a:xfrm>
            <a:off x="8382000" y="41243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969CEF-22B3-7CDC-AD1E-669ADB5734A2}"/>
              </a:ext>
            </a:extLst>
          </p:cNvPr>
          <p:cNvSpPr txBox="1"/>
          <p:nvPr/>
        </p:nvSpPr>
        <p:spPr>
          <a:xfrm>
            <a:off x="9848850" y="2724150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027C14-5B6B-33C2-2730-7E245CFB3327}"/>
              </a:ext>
            </a:extLst>
          </p:cNvPr>
          <p:cNvSpPr txBox="1"/>
          <p:nvPr/>
        </p:nvSpPr>
        <p:spPr>
          <a:xfrm>
            <a:off x="8382000" y="4467225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B94C88-3D93-FC5B-CF3B-FCB145043C12}"/>
              </a:ext>
            </a:extLst>
          </p:cNvPr>
          <p:cNvSpPr txBox="1"/>
          <p:nvPr/>
        </p:nvSpPr>
        <p:spPr>
          <a:xfrm>
            <a:off x="7277100" y="4905375"/>
            <a:ext cx="3762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135 612 : 6 = 22 602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  <p:bldP spid="29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4185192-C574-F161-E4E9-536001FB3533}"/>
              </a:ext>
            </a:extLst>
          </p:cNvPr>
          <p:cNvSpPr/>
          <p:nvPr/>
        </p:nvSpPr>
        <p:spPr>
          <a:xfrm>
            <a:off x="133350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2CEFB-0861-8403-00DD-1FE720B1B3F4}"/>
              </a:ext>
            </a:extLst>
          </p:cNvPr>
          <p:cNvSpPr txBox="1"/>
          <p:nvPr/>
        </p:nvSpPr>
        <p:spPr>
          <a:xfrm>
            <a:off x="1190625" y="152400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Lan có 150 000 đồng. Sau khi mua 3 kg xoài thì cô còn 15 000 đồng. Hỏi mỗi ki-lô-gam xoài giá bao nhiêu tiền?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yellow mangoes with green leaves&#10;&#10;Description automatically generated">
            <a:extLst>
              <a:ext uri="{FF2B5EF4-FFF2-40B4-BE49-F238E27FC236}">
                <a16:creationId xmlns:a16="http://schemas.microsoft.com/office/drawing/2014/main" id="{50419A2F-3FCC-FDF1-5B79-1B682E27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76376"/>
            <a:ext cx="4495801" cy="3371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F772E-562C-DE9B-598E-ACE208D01E89}"/>
              </a:ext>
            </a:extLst>
          </p:cNvPr>
          <p:cNvSpPr txBox="1"/>
          <p:nvPr/>
        </p:nvSpPr>
        <p:spPr>
          <a:xfrm>
            <a:off x="4324350" y="1800225"/>
            <a:ext cx="7648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Bài giải:</a:t>
            </a:r>
            <a:endParaRPr lang="en-US" sz="3600" b="1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Số tiền để mua 3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150 000 – 15 000 = 135 000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Giá tiền của 1 kg xoài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135 000 : 3 = 45 000 (đồng)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Đáp số: 45 000 đồng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85103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26715" y="4957951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81 : 9 = 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17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: 1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122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: 2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22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 : 2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609725" y="1371600"/>
            <a:ext cx="8591550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055461"/>
            <a:ext cx="3158655" cy="3158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29" y="3626570"/>
            <a:ext cx="3231430" cy="3231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CBF6D-AD2D-A2E2-950B-C51EC842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522" y="2467649"/>
            <a:ext cx="754140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61925" y="381000"/>
            <a:ext cx="11801475" cy="6276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rtoon of ants carrying a rock&#10;&#10;Description automatically generated">
            <a:extLst>
              <a:ext uri="{FF2B5EF4-FFF2-40B4-BE49-F238E27FC236}">
                <a16:creationId xmlns:a16="http://schemas.microsoft.com/office/drawing/2014/main" id="{B77057EB-D4BF-566D-C0AE-B29920EAD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62" y="981075"/>
            <a:ext cx="8524875" cy="5391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12018-ABDE-E6E6-9A77-0A5FDE33E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56" y="468735"/>
            <a:ext cx="2396280" cy="119814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ECA782-BC85-43C9-2091-C01B00710728}"/>
              </a:ext>
            </a:extLst>
          </p:cNvPr>
          <p:cNvSpPr/>
          <p:nvPr/>
        </p:nvSpPr>
        <p:spPr>
          <a:xfrm>
            <a:off x="5638800" y="2247900"/>
            <a:ext cx="2400300" cy="1333500"/>
          </a:xfrm>
          <a:prstGeom prst="wedgeRoundRectCallout">
            <a:avLst>
              <a:gd name="adj1" fmla="val 13408"/>
              <a:gd name="adj2" fmla="val 7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E89F68C-BE94-1187-D7CE-4558405C37E4}"/>
              </a:ext>
            </a:extLst>
          </p:cNvPr>
          <p:cNvSpPr/>
          <p:nvPr/>
        </p:nvSpPr>
        <p:spPr>
          <a:xfrm>
            <a:off x="7981950" y="647700"/>
            <a:ext cx="3733800" cy="1724025"/>
          </a:xfrm>
          <a:prstGeom prst="wedgeRoundRectCallout">
            <a:avLst>
              <a:gd name="adj1" fmla="val -45464"/>
              <a:gd name="adj2" fmla="val 14143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125 730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47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690</Words>
  <Application>Microsoft Office PowerPoint</Application>
  <PresentationFormat>Widescreen</PresentationFormat>
  <Paragraphs>112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Arial</vt:lpstr>
      <vt:lpstr>Calibri</vt:lpstr>
      <vt:lpstr>Cambria</vt:lpstr>
      <vt:lpstr>等线</vt:lpstr>
      <vt:lpstr>等线 Light</vt:lpstr>
      <vt:lpstr>SVN-Gretoon</vt:lpstr>
      <vt:lpstr>Times New Roman</vt:lpstr>
      <vt:lpstr>Office 主题​​</vt:lpstr>
      <vt:lpstr>Drop Dudes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2023-10-25T01:07:40Z</dcterms:created>
  <dcterms:modified xsi:type="dcterms:W3CDTF">2024-01-18T02:06:29Z</dcterms:modified>
</cp:coreProperties>
</file>