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media/audio6.wav" ContentType="audio/x-wav"/>
  <Override PartName="/ppt/media/audio7.wav" ContentType="audio/x-wav"/>
  <Override PartName="/ppt/media/audio8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1" r:id="rId2"/>
    <p:sldId id="2946" r:id="rId3"/>
    <p:sldId id="2938" r:id="rId4"/>
    <p:sldId id="2939" r:id="rId5"/>
    <p:sldId id="2940" r:id="rId6"/>
    <p:sldId id="2947" r:id="rId7"/>
    <p:sldId id="2935" r:id="rId8"/>
    <p:sldId id="294" r:id="rId9"/>
    <p:sldId id="503" r:id="rId10"/>
    <p:sldId id="2941" r:id="rId11"/>
    <p:sldId id="2936" r:id="rId12"/>
    <p:sldId id="296" r:id="rId13"/>
    <p:sldId id="324" r:id="rId14"/>
    <p:sldId id="2942" r:id="rId15"/>
    <p:sldId id="2943" r:id="rId16"/>
    <p:sldId id="2944" r:id="rId17"/>
    <p:sldId id="2945" r:id="rId18"/>
    <p:sldId id="2937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E6E6E6"/>
    <a:srgbClr val="DBEEF4"/>
    <a:srgbClr val="FFFF99"/>
    <a:srgbClr val="A8EBE9"/>
    <a:srgbClr val="DBEAC1"/>
    <a:srgbClr val="95B3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CB9C1-046D-4E6D-B940-C2BDC66340FE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9D93-020B-43FC-91A7-C1E0F3F97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8E10F2-6D00-400C-8554-4A74428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4C21-1A84-47BA-9B70-CEB5DF707859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A78C52-5528-4B76-9416-78577824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38E1D3-E619-4DA5-846A-14F53177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954-A49B-4B73-A41B-EDE52D869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58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image" Target="../media/image10.gif"/><Relationship Id="rId5" Type="http://schemas.openxmlformats.org/officeDocument/2006/relationships/audio" Target="../media/audio1.wav"/><Relationship Id="rId10" Type="http://schemas.openxmlformats.org/officeDocument/2006/relationships/image" Target="../media/image9.gif"/><Relationship Id="rId4" Type="http://schemas.openxmlformats.org/officeDocument/2006/relationships/slideLayout" Target="../slideLayouts/slideLayout19.xml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12" Type="http://schemas.openxmlformats.org/officeDocument/2006/relationships/image" Target="../media/image10.gif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12.gif"/><Relationship Id="rId5" Type="http://schemas.openxmlformats.org/officeDocument/2006/relationships/audio" Target="../media/audio1.wav"/><Relationship Id="rId10" Type="http://schemas.openxmlformats.org/officeDocument/2006/relationships/image" Target="../media/image9.gif"/><Relationship Id="rId4" Type="http://schemas.openxmlformats.org/officeDocument/2006/relationships/slideLayout" Target="../slideLayouts/slideLayout19.xml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12" Type="http://schemas.openxmlformats.org/officeDocument/2006/relationships/image" Target="../media/image10.gif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image" Target="../media/image12.gif"/><Relationship Id="rId5" Type="http://schemas.openxmlformats.org/officeDocument/2006/relationships/audio" Target="../media/audio1.wav"/><Relationship Id="rId10" Type="http://schemas.openxmlformats.org/officeDocument/2006/relationships/image" Target="../media/image9.gif"/><Relationship Id="rId4" Type="http://schemas.openxmlformats.org/officeDocument/2006/relationships/slideLayout" Target="../slideLayouts/slideLayout19.xml"/><Relationship Id="rId9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audio" Target="../media/audio5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F3337012-1D0D-490F-B875-093C5009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34BD920D-3345-4D4A-92B6-4EBF1ED14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8" name="矩形: 圆角 10">
            <a:extLst>
              <a:ext uri="{FF2B5EF4-FFF2-40B4-BE49-F238E27FC236}">
                <a16:creationId xmlns="" xmlns:a16="http://schemas.microsoft.com/office/drawing/2014/main" id="{A78A5398-FD46-4F0A-AE03-CF4F4B371ABB}"/>
              </a:ext>
            </a:extLst>
          </p:cNvPr>
          <p:cNvSpPr/>
          <p:nvPr/>
        </p:nvSpPr>
        <p:spPr>
          <a:xfrm>
            <a:off x="3467101" y="5015066"/>
            <a:ext cx="4960976" cy="732120"/>
          </a:xfrm>
          <a:prstGeom prst="roundRect">
            <a:avLst>
              <a:gd name="adj" fmla="val 50000"/>
            </a:avLst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vi-VN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Đinh Thị Quân Tuyết</a:t>
            </a:r>
          </a:p>
        </p:txBody>
      </p:sp>
      <p:sp>
        <p:nvSpPr>
          <p:cNvPr id="9" name="文本框 7">
            <a:extLst>
              <a:ext uri="{FF2B5EF4-FFF2-40B4-BE49-F238E27FC236}">
                <a16:creationId xmlns=""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939" y="3650469"/>
            <a:ext cx="2623475" cy="7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4051" b="1" dirty="0" err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Môn</a:t>
            </a:r>
            <a:r>
              <a:rPr lang="en-US" altLang="zh-CN" sz="4051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4051" b="1" dirty="0" err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Toán</a:t>
            </a:r>
            <a:endParaRPr lang="en-US" altLang="zh-CN" sz="4051" b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7">
            <a:extLst>
              <a:ext uri="{FF2B5EF4-FFF2-40B4-BE49-F238E27FC236}">
                <a16:creationId xmlns=""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932" y="2317954"/>
            <a:ext cx="79898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514419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ĐẾN THĂM VÀ DỰ GIỜ LỚP </a:t>
            </a:r>
            <a:r>
              <a:rPr lang="vi-V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2C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7">
            <a:extLst>
              <a:ext uri="{FF2B5EF4-FFF2-40B4-BE49-F238E27FC236}">
                <a16:creationId xmlns=""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035" y="1359747"/>
            <a:ext cx="374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419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TRƯỜNG </a:t>
            </a:r>
            <a:r>
              <a:rPr lang="vi-V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 MỸ ĐỨC II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864953" y="1332485"/>
            <a:ext cx="10388401" cy="408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nay em 7 tuổi, anh hơn em 3 tuổi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nay anh bao nhiêu tuổi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2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=""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253" y="2556492"/>
            <a:ext cx="42819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altLang="zh-CN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ĐỘNG</a:t>
            </a:r>
            <a:endParaRPr lang="en-US" altLang="zh-CN" sz="5400" b="1" i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431669" y="117498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603886" y="1409397"/>
            <a:ext cx="607195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9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2 </a:t>
            </a:r>
            <a:r>
              <a:rPr lang="en-US" sz="2600" dirty="0" err="1"/>
              <a:t>bạn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bơi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nữ</a:t>
            </a:r>
            <a:r>
              <a:rPr lang="en-US" sz="2600" dirty="0"/>
              <a:t>?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2B12614-AE3C-4129-AB82-995BC6B9A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07"/>
          <a:stretch/>
        </p:blipFill>
        <p:spPr>
          <a:xfrm>
            <a:off x="2672821" y="3879150"/>
            <a:ext cx="5852053" cy="25378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476379" y="1959592"/>
            <a:ext cx="16196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>
            <a:off x="5667793" y="2546732"/>
            <a:ext cx="81796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0104B64F-C419-4557-8540-DBC39FAB38C7}"/>
              </a:ext>
            </a:extLst>
          </p:cNvPr>
          <p:cNvCxnSpPr>
            <a:cxnSpLocks/>
          </p:cNvCxnSpPr>
          <p:nvPr/>
        </p:nvCxnSpPr>
        <p:spPr>
          <a:xfrm>
            <a:off x="1303694" y="2559959"/>
            <a:ext cx="39056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AD92F82B-9BDA-45CB-83A3-37BDBDCB99F8}"/>
              </a:ext>
            </a:extLst>
          </p:cNvPr>
          <p:cNvCxnSpPr>
            <a:cxnSpLocks/>
          </p:cNvCxnSpPr>
          <p:nvPr/>
        </p:nvCxnSpPr>
        <p:spPr>
          <a:xfrm>
            <a:off x="5022129" y="3179609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975749" y="1010133"/>
            <a:ext cx="4290970" cy="1218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>
                <a:solidFill>
                  <a:srgbClr val="FF0000"/>
                </a:solidFill>
              </a:rPr>
              <a:t>             </a:t>
            </a:r>
            <a:r>
              <a:rPr lang="en-US" sz="2600" dirty="0" err="1">
                <a:solidFill>
                  <a:srgbClr val="0000FF"/>
                </a:solidFill>
              </a:rPr>
              <a:t>Tóm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tắt</a:t>
            </a:r>
            <a:endParaRPr lang="en-US" sz="26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/>
              <a:t>Nam : 9 </a:t>
            </a:r>
            <a:r>
              <a:rPr lang="en-US" sz="2600" dirty="0" err="1"/>
              <a:t>bạn</a:t>
            </a:r>
            <a:endParaRPr lang="en-US" sz="26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2B24933-7A23-4CB7-84D2-3E9C6C3F9D03}"/>
              </a:ext>
            </a:extLst>
          </p:cNvPr>
          <p:cNvCxnSpPr>
            <a:cxnSpLocks/>
          </p:cNvCxnSpPr>
          <p:nvPr/>
        </p:nvCxnSpPr>
        <p:spPr>
          <a:xfrm>
            <a:off x="5022129" y="3228100"/>
            <a:ext cx="109835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C9F10E1-0E1B-4480-B31C-31C6FFF32802}"/>
              </a:ext>
            </a:extLst>
          </p:cNvPr>
          <p:cNvCxnSpPr>
            <a:cxnSpLocks/>
          </p:cNvCxnSpPr>
          <p:nvPr/>
        </p:nvCxnSpPr>
        <p:spPr>
          <a:xfrm flipH="1" flipV="1">
            <a:off x="6797965" y="1274618"/>
            <a:ext cx="15758" cy="222596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B4FDED8-4DE4-47C6-AE2E-14C9CE229865}"/>
              </a:ext>
            </a:extLst>
          </p:cNvPr>
          <p:cNvSpPr/>
          <p:nvPr/>
        </p:nvSpPr>
        <p:spPr>
          <a:xfrm>
            <a:off x="5342361" y="1409396"/>
            <a:ext cx="875759" cy="7567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73895007-F03D-4750-B990-1CF5E728942A}"/>
              </a:ext>
            </a:extLst>
          </p:cNvPr>
          <p:cNvSpPr/>
          <p:nvPr/>
        </p:nvSpPr>
        <p:spPr>
          <a:xfrm>
            <a:off x="1303694" y="2050744"/>
            <a:ext cx="525106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967AAD3-CE09-41C1-9286-E13C03E2BB74}"/>
              </a:ext>
            </a:extLst>
          </p:cNvPr>
          <p:cNvSpPr txBox="1"/>
          <p:nvPr/>
        </p:nvSpPr>
        <p:spPr>
          <a:xfrm>
            <a:off x="6968763" y="2153110"/>
            <a:ext cx="4290970" cy="618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nam</a:t>
            </a:r>
            <a:r>
              <a:rPr lang="en-US" sz="2600" dirty="0"/>
              <a:t>: 2 </a:t>
            </a:r>
            <a:r>
              <a:rPr lang="en-US" sz="2600" dirty="0" err="1"/>
              <a:t>bạn</a:t>
            </a:r>
            <a:endParaRPr lang="en-US" sz="26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BCFA7B4-71DC-444E-AFCA-7D67D85EA794}"/>
              </a:ext>
            </a:extLst>
          </p:cNvPr>
          <p:cNvSpPr txBox="1"/>
          <p:nvPr/>
        </p:nvSpPr>
        <p:spPr>
          <a:xfrm>
            <a:off x="6991718" y="2771484"/>
            <a:ext cx="4290970" cy="618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Nữ</a:t>
            </a:r>
            <a:r>
              <a:rPr lang="en-US" sz="2600" dirty="0"/>
              <a:t> :… </a:t>
            </a:r>
            <a:r>
              <a:rPr lang="en-US" sz="2600" dirty="0" err="1"/>
              <a:t>bạn</a:t>
            </a:r>
            <a:r>
              <a:rPr lang="en-US" sz="2600" dirty="0"/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6F46CFCD-9367-434C-A54D-14FA065A4ED4}"/>
              </a:ext>
            </a:extLst>
          </p:cNvPr>
          <p:cNvSpPr/>
          <p:nvPr/>
        </p:nvSpPr>
        <p:spPr>
          <a:xfrm>
            <a:off x="5583288" y="2604149"/>
            <a:ext cx="659313" cy="6655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14 con </a:t>
            </a:r>
            <a:r>
              <a:rPr lang="en-US" sz="2600" dirty="0" err="1"/>
              <a:t>gà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vịt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5 con.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sân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con </a:t>
            </a:r>
            <a:r>
              <a:rPr lang="en-US" sz="2600" dirty="0" err="1"/>
              <a:t>vịt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2950904" y="1071281"/>
            <a:ext cx="2035434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5311354" y="1737022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5175962" y="1057996"/>
            <a:ext cx="4853863" cy="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145237" y="2642602"/>
            <a:ext cx="5103787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err="1">
                <a:solidFill>
                  <a:srgbClr val="FF0000"/>
                </a:solidFill>
              </a:rPr>
              <a:t>Tóm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tắt</a:t>
            </a:r>
            <a:endParaRPr lang="en-US" sz="32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/>
              <a:t>Gà</a:t>
            </a:r>
            <a:r>
              <a:rPr lang="en-US" sz="3200" dirty="0"/>
              <a:t>: 14 con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Vịt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gà</a:t>
            </a:r>
            <a:r>
              <a:rPr lang="en-US" sz="3200" dirty="0"/>
              <a:t>: 5 con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Vịt</a:t>
            </a:r>
            <a:r>
              <a:rPr lang="en-US" sz="3200" dirty="0"/>
              <a:t>: … con?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3B974B4-8456-47A4-978F-AEE45B4404E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48" name="Picture 2" descr="baby shower invitation with cute duck mom and baby ducky on chevron pattern  and polka dots background Stock Vector | Adobe Stock">
            <a:extLst>
              <a:ext uri="{FF2B5EF4-FFF2-40B4-BE49-F238E27FC236}">
                <a16:creationId xmlns="" xmlns:a16="http://schemas.microsoft.com/office/drawing/2014/main" id="{3CBBF714-3694-4F90-8CB0-7A7935DBB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0" b="98200" l="2241" r="55742">
                        <a14:foregroundMark x1="43137" y1="87000" x2="45938" y2="9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20" r="43155"/>
          <a:stretch/>
        </p:blipFill>
        <p:spPr bwMode="auto">
          <a:xfrm>
            <a:off x="1806807" y="3055578"/>
            <a:ext cx="2288194" cy="20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5179A682-E93C-44B7-8D2D-26DFCBF4B0B0}"/>
              </a:ext>
            </a:extLst>
          </p:cNvPr>
          <p:cNvCxnSpPr>
            <a:cxnSpLocks/>
          </p:cNvCxnSpPr>
          <p:nvPr/>
        </p:nvCxnSpPr>
        <p:spPr>
          <a:xfrm>
            <a:off x="5311354" y="1672367"/>
            <a:ext cx="108944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97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Ong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non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học</a:t>
            </a:r>
            <a:endParaRPr lang="en-US" sz="66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prstClr val="black"/>
                </a:solidFill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437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</a:t>
            </a:r>
          </a:p>
        </p:txBody>
      </p:sp>
    </p:spTree>
    <p:extLst>
      <p:ext uri="{BB962C8B-B14F-4D97-AF65-F5344CB8AC3E}">
        <p14:creationId xmlns:p14="http://schemas.microsoft.com/office/powerpoint/2010/main" val="39410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Speech Bubble: Rectangle with Corners Rounded 7"/>
          <p:cNvSpPr/>
          <p:nvPr/>
        </p:nvSpPr>
        <p:spPr>
          <a:xfrm>
            <a:off x="1646555" y="6365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My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2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9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  <p:bldP spid="1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5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031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062627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149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7843179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</a:t>
            </a:r>
          </a:p>
        </p:txBody>
      </p:sp>
    </p:spTree>
    <p:extLst>
      <p:ext uri="{BB962C8B-B14F-4D97-AF65-F5344CB8AC3E}">
        <p14:creationId xmlns:p14="http://schemas.microsoft.com/office/powerpoint/2010/main" val="18673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575742" y="0"/>
            <a:ext cx="10866268" cy="663435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F3337012-1D0D-490F-B875-093C5009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34BD920D-3345-4D4A-92B6-4EBF1ED14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=""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862" y="2358296"/>
            <a:ext cx="6904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514419"/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SINH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332509" y="0"/>
            <a:ext cx="11423353" cy="663435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F3337012-1D0D-490F-B875-093C5009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5400000">
            <a:off x="-2842586" y="2992809"/>
            <a:ext cx="6792713" cy="80709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34BD920D-3345-4D4A-92B6-4EBF1ED14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 rot="16200000">
            <a:off x="8406042" y="3063907"/>
            <a:ext cx="6699640" cy="571825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=""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414" y="2317954"/>
            <a:ext cx="86739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vi-VN" altLang="zh-CN" sz="5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Trò chơi: Ai nhanh – Ai đúng</a:t>
            </a:r>
            <a:endParaRPr lang="en-US" altLang="zh-CN" sz="5400" b="1" i="1" dirty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399" y="788194"/>
            <a:ext cx="8870373" cy="178990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lang="en-US" altLang="en-US" sz="3500" dirty="0">
              <a:solidFill>
                <a:schemeClr val="bg1"/>
              </a:solidFill>
            </a:endParaRPr>
          </a:p>
        </p:txBody>
      </p:sp>
      <p:grpSp>
        <p:nvGrpSpPr>
          <p:cNvPr id="8195" name="Group 51"/>
          <p:cNvGrpSpPr>
            <a:grpSpLocks/>
          </p:cNvGrpSpPr>
          <p:nvPr/>
        </p:nvGrpSpPr>
        <p:grpSpPr bwMode="auto">
          <a:xfrm>
            <a:off x="1520826" y="-4763"/>
            <a:ext cx="320675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24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00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15 quyển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2087" y="29384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3089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256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52776" y="36560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quyển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3037" y="39290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039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066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52776" y="46466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 quyển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3037" y="49196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039" y="46974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066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170308" y="5750923"/>
            <a:ext cx="5560944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3037" y="59102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9444" y="5697538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066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821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-193674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67050" y="898317"/>
            <a:ext cx="862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Mai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8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quyển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5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quyển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tất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quyển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5919" y="5324475"/>
            <a:ext cx="75533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13 quyển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ỒNG HỒ ĐẾM NGƯỢC 5 GIÂY + CHUÔNG BÁO HẾT GIỜ">
            <a:hlinkClick r:id="" action="ppaction://media"/>
            <a:extLst>
              <a:ext uri="{FF2B5EF4-FFF2-40B4-BE49-F238E27FC236}">
                <a16:creationId xmlns="" xmlns:a16="http://schemas.microsoft.com/office/drawing/2014/main" id="{45003BB0-7C27-43FB-8CD3-D2CD7DB58BC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85886" y="4770439"/>
            <a:ext cx="2706114" cy="2127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7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9" grpId="0" animBg="1"/>
      <p:bldP spid="8219" grpId="0" animBg="1"/>
      <p:bldP spid="82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18954" y="1036455"/>
            <a:ext cx="8592938" cy="151148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893344" y="3729832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918947" y="2831684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25702" y="1604963"/>
            <a:ext cx="7000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02182" y="1274018"/>
            <a:ext cx="825958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kém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Minh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7cái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kẹo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8492297" y="1875371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</a:t>
            </a:r>
            <a:endParaRPr lang="vi-VN" sz="2800" dirty="0"/>
          </a:p>
        </p:txBody>
      </p:sp>
      <p:pic>
        <p:nvPicPr>
          <p:cNvPr id="27" name="ĐỒNG HỒ ĐẾM NGƯỢC 5 GIÂY + CHUÔNG BÁO HẾT GIỜ">
            <a:hlinkClick r:id="" action="ppaction://media"/>
            <a:extLst>
              <a:ext uri="{FF2B5EF4-FFF2-40B4-BE49-F238E27FC236}">
                <a16:creationId xmlns="" xmlns:a16="http://schemas.microsoft.com/office/drawing/2014/main" id="{B3725AB1-F4F8-44BB-B497-D5D4CE71C5E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85886" y="4770439"/>
            <a:ext cx="2706114" cy="2127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6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11111E-6 L 3.95833E-6 -0.07222 " pathEditMode="relative" rAng="0" ptsTypes="AA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68675" y="1056206"/>
            <a:ext cx="8643215" cy="151148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737271" y="3729038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 quả cam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728808" y="2809340"/>
            <a:ext cx="560807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15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quả cam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794126" y="4669913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11 quả cam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59102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25702" y="1604963"/>
            <a:ext cx="7000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18910" y="1158240"/>
            <a:ext cx="8496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có 12 quả cam, An mang cho em 3 quả cam. Hỏi An còn lại bao nhiêu quả cam?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8492297" y="1875371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</a:t>
            </a:r>
            <a:endParaRPr lang="vi-VN" sz="2800" dirty="0"/>
          </a:p>
        </p:txBody>
      </p:sp>
      <p:pic>
        <p:nvPicPr>
          <p:cNvPr id="31" name="ĐỒNG HỒ ĐẾM NGƯỢC 5 GIÂY + CHUÔNG BÁO HẾT GIỜ">
            <a:hlinkClick r:id="" action="ppaction://media"/>
            <a:extLst>
              <a:ext uri="{FF2B5EF4-FFF2-40B4-BE49-F238E27FC236}">
                <a16:creationId xmlns="" xmlns:a16="http://schemas.microsoft.com/office/drawing/2014/main" id="{05C93C31-B138-4C49-B474-75A2E96DF9D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85886" y="4770439"/>
            <a:ext cx="2706114" cy="2127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22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3" grpId="0" animBg="1"/>
      <p:bldP spid="6171" grpId="0" animBg="1"/>
      <p:bldP spid="617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7370" y="0"/>
            <a:ext cx="12192000" cy="6858000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=""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296" y="1766783"/>
            <a:ext cx="744466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vi-VN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Toán</a:t>
            </a:r>
            <a:endParaRPr lang="vi-VN" altLang="zh-CN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ctr" defTabSz="514419"/>
            <a:r>
              <a:rPr lang="vi-VN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Bài 13: Bài toán về nhiều hơn </a:t>
            </a:r>
          </a:p>
          <a:p>
            <a:pPr algn="ctr" defTabSz="514419"/>
            <a:r>
              <a:rPr lang="vi-VN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một số đơn vị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7">
            <a:extLst>
              <a:ext uri="{FF2B5EF4-FFF2-40B4-BE49-F238E27FC236}">
                <a16:creationId xmlns="" xmlns:a16="http://schemas.microsoft.com/office/drawing/2014/main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253" y="2556492"/>
            <a:ext cx="3858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KHÁM</a:t>
            </a:r>
            <a:r>
              <a:rPr lang="en-US" altLang="zh-CN" sz="5400" b="1" i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PHÁ</a:t>
            </a:r>
            <a:endParaRPr lang="en-US" altLang="zh-CN" sz="5400" b="1" i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864954" y="1309609"/>
            <a:ext cx="100418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/>
              <a:t>Có</a:t>
            </a:r>
            <a:r>
              <a:rPr lang="en-US" sz="3400" dirty="0"/>
              <a:t> 6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đỏ</a:t>
            </a:r>
            <a:r>
              <a:rPr lang="en-US" sz="3400" dirty="0"/>
              <a:t>,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vàng</a:t>
            </a:r>
            <a:r>
              <a:rPr lang="en-US" sz="3400" dirty="0"/>
              <a:t> </a:t>
            </a:r>
            <a:r>
              <a:rPr lang="en-US" sz="3400" dirty="0" err="1"/>
              <a:t>nhiều</a:t>
            </a:r>
            <a:r>
              <a:rPr lang="en-US" sz="3400" dirty="0"/>
              <a:t> </a:t>
            </a:r>
            <a:r>
              <a:rPr lang="en-US" sz="3400" dirty="0" err="1"/>
              <a:t>hơn</a:t>
            </a:r>
            <a:r>
              <a:rPr lang="en-US" sz="3400" dirty="0"/>
              <a:t> </a:t>
            </a:r>
            <a:r>
              <a:rPr lang="en-US" sz="3400" dirty="0" err="1"/>
              <a:t>số</a:t>
            </a:r>
            <a:r>
              <a:rPr lang="en-US" sz="3400" dirty="0"/>
              <a:t>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đỏ</a:t>
            </a:r>
            <a:r>
              <a:rPr lang="en-US" sz="3400" dirty="0"/>
              <a:t> </a:t>
            </a:r>
            <a:r>
              <a:rPr lang="en-US" sz="3400" dirty="0" err="1"/>
              <a:t>là</a:t>
            </a:r>
            <a:r>
              <a:rPr lang="en-US" sz="3400" dirty="0"/>
              <a:t> 3 </a:t>
            </a:r>
            <a:r>
              <a:rPr lang="en-US" sz="3400" dirty="0" err="1"/>
              <a:t>bông</a:t>
            </a:r>
            <a:r>
              <a:rPr lang="en-US" sz="3400" dirty="0"/>
              <a:t>. </a:t>
            </a:r>
            <a:r>
              <a:rPr lang="en-US" sz="3400" dirty="0" err="1"/>
              <a:t>Hỏi</a:t>
            </a:r>
            <a:r>
              <a:rPr lang="en-US" sz="3400" dirty="0"/>
              <a:t> </a:t>
            </a:r>
            <a:r>
              <a:rPr lang="en-US" sz="3400" dirty="0" err="1"/>
              <a:t>có</a:t>
            </a:r>
            <a:r>
              <a:rPr lang="en-US" sz="3400" dirty="0"/>
              <a:t> bao </a:t>
            </a:r>
            <a:r>
              <a:rPr lang="en-US" sz="3400" dirty="0" err="1"/>
              <a:t>nhiêu</a:t>
            </a:r>
            <a:r>
              <a:rPr lang="en-US" sz="3400" dirty="0"/>
              <a:t> </a:t>
            </a:r>
            <a:r>
              <a:rPr lang="en-US" sz="3400" dirty="0" err="1"/>
              <a:t>bông</a:t>
            </a:r>
            <a:r>
              <a:rPr lang="en-US" sz="3400" dirty="0"/>
              <a:t> </a:t>
            </a:r>
            <a:r>
              <a:rPr lang="en-US" sz="3400" dirty="0" err="1"/>
              <a:t>hoa</a:t>
            </a:r>
            <a:r>
              <a:rPr lang="en-US" sz="3400" dirty="0"/>
              <a:t> </a:t>
            </a:r>
            <a:r>
              <a:rPr lang="en-US" sz="3400" dirty="0" err="1"/>
              <a:t>màu</a:t>
            </a:r>
            <a:r>
              <a:rPr lang="en-US" sz="3400" dirty="0"/>
              <a:t> </a:t>
            </a:r>
            <a:r>
              <a:rPr lang="en-US" sz="3400" dirty="0" err="1"/>
              <a:t>vàng</a:t>
            </a:r>
            <a:r>
              <a:rPr lang="en-US" sz="34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5581" y="2864426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698148" y="1848456"/>
            <a:ext cx="3604308" cy="684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3093980" y="2939558"/>
            <a:ext cx="3657367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542" y="2829406"/>
            <a:ext cx="2621820" cy="1285209"/>
            <a:chOff x="1294542" y="2205128"/>
            <a:chExt cx="2621820" cy="1285209"/>
          </a:xfrm>
        </p:grpSpPr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=""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05128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7329373" y="1860179"/>
            <a:ext cx="258469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1044738" y="2347671"/>
            <a:ext cx="179810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66F26DF-5A37-4D37-9945-F62A0AF02C12}"/>
              </a:ext>
            </a:extLst>
          </p:cNvPr>
          <p:cNvGrpSpPr/>
          <p:nvPr/>
        </p:nvGrpSpPr>
        <p:grpSpPr>
          <a:xfrm>
            <a:off x="4017932" y="3712634"/>
            <a:ext cx="1867952" cy="1168179"/>
            <a:chOff x="4017932" y="3088356"/>
            <a:chExt cx="1867952" cy="1168179"/>
          </a:xfrm>
        </p:grpSpPr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00192" y="3870924"/>
              <a:ext cx="1393455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=""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00820" y="3053644"/>
              <a:ext cx="223941" cy="1361713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4017932" y="3088356"/>
              <a:ext cx="1867952" cy="537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b="1" dirty="0" err="1"/>
                <a:t>Nhiều</a:t>
              </a:r>
              <a:r>
                <a:rPr lang="en-US" sz="2200" b="1" dirty="0"/>
                <a:t> </a:t>
              </a:r>
              <a:r>
                <a:rPr lang="en-US" sz="2200" b="1" dirty="0" err="1"/>
                <a:t>hơn</a:t>
              </a:r>
              <a:r>
                <a:rPr lang="en-US" sz="2200" b="1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=""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75" y="2874301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83" y="5044539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3070534" y="2891561"/>
            <a:ext cx="368081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3783" y="3694251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4729740" y="2353408"/>
            <a:ext cx="40143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7F6EBDB-2A51-48A7-A5E8-31DE810D3369}"/>
              </a:ext>
            </a:extLst>
          </p:cNvPr>
          <p:cNvSpPr txBox="1"/>
          <p:nvPr/>
        </p:nvSpPr>
        <p:spPr>
          <a:xfrm>
            <a:off x="874877" y="1666071"/>
            <a:ext cx="2255230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err="1">
                <a:solidFill>
                  <a:srgbClr val="FF0000"/>
                </a:solidFill>
              </a:rPr>
              <a:t>nhiều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hơn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2.22222E-6 L -0.00078 0.11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89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962C4C75-27D2-4697-9D1C-CCFECC92B592}"/>
              </a:ext>
            </a:extLst>
          </p:cNvPr>
          <p:cNvSpPr txBox="1"/>
          <p:nvPr/>
        </p:nvSpPr>
        <p:spPr>
          <a:xfrm>
            <a:off x="593567" y="1012299"/>
            <a:ext cx="10766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3 </a:t>
            </a:r>
            <a:r>
              <a:rPr lang="en-US" sz="2800" dirty="0" err="1"/>
              <a:t>bông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?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491191C7-2877-421B-BF0A-EF726497DD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778" y="2319604"/>
            <a:ext cx="2257014" cy="1987308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="" xmlns:a16="http://schemas.microsoft.com/office/drawing/2014/main" id="{F7FBB3BD-5DAA-41B4-9869-06B08D6E1284}"/>
              </a:ext>
            </a:extLst>
          </p:cNvPr>
          <p:cNvCxnSpPr>
            <a:cxnSpLocks/>
          </p:cNvCxnSpPr>
          <p:nvPr/>
        </p:nvCxnSpPr>
        <p:spPr>
          <a:xfrm>
            <a:off x="1567438" y="1562869"/>
            <a:ext cx="268460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="" xmlns:a16="http://schemas.microsoft.com/office/drawing/2014/main" id="{5CA48031-67E2-435F-9A3D-4A290F07EF7B}"/>
              </a:ext>
            </a:extLst>
          </p:cNvPr>
          <p:cNvCxnSpPr>
            <a:cxnSpLocks/>
          </p:cNvCxnSpPr>
          <p:nvPr/>
        </p:nvCxnSpPr>
        <p:spPr>
          <a:xfrm>
            <a:off x="7198202" y="2231943"/>
            <a:ext cx="29251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397B9297-7F8A-4619-B7DC-4E1738BEF16A}"/>
              </a:ext>
            </a:extLst>
          </p:cNvPr>
          <p:cNvGrpSpPr/>
          <p:nvPr/>
        </p:nvGrpSpPr>
        <p:grpSpPr>
          <a:xfrm>
            <a:off x="1294481" y="2243711"/>
            <a:ext cx="2621820" cy="1203148"/>
            <a:chOff x="1294542" y="2287189"/>
            <a:chExt cx="2621820" cy="1203148"/>
          </a:xfrm>
        </p:grpSpPr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1385051D-7C36-404E-8ED9-B45EB8730382}"/>
                </a:ext>
              </a:extLst>
            </p:cNvPr>
            <p:cNvGrpSpPr/>
            <p:nvPr/>
          </p:nvGrpSpPr>
          <p:grpSpPr>
            <a:xfrm>
              <a:off x="1294542" y="3104726"/>
              <a:ext cx="2621820" cy="385611"/>
              <a:chOff x="1118900" y="3017988"/>
              <a:chExt cx="3801107" cy="582218"/>
            </a:xfrm>
          </p:grpSpPr>
          <p:pic>
            <p:nvPicPr>
              <p:cNvPr id="2052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AEAC207F-E4C8-4788-98B0-FAC3B91E9B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900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8F10B274-AD25-4994-860F-B2AAA71EE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40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43CC7BB2-0AE2-4945-A314-EF951AA32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536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51973221-CA92-4790-B8AA-CCFF3B894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865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0DC4FD7C-914C-4986-8238-9EA6EBE86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072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Download Red Flower Clipart Png - Cartoon Flower Transparent Background -  Full Size PNG Image - PNGkit">
                <a:extLst>
                  <a:ext uri="{FF2B5EF4-FFF2-40B4-BE49-F238E27FC236}">
                    <a16:creationId xmlns="" xmlns:a16="http://schemas.microsoft.com/office/drawing/2014/main" id="{0BE626E8-F32C-46C6-AB68-FC6A30C45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1271" y="3017988"/>
                <a:ext cx="600142" cy="58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4" name="Left Brace 133">
              <a:extLst>
                <a:ext uri="{FF2B5EF4-FFF2-40B4-BE49-F238E27FC236}">
                  <a16:creationId xmlns="" xmlns:a16="http://schemas.microsoft.com/office/drawing/2014/main" id="{378E857B-E22A-4830-9562-DEA0E236B240}"/>
                </a:ext>
              </a:extLst>
            </p:cNvPr>
            <p:cNvSpPr/>
            <p:nvPr/>
          </p:nvSpPr>
          <p:spPr>
            <a:xfrm rot="5400000">
              <a:off x="2439079" y="1758564"/>
              <a:ext cx="385610" cy="2447671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18D59051-9471-406D-9A6C-B042AD3FDE01}"/>
                </a:ext>
              </a:extLst>
            </p:cNvPr>
            <p:cNvSpPr txBox="1"/>
            <p:nvPr/>
          </p:nvSpPr>
          <p:spPr>
            <a:xfrm>
              <a:off x="2319405" y="2287189"/>
              <a:ext cx="582060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/>
                <a:t>6</a:t>
              </a: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78481B44-4398-4DB1-831F-9DF77CD80E50}"/>
              </a:ext>
            </a:extLst>
          </p:cNvPr>
          <p:cNvCxnSpPr>
            <a:cxnSpLocks/>
          </p:cNvCxnSpPr>
          <p:nvPr/>
        </p:nvCxnSpPr>
        <p:spPr>
          <a:xfrm>
            <a:off x="6002917" y="1574592"/>
            <a:ext cx="20482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F9C9B540-4EE0-4DC5-B865-58FF492F2CD5}"/>
              </a:ext>
            </a:extLst>
          </p:cNvPr>
          <p:cNvCxnSpPr>
            <a:cxnSpLocks/>
          </p:cNvCxnSpPr>
          <p:nvPr/>
        </p:nvCxnSpPr>
        <p:spPr>
          <a:xfrm>
            <a:off x="8334687" y="1581441"/>
            <a:ext cx="1418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="" xmlns:a16="http://schemas.microsoft.com/office/drawing/2014/main" id="{0E79E16B-DBB4-4E5C-ACFA-F7C3F0FF8265}"/>
              </a:ext>
            </a:extLst>
          </p:cNvPr>
          <p:cNvGrpSpPr/>
          <p:nvPr/>
        </p:nvGrpSpPr>
        <p:grpSpPr>
          <a:xfrm>
            <a:off x="3738795" y="2590942"/>
            <a:ext cx="2127691" cy="1256510"/>
            <a:chOff x="3855720" y="3050402"/>
            <a:chExt cx="2212746" cy="1256510"/>
          </a:xfrm>
        </p:grpSpPr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D0AB1656-23A1-44C6-AF67-7B4823775E82}"/>
                </a:ext>
              </a:extLst>
            </p:cNvPr>
            <p:cNvGrpSpPr/>
            <p:nvPr/>
          </p:nvGrpSpPr>
          <p:grpSpPr>
            <a:xfrm>
              <a:off x="4185795" y="3921301"/>
              <a:ext cx="1449159" cy="385611"/>
              <a:chOff x="5403708" y="4320890"/>
              <a:chExt cx="1798911" cy="566992"/>
            </a:xfrm>
          </p:grpSpPr>
          <p:pic>
            <p:nvPicPr>
              <p:cNvPr id="2054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257AD73B-6082-4F66-8B61-815C7C57F5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3708" y="4332213"/>
                <a:ext cx="572775" cy="555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23BC3C58-C816-4E6B-B902-A4EA92D7E7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939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6" descr="Yellow Flower Clipart - Clip Art Yellow Flower - Png Download - Full Size  Clipart (#1079582) - PinClipart">
                <a:extLst>
                  <a:ext uri="{FF2B5EF4-FFF2-40B4-BE49-F238E27FC236}">
                    <a16:creationId xmlns="" xmlns:a16="http://schemas.microsoft.com/office/drawing/2014/main" id="{D824644D-C704-4436-AC49-9C9FD3AA64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8171" y="4320890"/>
                <a:ext cx="584448" cy="5669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" name="Left Brace 162">
              <a:extLst>
                <a:ext uri="{FF2B5EF4-FFF2-40B4-BE49-F238E27FC236}">
                  <a16:creationId xmlns="" xmlns:a16="http://schemas.microsoft.com/office/drawing/2014/main" id="{3C03754A-84EE-4E74-B2E5-7125B4D6FDE1}"/>
                </a:ext>
              </a:extLst>
            </p:cNvPr>
            <p:cNvSpPr/>
            <p:nvPr/>
          </p:nvSpPr>
          <p:spPr>
            <a:xfrm rot="5400000">
              <a:off x="4734076" y="3023634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4AFFFC6C-C84D-476F-90AD-397F63D455B9}"/>
                </a:ext>
              </a:extLst>
            </p:cNvPr>
            <p:cNvSpPr txBox="1"/>
            <p:nvPr/>
          </p:nvSpPr>
          <p:spPr>
            <a:xfrm>
              <a:off x="3855720" y="3050402"/>
              <a:ext cx="221274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/>
                <a:t>Nhiều</a:t>
              </a:r>
              <a:r>
                <a:rPr lang="en-US" sz="2400" b="1" dirty="0"/>
                <a:t> </a:t>
              </a:r>
              <a:r>
                <a:rPr lang="en-US" sz="2400" b="1" dirty="0" err="1"/>
                <a:t>hơn</a:t>
              </a:r>
              <a:r>
                <a:rPr lang="en-US" sz="2400" b="1" dirty="0"/>
                <a:t> 3</a:t>
              </a:r>
            </a:p>
          </p:txBody>
        </p:sp>
      </p:grpSp>
      <p:sp>
        <p:nvSpPr>
          <p:cNvPr id="168" name="Left Brace 167">
            <a:extLst>
              <a:ext uri="{FF2B5EF4-FFF2-40B4-BE49-F238E27FC236}">
                <a16:creationId xmlns="" xmlns:a16="http://schemas.microsoft.com/office/drawing/2014/main" id="{3FC51F81-8D46-4134-9115-3DB006780321}"/>
              </a:ext>
            </a:extLst>
          </p:cNvPr>
          <p:cNvSpPr/>
          <p:nvPr/>
        </p:nvSpPr>
        <p:spPr>
          <a:xfrm rot="16200000">
            <a:off x="3271914" y="1873193"/>
            <a:ext cx="385610" cy="4340476"/>
          </a:xfrm>
          <a:prstGeom prst="leftBrace">
            <a:avLst>
              <a:gd name="adj1" fmla="val 41666"/>
              <a:gd name="adj2" fmla="val 50824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E28ADE6B-A3DD-4E30-A3BE-E2BF8FCCC727}"/>
              </a:ext>
            </a:extLst>
          </p:cNvPr>
          <p:cNvSpPr txBox="1"/>
          <p:nvPr/>
        </p:nvSpPr>
        <p:spPr>
          <a:xfrm>
            <a:off x="3211322" y="4102046"/>
            <a:ext cx="58206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?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F453B45D-8956-4623-B90D-E9727BF73986}"/>
              </a:ext>
            </a:extLst>
          </p:cNvPr>
          <p:cNvSpPr txBox="1"/>
          <p:nvPr/>
        </p:nvSpPr>
        <p:spPr>
          <a:xfrm>
            <a:off x="3086262" y="3931321"/>
            <a:ext cx="6292201" cy="2553891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</a:rPr>
              <a:t>Bài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giải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bông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vàng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6 + 3 = 9 (</a:t>
            </a:r>
            <a:r>
              <a:rPr lang="en-US" sz="2400" b="1" dirty="0" err="1"/>
              <a:t>bông</a:t>
            </a:r>
            <a:r>
              <a:rPr lang="en-US" sz="2400" b="1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                         </a:t>
            </a:r>
            <a:r>
              <a:rPr lang="en-US" sz="2400" b="1" dirty="0" err="1"/>
              <a:t>Đáp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 9 </a:t>
            </a:r>
            <a:r>
              <a:rPr lang="en-US" sz="2400" b="1" dirty="0" err="1"/>
              <a:t>bông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b="1" dirty="0"/>
              <a:t>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FCE2CFDD-EF67-4654-A510-F015A9496E1F}"/>
              </a:ext>
            </a:extLst>
          </p:cNvPr>
          <p:cNvCxnSpPr>
            <a:cxnSpLocks/>
          </p:cNvCxnSpPr>
          <p:nvPr/>
        </p:nvCxnSpPr>
        <p:spPr>
          <a:xfrm>
            <a:off x="7209925" y="2284709"/>
            <a:ext cx="2925126" cy="47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3A53406-F510-488D-A481-26E96F2DA763}"/>
              </a:ext>
            </a:extLst>
          </p:cNvPr>
          <p:cNvGrpSpPr/>
          <p:nvPr/>
        </p:nvGrpSpPr>
        <p:grpSpPr>
          <a:xfrm>
            <a:off x="1260151" y="3458278"/>
            <a:ext cx="2660511" cy="450857"/>
            <a:chOff x="1263783" y="3069973"/>
            <a:chExt cx="2660511" cy="450857"/>
          </a:xfrm>
        </p:grpSpPr>
        <p:pic>
          <p:nvPicPr>
            <p:cNvPr id="3" name="Picture 2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B5116473-3CA3-4DCF-8C0F-FE5D212A0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263783" y="3082652"/>
              <a:ext cx="457129" cy="43817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5E60ABC6-6FB5-4B49-B529-2396D5E12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1709790" y="3073305"/>
              <a:ext cx="457129" cy="438178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5AC60405-436E-44A9-A979-581B59BCF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161823" y="3073305"/>
              <a:ext cx="457129" cy="438178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FEB361E5-DAAF-41F7-9478-E330623E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2614281" y="3082068"/>
              <a:ext cx="457129" cy="438178"/>
            </a:xfrm>
            <a:prstGeom prst="rect">
              <a:avLst/>
            </a:prstGeom>
          </p:spPr>
        </p:pic>
        <p:pic>
          <p:nvPicPr>
            <p:cNvPr id="51" name="Picture 50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CB33C3BE-0C7C-47B2-959B-C522A6E6E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048898" y="3081953"/>
              <a:ext cx="457129" cy="438178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 with low confidence">
              <a:extLst>
                <a:ext uri="{FF2B5EF4-FFF2-40B4-BE49-F238E27FC236}">
                  <a16:creationId xmlns="" xmlns:a16="http://schemas.microsoft.com/office/drawing/2014/main" id="{BEF53DAB-6345-403E-BF6B-CD9279AC2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24" t="16282" r="30542" b="20285"/>
            <a:stretch/>
          </p:blipFill>
          <p:spPr>
            <a:xfrm>
              <a:off x="3467165" y="3069973"/>
              <a:ext cx="457129" cy="438178"/>
            </a:xfrm>
            <a:prstGeom prst="rect">
              <a:avLst/>
            </a:prstGeom>
          </p:spPr>
        </p:pic>
      </p:grp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51AA5E95-08C4-4952-A33B-8D2A9F64B5F1}"/>
              </a:ext>
            </a:extLst>
          </p:cNvPr>
          <p:cNvCxnSpPr>
            <a:cxnSpLocks/>
          </p:cNvCxnSpPr>
          <p:nvPr/>
        </p:nvCxnSpPr>
        <p:spPr>
          <a:xfrm>
            <a:off x="866029" y="2231943"/>
            <a:ext cx="315873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34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Baitoanvenhieuhon,ithonmotsodonvi[2021060710261778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510</Words>
  <Application>Microsoft Office PowerPoint</Application>
  <PresentationFormat>Custom</PresentationFormat>
  <Paragraphs>90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360</cp:revision>
  <dcterms:created xsi:type="dcterms:W3CDTF">2021-06-02T01:34:28Z</dcterms:created>
  <dcterms:modified xsi:type="dcterms:W3CDTF">2024-10-15T08:09:52Z</dcterms:modified>
</cp:coreProperties>
</file>