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7" r:id="rId2"/>
    <p:sldId id="278" r:id="rId3"/>
    <p:sldId id="269" r:id="rId4"/>
    <p:sldId id="382" r:id="rId5"/>
    <p:sldId id="273" r:id="rId6"/>
    <p:sldId id="272" r:id="rId7"/>
    <p:sldId id="271" r:id="rId8"/>
    <p:sldId id="379" r:id="rId9"/>
    <p:sldId id="380" r:id="rId10"/>
    <p:sldId id="381" r:id="rId11"/>
    <p:sldId id="383" r:id="rId12"/>
    <p:sldId id="270" r:id="rId13"/>
    <p:sldId id="384" r:id="rId14"/>
    <p:sldId id="385" r:id="rId15"/>
    <p:sldId id="279" r:id="rId16"/>
    <p:sldId id="387" r:id="rId17"/>
    <p:sldId id="389" r:id="rId18"/>
    <p:sldId id="3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0159" autoAdjust="0"/>
  </p:normalViewPr>
  <p:slideViewPr>
    <p:cSldViewPr snapToGrid="0">
      <p:cViewPr varScale="1">
        <p:scale>
          <a:sx n="66" d="100"/>
          <a:sy n="66" d="100"/>
        </p:scale>
        <p:origin x="1304" y="7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41AB9-8BF3-4EA6-8DF6-B851CA6D0044}"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2ACAC-5C6C-4353-A7DB-7753BEF0172B}" type="slidenum">
              <a:rPr lang="en-US" smtClean="0"/>
              <a:t>‹#›</a:t>
            </a:fld>
            <a:endParaRPr lang="en-US"/>
          </a:p>
        </p:txBody>
      </p:sp>
    </p:spTree>
    <p:extLst>
      <p:ext uri="{BB962C8B-B14F-4D97-AF65-F5344CB8AC3E}">
        <p14:creationId xmlns:p14="http://schemas.microsoft.com/office/powerpoint/2010/main" val="380477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964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621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6183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9080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771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1718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0935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8385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039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9046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089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215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833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000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0112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754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658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491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10/6/2024</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10615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10/6/2024</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80490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10/6/2024</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53357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120852749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52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10/6/2024</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06678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1EC2-83EE-ACB0-7A34-69A59EC821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CEAE0-087D-327E-B53B-794A3ED67D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D6D42-C6E7-D286-8F59-CC96E370B2BD}"/>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10/6/2024</a:t>
            </a:fld>
            <a:endParaRPr lang="en-US"/>
          </a:p>
        </p:txBody>
      </p:sp>
      <p:sp>
        <p:nvSpPr>
          <p:cNvPr id="5" name="Footer Placeholder 4">
            <a:extLst>
              <a:ext uri="{FF2B5EF4-FFF2-40B4-BE49-F238E27FC236}">
                <a16:creationId xmlns:a16="http://schemas.microsoft.com/office/drawing/2014/main" id="{A7ECD8D8-803B-8823-67EA-08128D5223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7E0F5E-7AF6-B90D-5D77-6D56A01392A3}"/>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98142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10/6/2024</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03736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10/6/2024</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1433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10/6/2024</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44072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10/6/2024</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28228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10/6/2024</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209785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10/6/2024</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56795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3" name="Picture 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254558" y="1747561"/>
            <a:ext cx="4067743" cy="3972479"/>
          </a:xfrm>
          <a:prstGeom prst="rect">
            <a:avLst/>
          </a:prstGeom>
        </p:spPr>
      </p:pic>
    </p:spTree>
    <p:extLst>
      <p:ext uri="{BB962C8B-B14F-4D97-AF65-F5344CB8AC3E}">
        <p14:creationId xmlns:p14="http://schemas.microsoft.com/office/powerpoint/2010/main" val="25618272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0" r:id="rId12"/>
    <p:sldLayoutId id="214748370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1428750" y="1309369"/>
            <a:ext cx="9315449" cy="40722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文本框 21">
            <a:extLst>
              <a:ext uri="{FF2B5EF4-FFF2-40B4-BE49-F238E27FC236}">
                <a16:creationId xmlns:a16="http://schemas.microsoft.com/office/drawing/2014/main" id="{060DB1DB-631B-7BEB-ACBD-111872E73F79}"/>
              </a:ext>
            </a:extLst>
          </p:cNvPr>
          <p:cNvSpPr txBox="1"/>
          <p:nvPr/>
        </p:nvSpPr>
        <p:spPr>
          <a:xfrm>
            <a:off x="2420727" y="605469"/>
            <a:ext cx="6799423" cy="646331"/>
          </a:xfrm>
          <a:prstGeom prst="rect">
            <a:avLst/>
          </a:prstGeom>
          <a:noFill/>
        </p:spPr>
        <p:txBody>
          <a:bodyPr wrap="square" rtlCol="0">
            <a:spAutoFit/>
          </a:bodyPr>
          <a:lstStyle/>
          <a:p>
            <a:pPr algn="ct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6" name="Picture 5">
            <a:extLst>
              <a:ext uri="{FF2B5EF4-FFF2-40B4-BE49-F238E27FC236}">
                <a16:creationId xmlns:a16="http://schemas.microsoft.com/office/drawing/2014/main" id="{F938281B-F057-7502-AE91-4C9569E98F56}"/>
              </a:ext>
            </a:extLst>
          </p:cNvPr>
          <p:cNvPicPr>
            <a:picLocks noChangeAspect="1"/>
          </p:cNvPicPr>
          <p:nvPr/>
        </p:nvPicPr>
        <p:blipFill>
          <a:blip r:embed="rId4"/>
          <a:stretch>
            <a:fillRect/>
          </a:stretch>
        </p:blipFill>
        <p:spPr>
          <a:xfrm>
            <a:off x="4426705" y="1423354"/>
            <a:ext cx="3090940" cy="1420491"/>
          </a:xfrm>
          <a:prstGeom prst="rect">
            <a:avLst/>
          </a:prstGeom>
        </p:spPr>
      </p:pic>
      <p:pic>
        <p:nvPicPr>
          <p:cNvPr id="7" name="Picture 6">
            <a:extLst>
              <a:ext uri="{FF2B5EF4-FFF2-40B4-BE49-F238E27FC236}">
                <a16:creationId xmlns:a16="http://schemas.microsoft.com/office/drawing/2014/main" id="{59843629-DA64-8799-8DEC-FD63A56D6D93}"/>
              </a:ext>
            </a:extLst>
          </p:cNvPr>
          <p:cNvPicPr>
            <a:picLocks noChangeAspect="1"/>
          </p:cNvPicPr>
          <p:nvPr/>
        </p:nvPicPr>
        <p:blipFill>
          <a:blip r:embed="rId5"/>
          <a:stretch>
            <a:fillRect/>
          </a:stretch>
        </p:blipFill>
        <p:spPr>
          <a:xfrm>
            <a:off x="1458423" y="2236355"/>
            <a:ext cx="9827604" cy="2651990"/>
          </a:xfrm>
          <a:prstGeom prst="rect">
            <a:avLst/>
          </a:prstGeom>
        </p:spPr>
      </p:pic>
      <p:sp>
        <p:nvSpPr>
          <p:cNvPr id="8" name="TextBox 7">
            <a:extLst>
              <a:ext uri="{FF2B5EF4-FFF2-40B4-BE49-F238E27FC236}">
                <a16:creationId xmlns:a16="http://schemas.microsoft.com/office/drawing/2014/main" id="{F6CE2CC9-732E-D842-1FE8-7E602E65AED7}"/>
              </a:ext>
            </a:extLst>
          </p:cNvPr>
          <p:cNvSpPr txBox="1"/>
          <p:nvPr/>
        </p:nvSpPr>
        <p:spPr>
          <a:xfrm>
            <a:off x="5305425" y="4343400"/>
            <a:ext cx="22860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2)</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4: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sen</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586282" y="3143609"/>
            <a:ext cx="2990534" cy="3739841"/>
          </a:xfrm>
          <a:prstGeom prst="rect">
            <a:avLst/>
          </a:prstGeom>
        </p:spPr>
      </p:pic>
    </p:spTree>
    <p:extLst>
      <p:ext uri="{BB962C8B-B14F-4D97-AF65-F5344CB8AC3E}">
        <p14:creationId xmlns:p14="http://schemas.microsoft.com/office/powerpoint/2010/main" val="3104623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8554D6-45A6-7EBB-03B0-23AD6784B7AD}"/>
                </a:ext>
              </a:extLst>
            </p:cNvPr>
            <p:cNvSpPr txBox="1"/>
            <p:nvPr/>
          </p:nvSpPr>
          <p:spPr>
            <a:xfrm>
              <a:off x="1512166" y="235031"/>
              <a:ext cx="865276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hãy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4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mô</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tả</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đặc</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điểm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EEE595A0-B217-4862-6F7E-BB4754DEEE2D}"/>
              </a:ext>
            </a:extLst>
          </p:cNvPr>
          <p:cNvPicPr>
            <a:picLocks noChangeAspect="1"/>
          </p:cNvPicPr>
          <p:nvPr/>
        </p:nvPicPr>
        <p:blipFill>
          <a:blip r:embed="rId3"/>
          <a:stretch>
            <a:fillRect/>
          </a:stretch>
        </p:blipFill>
        <p:spPr>
          <a:xfrm>
            <a:off x="2052637" y="1528762"/>
            <a:ext cx="761047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234676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ây sen có tác dụng gì với sức khỏe?">
            <a:extLst>
              <a:ext uri="{FF2B5EF4-FFF2-40B4-BE49-F238E27FC236}">
                <a16:creationId xmlns:a16="http://schemas.microsoft.com/office/drawing/2014/main" id="{CBFCDBE3-970C-45B5-97F0-F2860C5DF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809625"/>
            <a:ext cx="4944533"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peech Bubble: Rectangle with Corners Rounded 3">
            <a:extLst>
              <a:ext uri="{FF2B5EF4-FFF2-40B4-BE49-F238E27FC236}">
                <a16:creationId xmlns:a16="http://schemas.microsoft.com/office/drawing/2014/main" id="{95BBCC81-A292-D1F0-CE15-5AA90B13D3B1}"/>
              </a:ext>
            </a:extLst>
          </p:cNvPr>
          <p:cNvSpPr/>
          <p:nvPr/>
        </p:nvSpPr>
        <p:spPr>
          <a:xfrm>
            <a:off x="5969070" y="1657351"/>
            <a:ext cx="5289480" cy="318135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BD5EB323-8291-750E-8B6A-0391F4976D0C}"/>
              </a:ext>
            </a:extLst>
          </p:cNvPr>
          <p:cNvSpPr txBox="1"/>
          <p:nvPr/>
        </p:nvSpPr>
        <p:spPr>
          <a:xfrm>
            <a:off x="5991225" y="1744643"/>
            <a:ext cx="5200650" cy="2854682"/>
          </a:xfrm>
          <a:prstGeom prst="roundRect">
            <a:avLst/>
          </a:prstGeom>
          <a:noFill/>
        </p:spPr>
        <p:txBody>
          <a:bodyPr wrap="square" rtlCol="0">
            <a:spAutoFit/>
          </a:bodyPr>
          <a:lstStyle/>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Cây hoa sen sống dưới nước. </a:t>
            </a:r>
          </a:p>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Cánh hoa có màu hồng, màu trắng, màu vàng, nhị hoa có màu vàng.</a:t>
            </a:r>
          </a:p>
        </p:txBody>
      </p:sp>
      <p:pic>
        <p:nvPicPr>
          <p:cNvPr id="6" name="image4.jpg" descr="Tinh khôi mùa sen trắng ngoại thành Hà Nội">
            <a:extLst>
              <a:ext uri="{FF2B5EF4-FFF2-40B4-BE49-F238E27FC236}">
                <a16:creationId xmlns:a16="http://schemas.microsoft.com/office/drawing/2014/main" id="{47ABD451-6099-E27E-3FCA-2A2AB6990960}"/>
              </a:ext>
            </a:extLst>
          </p:cNvPr>
          <p:cNvPicPr/>
          <p:nvPr/>
        </p:nvPicPr>
        <p:blipFill>
          <a:blip r:embed="rId4"/>
          <a:srcRect/>
          <a:stretch>
            <a:fillRect/>
          </a:stretch>
        </p:blipFill>
        <p:spPr>
          <a:xfrm>
            <a:off x="771207" y="3790950"/>
            <a:ext cx="4915218" cy="2447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160805" y="-314616"/>
            <a:ext cx="11160777" cy="2257716"/>
            <a:chOff x="420881" y="37809"/>
            <a:chExt cx="10431296" cy="1801332"/>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1"/>
              <a:ext cx="9623452" cy="1159552"/>
              <a:chOff x="2360277" y="2671670"/>
              <a:chExt cx="3089358" cy="1037462"/>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504850" y="2745335"/>
                <a:ext cx="2914442" cy="963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Đọc và cho biết, câu ca dao sau mô tả những bộ phận nào của cây hoa sen. </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420881" y="37809"/>
              <a:ext cx="1346274" cy="1801332"/>
            </a:xfrm>
            <a:prstGeom prst="rect">
              <a:avLst/>
            </a:prstGeom>
          </p:spPr>
        </p:pic>
      </p:grpSp>
      <p:grpSp>
        <p:nvGrpSpPr>
          <p:cNvPr id="2" name="Group 1">
            <a:extLst>
              <a:ext uri="{FF2B5EF4-FFF2-40B4-BE49-F238E27FC236}">
                <a16:creationId xmlns:a16="http://schemas.microsoft.com/office/drawing/2014/main" id="{63EAE8A8-58B4-3633-00E1-957765B458FC}"/>
              </a:ext>
            </a:extLst>
          </p:cNvPr>
          <p:cNvGrpSpPr/>
          <p:nvPr/>
        </p:nvGrpSpPr>
        <p:grpSpPr>
          <a:xfrm>
            <a:off x="1724025" y="2093753"/>
            <a:ext cx="8229600" cy="1849597"/>
            <a:chOff x="5018682" y="1308564"/>
            <a:chExt cx="6986727" cy="928610"/>
          </a:xfrm>
        </p:grpSpPr>
        <p:sp>
          <p:nvSpPr>
            <p:cNvPr id="3" name="Speech Bubble: Rectangle with Corners Rounded 3">
              <a:extLst>
                <a:ext uri="{FF2B5EF4-FFF2-40B4-BE49-F238E27FC236}">
                  <a16:creationId xmlns:a16="http://schemas.microsoft.com/office/drawing/2014/main" id="{55F23CCD-CB26-B3A5-E62C-612E62F9EF4A}"/>
                </a:ext>
              </a:extLst>
            </p:cNvPr>
            <p:cNvSpPr/>
            <p:nvPr/>
          </p:nvSpPr>
          <p:spPr>
            <a:xfrm>
              <a:off x="5018682" y="1308564"/>
              <a:ext cx="6986727" cy="92861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408100E2-B63D-3F09-31E0-358F5DD5AAE2}"/>
                </a:ext>
              </a:extLst>
            </p:cNvPr>
            <p:cNvSpPr txBox="1"/>
            <p:nvPr/>
          </p:nvSpPr>
          <p:spPr>
            <a:xfrm>
              <a:off x="5075833" y="1379839"/>
              <a:ext cx="6770864" cy="614536"/>
            </a:xfrm>
            <a:prstGeom prst="roundRect">
              <a:avLst/>
            </a:prstGeom>
            <a:noFill/>
          </p:spPr>
          <p:txBody>
            <a:bodyPr wrap="square" rtlCol="0">
              <a:spAutoFit/>
            </a:bodyPr>
            <a:lstStyle/>
            <a:p>
              <a:pPr marL="0" marR="0" algn="ctr">
                <a:spcBef>
                  <a:spcPts val="100"/>
                </a:spcBef>
                <a:spcAft>
                  <a:spcPts val="100"/>
                </a:spcAft>
              </a:pPr>
              <a:r>
                <a:rPr lang="en-US" sz="3600" b="1" i="1" dirty="0">
                  <a:solidFill>
                    <a:srgbClr val="FF0000"/>
                  </a:solidFill>
                  <a:effectLst/>
                  <a:latin typeface="Calibri" panose="020F0502020204030204" pitchFamily="34" charset="0"/>
                  <a:ea typeface="Calibri" panose="020F0502020204030204" pitchFamily="34" charset="0"/>
                </a:rPr>
                <a:t>Trong </a:t>
              </a:r>
              <a:r>
                <a:rPr lang="en-US" sz="3600" b="1" i="1" dirty="0" err="1">
                  <a:solidFill>
                    <a:srgbClr val="FF0000"/>
                  </a:solidFill>
                  <a:effectLst/>
                  <a:latin typeface="Calibri" panose="020F0502020204030204" pitchFamily="34" charset="0"/>
                  <a:ea typeface="Calibri" panose="020F0502020204030204" pitchFamily="34" charset="0"/>
                </a:rPr>
                <a:t>đầm</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gì</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đẹp</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bằng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sen</a:t>
              </a:r>
              <a:endParaRPr lang="en-US" sz="3600" b="1" dirty="0">
                <a:solidFill>
                  <a:srgbClr val="FF0000"/>
                </a:solidFill>
                <a:effectLst/>
                <a:latin typeface="Calibri" panose="020F0502020204030204" pitchFamily="34" charset="0"/>
                <a:ea typeface="Calibri" panose="020F0502020204030204" pitchFamily="34" charset="0"/>
              </a:endParaRPr>
            </a:p>
            <a:p>
              <a:pPr marL="0" marR="0" algn="ctr">
                <a:spcBef>
                  <a:spcPts val="100"/>
                </a:spcBef>
                <a:spcAft>
                  <a:spcPts val="100"/>
                </a:spcAft>
              </a:pPr>
              <a:r>
                <a:rPr lang="en-US" sz="3600" b="1" i="1" dirty="0" err="1">
                  <a:solidFill>
                    <a:srgbClr val="FF0000"/>
                  </a:solidFill>
                  <a:effectLst/>
                  <a:latin typeface="Calibri" panose="020F0502020204030204" pitchFamily="34" charset="0"/>
                  <a:ea typeface="Calibri" panose="020F0502020204030204" pitchFamily="34" charset="0"/>
                </a:rPr>
                <a:t>Lá</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xanh</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bông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trắng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lại</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chen</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nhị</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vàng</a:t>
              </a:r>
              <a:r>
                <a:rPr lang="en-US" sz="3600" b="1" i="1" dirty="0">
                  <a:solidFill>
                    <a:srgbClr val="FF0000"/>
                  </a:solidFill>
                  <a:effectLst/>
                  <a:latin typeface="Calibri" panose="020F0502020204030204" pitchFamily="34" charset="0"/>
                  <a:ea typeface="Calibri" panose="020F0502020204030204" pitchFamily="34" charset="0"/>
                </a:rPr>
                <a:t>.</a:t>
              </a:r>
              <a:endParaRPr lang="en-US" sz="3600" b="1" dirty="0">
                <a:solidFill>
                  <a:srgbClr val="FF0000"/>
                </a:solidFill>
                <a:effectLst/>
                <a:latin typeface="Calibri" panose="020F0502020204030204" pitchFamily="34" charset="0"/>
                <a:ea typeface="Calibri" panose="020F0502020204030204" pitchFamily="34" charset="0"/>
              </a:endParaRPr>
            </a:p>
          </p:txBody>
        </p:sp>
      </p:grpSp>
      <p:cxnSp>
        <p:nvCxnSpPr>
          <p:cNvPr id="6" name="Straight Connector 5">
            <a:extLst>
              <a:ext uri="{FF2B5EF4-FFF2-40B4-BE49-F238E27FC236}">
                <a16:creationId xmlns:a16="http://schemas.microsoft.com/office/drawing/2014/main" id="{82E30F20-78D6-60A3-C962-43591739E4EF}"/>
              </a:ext>
            </a:extLst>
          </p:cNvPr>
          <p:cNvCxnSpPr/>
          <p:nvPr/>
        </p:nvCxnSpPr>
        <p:spPr>
          <a:xfrm>
            <a:off x="2181225" y="3448050"/>
            <a:ext cx="1390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F55959D-758B-7B16-FA9A-647D423607E8}"/>
              </a:ext>
            </a:extLst>
          </p:cNvPr>
          <p:cNvCxnSpPr>
            <a:cxnSpLocks/>
          </p:cNvCxnSpPr>
          <p:nvPr/>
        </p:nvCxnSpPr>
        <p:spPr>
          <a:xfrm>
            <a:off x="3819525" y="3438525"/>
            <a:ext cx="20478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B3B6B0-1A29-D7ED-1078-9EF758034C81}"/>
              </a:ext>
            </a:extLst>
          </p:cNvPr>
          <p:cNvCxnSpPr>
            <a:cxnSpLocks/>
          </p:cNvCxnSpPr>
          <p:nvPr/>
        </p:nvCxnSpPr>
        <p:spPr>
          <a:xfrm>
            <a:off x="7743825" y="3467100"/>
            <a:ext cx="15525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8A84435-3194-FE3F-DDF6-9297DDAD746F}"/>
              </a:ext>
            </a:extLst>
          </p:cNvPr>
          <p:cNvGrpSpPr/>
          <p:nvPr/>
        </p:nvGrpSpPr>
        <p:grpSpPr>
          <a:xfrm>
            <a:off x="790575" y="4505600"/>
            <a:ext cx="10134600" cy="1108150"/>
            <a:chOff x="1375484" y="182825"/>
            <a:chExt cx="8994343" cy="818876"/>
          </a:xfrm>
        </p:grpSpPr>
        <p:sp>
          <p:nvSpPr>
            <p:cNvPr id="12" name="Rectangle: Rounded Corners 11">
              <a:extLst>
                <a:ext uri="{FF2B5EF4-FFF2-40B4-BE49-F238E27FC236}">
                  <a16:creationId xmlns:a16="http://schemas.microsoft.com/office/drawing/2014/main" id="{227AF537-E031-2005-5B8C-624EAA01B148}"/>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C95E6303-BBC1-5932-E118-93AE3E541076}"/>
                </a:ext>
              </a:extLst>
            </p:cNvPr>
            <p:cNvSpPr txBox="1"/>
            <p:nvPr/>
          </p:nvSpPr>
          <p:spPr>
            <a:xfrm>
              <a:off x="1512166" y="235031"/>
              <a:ext cx="8652767" cy="705045"/>
            </a:xfrm>
            <a:prstGeom prst="rect">
              <a:avLst/>
            </a:prstGeom>
            <a:noFill/>
          </p:spPr>
          <p:txBody>
            <a:bodyPr wrap="square" rtlCol="0">
              <a:spAutoFit/>
            </a:bodyPr>
            <a:lstStyle/>
            <a:p>
              <a:pPr marL="0" marR="0" algn="just">
                <a:spcBef>
                  <a:spcPts val="100"/>
                </a:spcBef>
                <a:spcAft>
                  <a:spcPts val="100"/>
                </a:spcAft>
              </a:pPr>
              <a:r>
                <a:rPr lang="en-US" sz="2800" b="1" i="1" dirty="0" err="1">
                  <a:solidFill>
                    <a:srgbClr val="000000"/>
                  </a:solidFill>
                  <a:effectLst/>
                  <a:latin typeface="Calibri" panose="020F0502020204030204" pitchFamily="34" charset="0"/>
                  <a:ea typeface="Calibri" panose="020F0502020204030204" pitchFamily="34" charset="0"/>
                </a:rPr>
                <a:t>Câu</a:t>
              </a:r>
              <a:r>
                <a:rPr lang="en-US" sz="2800" b="1" i="1" dirty="0">
                  <a:solidFill>
                    <a:srgbClr val="000000"/>
                  </a:solidFill>
                  <a:effectLst/>
                  <a:latin typeface="Calibri" panose="020F0502020204030204" pitchFamily="34" charset="0"/>
                  <a:ea typeface="Calibri" panose="020F0502020204030204" pitchFamily="34" charset="0"/>
                </a:rPr>
                <a:t> ca </a:t>
              </a:r>
              <a:r>
                <a:rPr lang="en-US" sz="2800" b="1" i="1" dirty="0" err="1">
                  <a:solidFill>
                    <a:srgbClr val="000000"/>
                  </a:solidFill>
                  <a:effectLst/>
                  <a:latin typeface="Calibri" panose="020F0502020204030204" pitchFamily="34" charset="0"/>
                  <a:ea typeface="Calibri" panose="020F0502020204030204" pitchFamily="34" charset="0"/>
                </a:rPr>
                <a:t>dao</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miêu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tả</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các</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bộ</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phận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của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sen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lá</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xanh</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tr</a:t>
              </a:r>
              <a:r>
                <a:rPr lang="en-US" sz="2800" b="1" i="1" dirty="0" err="1">
                  <a:effectLst/>
                  <a:latin typeface="Calibri" panose="020F0502020204030204" pitchFamily="34" charset="0"/>
                  <a:ea typeface="Calibri" panose="020F0502020204030204" pitchFamily="34" charset="0"/>
                </a:rPr>
                <a:t>ắ</a:t>
              </a:r>
              <a:r>
                <a:rPr lang="en-US" sz="2800" b="1" i="1" dirty="0" err="1">
                  <a:solidFill>
                    <a:srgbClr val="000000"/>
                  </a:solidFill>
                  <a:effectLst/>
                  <a:latin typeface="Calibri" panose="020F0502020204030204" pitchFamily="34" charset="0"/>
                  <a:ea typeface="Calibri" panose="020F0502020204030204" pitchFamily="34" charset="0"/>
                </a:rPr>
                <a:t>ng</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nhị</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vàng</a:t>
              </a:r>
              <a:endParaRPr lang="en-US" sz="2800" b="1" dirty="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1068358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2826707" y="0"/>
            <a:ext cx="6250618" cy="942976"/>
            <a:chOff x="1375484" y="58725"/>
            <a:chExt cx="9155727" cy="9429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8554D6-45A6-7EBB-03B0-23AD6784B7AD}"/>
                </a:ext>
              </a:extLst>
            </p:cNvPr>
            <p:cNvSpPr txBox="1"/>
            <p:nvPr/>
          </p:nvSpPr>
          <p:spPr>
            <a:xfrm>
              <a:off x="1878444" y="58725"/>
              <a:ext cx="8652767" cy="754694"/>
            </a:xfrm>
            <a:prstGeom prst="rect">
              <a:avLst/>
            </a:prstGeom>
            <a:noFill/>
          </p:spPr>
          <p:txBody>
            <a:bodyPr wrap="square" rtlCol="0">
              <a:spAutoFit/>
            </a:bodyPr>
            <a:lstStyle/>
            <a:p>
              <a:pPr marL="0" marR="0" algn="just">
                <a:lnSpc>
                  <a:spcPct val="150000"/>
                </a:lnSpc>
                <a:spcBef>
                  <a:spcPts val="100"/>
                </a:spcBef>
                <a:spcAft>
                  <a:spcPts val="100"/>
                </a:spcAft>
              </a:pPr>
              <a:r>
                <a:rPr lang="en-US" sz="3200" b="1" dirty="0" err="1">
                  <a:solidFill>
                    <a:srgbClr val="000000"/>
                  </a:solidFill>
                  <a:latin typeface="Calibri" panose="020F0502020204030204" pitchFamily="34" charset="0"/>
                  <a:ea typeface="Calibri" panose="020F0502020204030204" pitchFamily="34" charset="0"/>
                </a:rPr>
                <a:t>Cùng</a:t>
              </a:r>
              <a:r>
                <a:rPr lang="en-US" sz="3200" b="1" dirty="0">
                  <a:solidFill>
                    <a:srgbClr val="000000"/>
                  </a:solidFill>
                  <a:latin typeface="Calibri" panose="020F0502020204030204" pitchFamily="34" charset="0"/>
                  <a:ea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rPr>
                <a:t>q</a:t>
              </a:r>
              <a:r>
                <a:rPr lang="en-US" sz="3200" b="1" dirty="0" err="1">
                  <a:solidFill>
                    <a:srgbClr val="000000"/>
                  </a:solidFill>
                  <a:effectLst/>
                  <a:latin typeface="Calibri" panose="020F0502020204030204" pitchFamily="34" charset="0"/>
                  <a:ea typeface="Calibri" panose="020F0502020204030204" pitchFamily="34" charset="0"/>
                </a:rPr>
                <a:t>uan</a:t>
              </a:r>
              <a:r>
                <a:rPr lang="en-US" sz="3200" b="1" dirty="0">
                  <a:solidFill>
                    <a:srgbClr val="000000"/>
                  </a:solidFill>
                  <a:effectLst/>
                  <a:latin typeface="Calibri" panose="020F0502020204030204" pitchFamily="34" charset="0"/>
                  <a:ea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rPr>
                <a:t>sát</a:t>
              </a:r>
              <a:r>
                <a:rPr lang="en-US" sz="3200" b="1" dirty="0">
                  <a:solidFill>
                    <a:srgbClr val="000000"/>
                  </a:solidFill>
                  <a:effectLst/>
                  <a:latin typeface="Calibri" panose="020F0502020204030204" pitchFamily="34" charset="0"/>
                  <a:ea typeface="Calibri" panose="020F0502020204030204" pitchFamily="34" charset="0"/>
                </a:rPr>
                <a:t> video </a:t>
              </a:r>
              <a:r>
                <a:rPr lang="en-US" sz="3200" b="1" dirty="0" err="1">
                  <a:solidFill>
                    <a:srgbClr val="000000"/>
                  </a:solidFill>
                  <a:effectLst/>
                  <a:latin typeface="Calibri" panose="020F0502020204030204" pitchFamily="34" charset="0"/>
                  <a:ea typeface="Calibri" panose="020F0502020204030204" pitchFamily="34" charset="0"/>
                </a:rPr>
                <a:t>về</a:t>
              </a:r>
              <a:r>
                <a:rPr lang="en-US" sz="3200" b="1" dirty="0">
                  <a:solidFill>
                    <a:srgbClr val="000000"/>
                  </a:solidFill>
                  <a:effectLst/>
                  <a:latin typeface="Calibri" panose="020F0502020204030204" pitchFamily="34" charset="0"/>
                  <a:ea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rPr>
                <a:t>hoa</a:t>
              </a:r>
              <a:r>
                <a:rPr lang="en-US" sz="3200" b="1" dirty="0">
                  <a:solidFill>
                    <a:srgbClr val="000000"/>
                  </a:solidFill>
                  <a:effectLst/>
                  <a:latin typeface="Calibri" panose="020F0502020204030204" pitchFamily="34" charset="0"/>
                  <a:ea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rPr>
                <a:t>sen</a:t>
              </a:r>
              <a:r>
                <a:rPr lang="en-US" sz="3200" b="1" dirty="0">
                  <a:solidFill>
                    <a:srgbClr val="000000"/>
                  </a:solidFill>
                  <a:effectLst/>
                  <a:latin typeface="Calibri" panose="020F0502020204030204" pitchFamily="34" charset="0"/>
                  <a:ea typeface="Calibri" panose="020F0502020204030204" pitchFamily="34" charset="0"/>
                </a:rPr>
                <a:t>:</a:t>
              </a:r>
              <a:endParaRPr lang="en-US" sz="3200" b="1" dirty="0">
                <a:effectLst/>
                <a:latin typeface="Calibri" panose="020F0502020204030204" pitchFamily="34" charset="0"/>
                <a:ea typeface="Calibri" panose="020F0502020204030204" pitchFamily="34" charset="0"/>
              </a:endParaRPr>
            </a:p>
          </p:txBody>
        </p:sp>
      </p:grpSp>
      <p:pic>
        <p:nvPicPr>
          <p:cNvPr id="2" name="Hoa Sen Đẹp">
            <a:hlinkClick r:id="" action="ppaction://media"/>
            <a:extLst>
              <a:ext uri="{FF2B5EF4-FFF2-40B4-BE49-F238E27FC236}">
                <a16:creationId xmlns:a16="http://schemas.microsoft.com/office/drawing/2014/main" id="{151195E1-5402-4401-0F15-52C6B7AC7D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65299" y="1209675"/>
            <a:ext cx="8873067" cy="4991100"/>
          </a:xfrm>
          <a:prstGeom prst="rect">
            <a:avLst/>
          </a:prstGeom>
        </p:spPr>
      </p:pic>
    </p:spTree>
    <p:extLst>
      <p:ext uri="{BB962C8B-B14F-4D97-AF65-F5344CB8AC3E}">
        <p14:creationId xmlns:p14="http://schemas.microsoft.com/office/powerpoint/2010/main" val="14686851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25.jpg" descr="Hà Nội đến và yêu: Sen Tây Hồ, đầm sen lâu đời và lớn nhất Thủ đô">
            <a:extLst>
              <a:ext uri="{FF2B5EF4-FFF2-40B4-BE49-F238E27FC236}">
                <a16:creationId xmlns:a16="http://schemas.microsoft.com/office/drawing/2014/main" id="{5977473C-4253-B312-DD4D-47A233698800}"/>
              </a:ext>
            </a:extLst>
          </p:cNvPr>
          <p:cNvPicPr/>
          <p:nvPr/>
        </p:nvPicPr>
        <p:blipFill>
          <a:blip r:embed="rId3"/>
          <a:srcRect/>
          <a:stretch>
            <a:fillRect/>
          </a:stretch>
        </p:blipFill>
        <p:spPr>
          <a:xfrm>
            <a:off x="2699067" y="398779"/>
            <a:ext cx="6578283" cy="3630295"/>
          </a:xfrm>
          <a:prstGeom prst="rect">
            <a:avLst/>
          </a:prstGeom>
          <a:ln/>
        </p:spPr>
      </p:pic>
      <p:sp>
        <p:nvSpPr>
          <p:cNvPr id="9" name="Speech Bubble: Rectangle with Corners Rounded 3">
            <a:extLst>
              <a:ext uri="{FF2B5EF4-FFF2-40B4-BE49-F238E27FC236}">
                <a16:creationId xmlns:a16="http://schemas.microsoft.com/office/drawing/2014/main" id="{C2435123-5198-937E-FBC0-C95650F5CDDC}"/>
              </a:ext>
            </a:extLst>
          </p:cNvPr>
          <p:cNvSpPr/>
          <p:nvPr/>
        </p:nvSpPr>
        <p:spPr>
          <a:xfrm>
            <a:off x="3740220" y="4362451"/>
            <a:ext cx="5289480" cy="1447799"/>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002060"/>
                </a:solidFill>
                <a:latin typeface="Calibri" panose="020F0502020204030204" pitchFamily="34" charset="0"/>
                <a:cs typeface="Calibri" panose="020F0502020204030204" pitchFamily="34" charset="0"/>
              </a:rPr>
              <a:t>Hoa sen thường được trồng ở ao, đầm, hồ. </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3">
            <a:extLst>
              <a:ext uri="{FF2B5EF4-FFF2-40B4-BE49-F238E27FC236}">
                <a16:creationId xmlns:a16="http://schemas.microsoft.com/office/drawing/2014/main" id="{C2435123-5198-937E-FBC0-C95650F5CDDC}"/>
              </a:ext>
            </a:extLst>
          </p:cNvPr>
          <p:cNvSpPr/>
          <p:nvPr/>
        </p:nvSpPr>
        <p:spPr>
          <a:xfrm>
            <a:off x="3435420" y="4486277"/>
            <a:ext cx="5289480" cy="1171574"/>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Hoa sen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nở</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mùa</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hè</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122" name="Picture 2" descr="Hoa sen nở vào mùa nào và những địa danh hồ sen đẹp nhất Việt Nam du lịch  không thể bỏ qua">
            <a:extLst>
              <a:ext uri="{FF2B5EF4-FFF2-40B4-BE49-F238E27FC236}">
                <a16:creationId xmlns:a16="http://schemas.microsoft.com/office/drawing/2014/main" id="{768A2F25-09B8-9268-540D-7E4FAF3D8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50" y="409574"/>
            <a:ext cx="5667375" cy="377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25101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244798" y="1260467"/>
            <a:ext cx="11337780" cy="3419591"/>
            <a:chOff x="255447" y="63377"/>
            <a:chExt cx="10596730" cy="1442570"/>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2"/>
              <a:ext cx="9623452" cy="997675"/>
              <a:chOff x="2360277" y="2671670"/>
              <a:chExt cx="3089358" cy="892629"/>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504850" y="2745335"/>
                <a:ext cx="2791552" cy="7783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Hoa sen thể hiện sự vươn dậy mạnh mẽ, ý chí sống mãnh liệt của dân tộc Việt Nam. Bên cạnh đó, hoa sen còn là loài hoa tượng trưng cho vẻ đẹp của người phụ nữ Việt Nam cả về hình thể và tâm hồn.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255447" y="63377"/>
              <a:ext cx="1617905" cy="1269728"/>
            </a:xfrm>
            <a:prstGeom prst="rect">
              <a:avLst/>
            </a:prstGeom>
          </p:spPr>
        </p:pic>
      </p:grpSp>
    </p:spTree>
    <p:extLst>
      <p:ext uri="{BB962C8B-B14F-4D97-AF65-F5344CB8AC3E}">
        <p14:creationId xmlns:p14="http://schemas.microsoft.com/office/powerpoint/2010/main" val="10202695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447800" y="190500"/>
              <a:ext cx="902017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Ngoài giá trị làm cảnh, các bộ phận của cây hoa sen còn có nhiều tác dụng như: hạt sen, ngó sen dùng để chế biến các món ăn; lá sen và tâm sen dùng để làm thuốc chữa bệnh.</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9.png" descr="Bà bầu ăn hạt sen có lợi ích gì, tác hại gì với thai nhi?">
            <a:extLst>
              <a:ext uri="{FF2B5EF4-FFF2-40B4-BE49-F238E27FC236}">
                <a16:creationId xmlns:a16="http://schemas.microsoft.com/office/drawing/2014/main" id="{66E4519F-CE76-7194-721C-F7686308E26B}"/>
              </a:ext>
            </a:extLst>
          </p:cNvPr>
          <p:cNvPicPr/>
          <p:nvPr/>
        </p:nvPicPr>
        <p:blipFill>
          <a:blip r:embed="rId3"/>
          <a:srcRect/>
          <a:stretch>
            <a:fillRect/>
          </a:stretch>
        </p:blipFill>
        <p:spPr>
          <a:xfrm>
            <a:off x="453707" y="2043112"/>
            <a:ext cx="2908618" cy="2309813"/>
          </a:xfrm>
          <a:prstGeom prst="rect">
            <a:avLst/>
          </a:prstGeom>
          <a:ln/>
        </p:spPr>
      </p:pic>
      <p:pic>
        <p:nvPicPr>
          <p:cNvPr id="6" name="image14.jpg" descr="Món ăn, bài thuốc trị bệnh từ ngó sen">
            <a:extLst>
              <a:ext uri="{FF2B5EF4-FFF2-40B4-BE49-F238E27FC236}">
                <a16:creationId xmlns:a16="http://schemas.microsoft.com/office/drawing/2014/main" id="{445FDB20-69F2-E90B-5641-A1F0CA77B383}"/>
              </a:ext>
            </a:extLst>
          </p:cNvPr>
          <p:cNvPicPr/>
          <p:nvPr/>
        </p:nvPicPr>
        <p:blipFill>
          <a:blip r:embed="rId4"/>
          <a:srcRect/>
          <a:stretch>
            <a:fillRect/>
          </a:stretch>
        </p:blipFill>
        <p:spPr>
          <a:xfrm>
            <a:off x="3463290" y="2234882"/>
            <a:ext cx="2346960" cy="2013268"/>
          </a:xfrm>
          <a:prstGeom prst="rect">
            <a:avLst/>
          </a:prstGeom>
          <a:ln/>
        </p:spPr>
      </p:pic>
      <p:pic>
        <p:nvPicPr>
          <p:cNvPr id="7" name="image5.jpg" descr="Lá Sen - Tác Dụng, Cách Dùng Và Lưu Ý Khi Uống">
            <a:extLst>
              <a:ext uri="{FF2B5EF4-FFF2-40B4-BE49-F238E27FC236}">
                <a16:creationId xmlns:a16="http://schemas.microsoft.com/office/drawing/2014/main" id="{FC6699EF-962A-A157-E2E7-48A3F096B26E}"/>
              </a:ext>
            </a:extLst>
          </p:cNvPr>
          <p:cNvPicPr/>
          <p:nvPr/>
        </p:nvPicPr>
        <p:blipFill>
          <a:blip r:embed="rId5"/>
          <a:srcRect/>
          <a:stretch>
            <a:fillRect/>
          </a:stretch>
        </p:blipFill>
        <p:spPr>
          <a:xfrm>
            <a:off x="6210935" y="2279332"/>
            <a:ext cx="2599690" cy="2083118"/>
          </a:xfrm>
          <a:prstGeom prst="rect">
            <a:avLst/>
          </a:prstGeom>
          <a:ln/>
        </p:spPr>
      </p:pic>
      <p:pic>
        <p:nvPicPr>
          <p:cNvPr id="8" name="image26.jpg" descr="Lưu ý khi dùng tâm sen trị mất ngủ hậu COVID-19">
            <a:extLst>
              <a:ext uri="{FF2B5EF4-FFF2-40B4-BE49-F238E27FC236}">
                <a16:creationId xmlns:a16="http://schemas.microsoft.com/office/drawing/2014/main" id="{38A751D3-765F-359C-F1C1-38BBC4C7BF4C}"/>
              </a:ext>
            </a:extLst>
          </p:cNvPr>
          <p:cNvPicPr/>
          <p:nvPr/>
        </p:nvPicPr>
        <p:blipFill>
          <a:blip r:embed="rId6"/>
          <a:srcRect/>
          <a:stretch>
            <a:fillRect/>
          </a:stretch>
        </p:blipFill>
        <p:spPr>
          <a:xfrm>
            <a:off x="8988107" y="2301875"/>
            <a:ext cx="2527618" cy="2108200"/>
          </a:xfrm>
          <a:prstGeom prst="rect">
            <a:avLst/>
          </a:prstGeom>
          <a:ln/>
        </p:spPr>
      </p:pic>
    </p:spTree>
    <p:extLst>
      <p:ext uri="{BB962C8B-B14F-4D97-AF65-F5344CB8AC3E}">
        <p14:creationId xmlns:p14="http://schemas.microsoft.com/office/powerpoint/2010/main" val="26748249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par>
                                <p:cTn id="13" presetID="16" presetClass="entr" presetSubtype="4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6" presetClass="entr" presetSubtype="4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Horizontal)">
                                      <p:cBhvr>
                                        <p:cTn id="18" dur="500"/>
                                        <p:tgtEl>
                                          <p:spTgt spid="6"/>
                                        </p:tgtEl>
                                      </p:cBhvr>
                                    </p:animEffect>
                                  </p:childTnLst>
                                </p:cTn>
                              </p:par>
                              <p:par>
                                <p:cTn id="19" presetID="16" presetClass="entr" presetSubtype="4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out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3: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mai</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125904" y="3572234"/>
            <a:ext cx="3739841" cy="3739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p>
          </p:txBody>
        </p:sp>
        <p:sp>
          <p:nvSpPr>
            <p:cNvPr id="5" name="TextBox 4">
              <a:extLst>
                <a:ext uri="{FF2B5EF4-FFF2-40B4-BE49-F238E27FC236}">
                  <a16:creationId xmlns:a16="http://schemas.microsoft.com/office/drawing/2014/main" id="{718554D6-45A6-7EBB-03B0-23AD6784B7AD}"/>
                </a:ext>
              </a:extLst>
            </p:cNvPr>
            <p:cNvSpPr txBox="1"/>
            <p:nvPr/>
          </p:nvSpPr>
          <p:spPr>
            <a:xfrm>
              <a:off x="1512166" y="235031"/>
              <a:ext cx="8652767" cy="646331"/>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hãy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đặc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điểm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mai</a:t>
              </a:r>
              <a:endParaRPr lang="en-US" sz="3600" b="1" dirty="0">
                <a:solidFill>
                  <a:srgbClr val="002060"/>
                </a:solidFill>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A3CCE92A-B261-73AE-0DC8-2E64DB7DFE83}"/>
              </a:ext>
            </a:extLst>
          </p:cNvPr>
          <p:cNvPicPr>
            <a:picLocks noChangeAspect="1"/>
          </p:cNvPicPr>
          <p:nvPr/>
        </p:nvPicPr>
        <p:blipFill>
          <a:blip r:embed="rId3"/>
          <a:stretch>
            <a:fillRect/>
          </a:stretch>
        </p:blipFill>
        <p:spPr>
          <a:xfrm>
            <a:off x="1890712" y="1509712"/>
            <a:ext cx="7724775" cy="3629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A06DB7-0F52-D38F-C0A9-4DF311944132}"/>
              </a:ext>
            </a:extLst>
          </p:cNvPr>
          <p:cNvPicPr>
            <a:picLocks noChangeAspect="1"/>
          </p:cNvPicPr>
          <p:nvPr/>
        </p:nvPicPr>
        <p:blipFill>
          <a:blip r:embed="rId3"/>
          <a:stretch>
            <a:fillRect/>
          </a:stretch>
        </p:blipFill>
        <p:spPr>
          <a:xfrm>
            <a:off x="904875" y="476250"/>
            <a:ext cx="386715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C7547E0-66CD-328C-3926-845AED5C8B27}"/>
              </a:ext>
            </a:extLst>
          </p:cNvPr>
          <p:cNvPicPr>
            <a:picLocks noChangeAspect="1"/>
          </p:cNvPicPr>
          <p:nvPr/>
        </p:nvPicPr>
        <p:blipFill rotWithShape="1">
          <a:blip r:embed="rId4"/>
          <a:srcRect l="4538" t="1293" r="3223"/>
          <a:stretch/>
        </p:blipFill>
        <p:spPr>
          <a:xfrm>
            <a:off x="1432731" y="3524250"/>
            <a:ext cx="2811438" cy="28863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peech Bubble: Rectangle with Corners Rounded 3">
            <a:extLst>
              <a:ext uri="{FF2B5EF4-FFF2-40B4-BE49-F238E27FC236}">
                <a16:creationId xmlns:a16="http://schemas.microsoft.com/office/drawing/2014/main" id="{980EF500-9798-05BE-5F6D-D7E59BB5D976}"/>
              </a:ext>
            </a:extLst>
          </p:cNvPr>
          <p:cNvSpPr/>
          <p:nvPr/>
        </p:nvSpPr>
        <p:spPr>
          <a:xfrm>
            <a:off x="4972050" y="1657350"/>
            <a:ext cx="6286500" cy="3743325"/>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D0AA81AB-933F-CE6B-81E0-63C8C47336E8}"/>
              </a:ext>
            </a:extLst>
          </p:cNvPr>
          <p:cNvSpPr txBox="1"/>
          <p:nvPr/>
        </p:nvSpPr>
        <p:spPr>
          <a:xfrm>
            <a:off x="4972050" y="1657350"/>
            <a:ext cx="6219825" cy="3541395"/>
          </a:xfrm>
          <a:prstGeom prst="roundRect">
            <a:avLst/>
          </a:prstGeom>
          <a:noFill/>
        </p:spPr>
        <p:txBody>
          <a:bodyPr wrap="square" rtlCol="0">
            <a:spAutoFit/>
          </a:bodyPr>
          <a:lstStyle/>
          <a:p>
            <a:pPr marL="0" marR="0" algn="just">
              <a:spcBef>
                <a:spcPts val="100"/>
              </a:spcBef>
              <a:spcAft>
                <a:spcPts val="100"/>
              </a:spcAft>
            </a:pPr>
            <a:r>
              <a:rPr lang="nl-NL" sz="2400" b="1" i="1" dirty="0">
                <a:solidFill>
                  <a:srgbClr val="FF0000"/>
                </a:solidFill>
                <a:effectLst/>
                <a:latin typeface="Calibri" panose="020F0502020204030204" pitchFamily="34" charset="0"/>
                <a:ea typeface="Calibri" panose="020F0502020204030204" pitchFamily="34" charset="0"/>
              </a:rPr>
              <a:t>Cây hoa mai được trồng phổ biến </a:t>
            </a:r>
            <a:r>
              <a:rPr lang="nl-NL" sz="2400" b="1" i="1">
                <a:solidFill>
                  <a:srgbClr val="FF0000"/>
                </a:solidFill>
                <a:effectLst/>
                <a:latin typeface="Calibri" panose="020F0502020204030204" pitchFamily="34" charset="0"/>
                <a:ea typeface="Calibri" panose="020F0502020204030204" pitchFamily="34" charset="0"/>
              </a:rPr>
              <a:t>ở </a:t>
            </a:r>
            <a:endParaRPr lang="nl-NL" sz="2400" b="1" i="1" smtClean="0">
              <a:solidFill>
                <a:srgbClr val="FF0000"/>
              </a:solidFill>
              <a:effectLst/>
              <a:latin typeface="Calibri" panose="020F0502020204030204" pitchFamily="34" charset="0"/>
              <a:ea typeface="Calibri" panose="020F0502020204030204" pitchFamily="34" charset="0"/>
            </a:endParaRPr>
          </a:p>
          <a:p>
            <a:pPr marL="0" marR="0" algn="just">
              <a:spcBef>
                <a:spcPts val="100"/>
              </a:spcBef>
              <a:spcAft>
                <a:spcPts val="100"/>
              </a:spcAft>
            </a:pPr>
            <a:r>
              <a:rPr lang="nl-NL" sz="2400" b="1" i="1" smtClean="0">
                <a:solidFill>
                  <a:srgbClr val="FF0000"/>
                </a:solidFill>
                <a:effectLst/>
                <a:latin typeface="Calibri" panose="020F0502020204030204" pitchFamily="34" charset="0"/>
                <a:ea typeface="Calibri" panose="020F0502020204030204" pitchFamily="34" charset="0"/>
              </a:rPr>
              <a:t>miền </a:t>
            </a:r>
            <a:r>
              <a:rPr lang="nl-NL" sz="2400" b="1" i="1" dirty="0">
                <a:solidFill>
                  <a:srgbClr val="FF0000"/>
                </a:solidFill>
                <a:effectLst/>
                <a:latin typeface="Calibri" panose="020F0502020204030204" pitchFamily="34" charset="0"/>
                <a:ea typeface="Calibri" panose="020F0502020204030204" pitchFamily="34" charset="0"/>
              </a:rPr>
              <a:t>Nam. </a:t>
            </a:r>
            <a:endParaRPr lang="en-US" sz="2400" b="1" dirty="0">
              <a:solidFill>
                <a:srgbClr val="FF0000"/>
              </a:solidFill>
              <a:effectLst/>
              <a:latin typeface="Calibri" panose="020F0502020204030204" pitchFamily="34" charset="0"/>
              <a:ea typeface="Calibri" panose="020F0502020204030204" pitchFamily="34" charset="0"/>
            </a:endParaRPr>
          </a:p>
          <a:p>
            <a:pPr marL="342900" marR="0" lvl="0" indent="-342900" algn="just">
              <a:spcBef>
                <a:spcPts val="100"/>
              </a:spcBef>
              <a:spcAft>
                <a:spcPts val="1000"/>
              </a:spcAft>
              <a:buFont typeface="Arial" panose="020B0604020202020204" pitchFamily="34" charset="0"/>
              <a:buChar char="●"/>
            </a:pPr>
            <a:r>
              <a:rPr lang="nl-NL" sz="2400" b="1" i="1" dirty="0">
                <a:solidFill>
                  <a:srgbClr val="000000"/>
                </a:solidFill>
                <a:effectLst/>
                <a:latin typeface="Noto Sans Symbols"/>
                <a:ea typeface="Noto Sans Symbols"/>
                <a:cs typeface="Noto Sans Symbols"/>
              </a:rPr>
              <a:t>Là cây thân gỗ, cành hơi giòn. Thân cây xù xì và nhiều cành nhiều nhánh. Tán cây có lá thưa.</a:t>
            </a:r>
            <a:endParaRPr lang="en-US" sz="2400" b="1" dirty="0">
              <a:effectLst/>
              <a:latin typeface="Noto Sans Symbols"/>
              <a:ea typeface="Noto Sans Symbols"/>
              <a:cs typeface="Noto Sans Symbols"/>
            </a:endParaRPr>
          </a:p>
          <a:p>
            <a:pPr marL="342900" marR="0" lvl="0" indent="-342900" algn="just">
              <a:spcBef>
                <a:spcPts val="0"/>
              </a:spcBef>
              <a:spcAft>
                <a:spcPts val="100"/>
              </a:spcAft>
              <a:buFont typeface="Arial" panose="020B0604020202020204" pitchFamily="34" charset="0"/>
              <a:buChar char="●"/>
            </a:pPr>
            <a:r>
              <a:rPr lang="nl-NL" sz="2400" b="1" i="1" dirty="0">
                <a:solidFill>
                  <a:srgbClr val="000000"/>
                </a:solidFill>
                <a:effectLst/>
                <a:latin typeface="Noto Sans Symbols"/>
                <a:ea typeface="Noto Sans Symbols"/>
                <a:cs typeface="Noto Sans Symbols"/>
              </a:rPr>
              <a:t>Lá mọc so le, có phiến lá dạng hình trứng thuôn dài, có màu xanh biếc, mặt dưới của lá màu hơi ánh vàng.</a:t>
            </a:r>
            <a:endParaRPr lang="en-US" sz="2400" b="1" dirty="0">
              <a:effectLst/>
              <a:latin typeface="Noto Sans Symbols"/>
              <a:ea typeface="Noto Sans Symbols"/>
              <a:cs typeface="Noto Sans Symbols"/>
            </a:endParaRPr>
          </a:p>
        </p:txBody>
      </p:sp>
    </p:spTree>
    <p:extLst>
      <p:ext uri="{BB962C8B-B14F-4D97-AF65-F5344CB8AC3E}">
        <p14:creationId xmlns:p14="http://schemas.microsoft.com/office/powerpoint/2010/main" val="34212667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wipe(down)">
                                      <p:cBhvr>
                                        <p:cTn id="3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327555" y="-28866"/>
            <a:ext cx="11645370" cy="1801332"/>
            <a:chOff x="327464" y="-28866"/>
            <a:chExt cx="10884216" cy="1801332"/>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1"/>
              <a:ext cx="9982955" cy="997675"/>
              <a:chOff x="2360277" y="2671670"/>
              <a:chExt cx="3204767" cy="892629"/>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493418" y="2860925"/>
                <a:ext cx="3071626"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i="1" dirty="0">
                    <a:solidFill>
                      <a:srgbClr val="000000"/>
                    </a:solidFill>
                    <a:effectLst/>
                    <a:latin typeface="Calibri" panose="020F0502020204030204" pitchFamily="34" charset="0"/>
                    <a:ea typeface="Calibri" panose="020F0502020204030204" pitchFamily="34" charset="0"/>
                  </a:rPr>
                  <a:t>Hoa thường có màu vàng, màu trắng, nở vào mùa xuân.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327464" y="-28866"/>
              <a:ext cx="1355059" cy="1801332"/>
            </a:xfrm>
            <a:prstGeom prst="rect">
              <a:avLst/>
            </a:prstGeom>
          </p:spPr>
        </p:pic>
      </p:grpSp>
      <p:pic>
        <p:nvPicPr>
          <p:cNvPr id="20" name="image11.jpg" descr="Hoa mai: Ý nghĩa, cách trồng và chăm sóc hoa mai">
            <a:extLst>
              <a:ext uri="{FF2B5EF4-FFF2-40B4-BE49-F238E27FC236}">
                <a16:creationId xmlns:a16="http://schemas.microsoft.com/office/drawing/2014/main" id="{8CC765D0-1EAE-1261-DF93-A0F0E89759F7}"/>
              </a:ext>
            </a:extLst>
          </p:cNvPr>
          <p:cNvPicPr/>
          <p:nvPr/>
        </p:nvPicPr>
        <p:blipFill>
          <a:blip r:embed="rId4"/>
          <a:srcRect/>
          <a:stretch>
            <a:fillRect/>
          </a:stretch>
        </p:blipFill>
        <p:spPr>
          <a:xfrm rot="532405">
            <a:off x="1209673" y="2098675"/>
            <a:ext cx="4438651" cy="2787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7.jpg" descr="Học cách trồng và điều khiển hoa mai trắng nở hoa đúng Tết - Trồng Hoa">
            <a:extLst>
              <a:ext uri="{FF2B5EF4-FFF2-40B4-BE49-F238E27FC236}">
                <a16:creationId xmlns:a16="http://schemas.microsoft.com/office/drawing/2014/main" id="{7FC078CD-BA4C-96B1-58A0-77CAC0B11513}"/>
              </a:ext>
            </a:extLst>
          </p:cNvPr>
          <p:cNvPicPr/>
          <p:nvPr/>
        </p:nvPicPr>
        <p:blipFill>
          <a:blip r:embed="rId5"/>
          <a:srcRect/>
          <a:stretch>
            <a:fillRect/>
          </a:stretch>
        </p:blipFill>
        <p:spPr>
          <a:xfrm rot="20984764">
            <a:off x="6324601" y="2000250"/>
            <a:ext cx="38100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A9F5BA-AF0D-39E2-1E76-A4BAB840ED33}"/>
              </a:ext>
            </a:extLst>
          </p:cNvPr>
          <p:cNvGrpSpPr/>
          <p:nvPr/>
        </p:nvGrpSpPr>
        <p:grpSpPr>
          <a:xfrm>
            <a:off x="3849148" y="838200"/>
            <a:ext cx="7746492" cy="2190750"/>
            <a:chOff x="5021107" y="2041109"/>
            <a:chExt cx="4500578" cy="2908932"/>
          </a:xfrm>
        </p:grpSpPr>
        <p:sp>
          <p:nvSpPr>
            <p:cNvPr id="5" name="Speech Bubble: Oval 4">
              <a:extLst>
                <a:ext uri="{FF2B5EF4-FFF2-40B4-BE49-F238E27FC236}">
                  <a16:creationId xmlns:a16="http://schemas.microsoft.com/office/drawing/2014/main" id="{2A7CC59B-6658-8FA8-20D2-2F9DACA0CD8D}"/>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Rectangle 5">
              <a:extLst>
                <a:ext uri="{FF2B5EF4-FFF2-40B4-BE49-F238E27FC236}">
                  <a16:creationId xmlns:a16="http://schemas.microsoft.com/office/drawing/2014/main" id="{5D981B8A-994C-B152-87E6-7B596037AF30}"/>
                </a:ext>
              </a:extLst>
            </p:cNvPr>
            <p:cNvSpPr/>
            <p:nvPr/>
          </p:nvSpPr>
          <p:spPr>
            <a:xfrm>
              <a:off x="5430504" y="2421126"/>
              <a:ext cx="3828931"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Giới thiệu về cây hoa mai hoặc cành mai trưng bày trong dịp Tết của gia đình hoặc em biết. </a:t>
              </a:r>
              <a:endParaRPr lang="en-US" sz="3200" b="1" dirty="0">
                <a:solidFill>
                  <a:srgbClr val="002060"/>
                </a:solidFill>
                <a:effectLst/>
                <a:latin typeface="Calibri" panose="020F0502020204030204" pitchFamily="34" charset="0"/>
                <a:ea typeface="Calibri" panose="020F0502020204030204" pitchFamily="34" charset="0"/>
              </a:endParaRPr>
            </a:p>
          </p:txBody>
        </p:sp>
      </p:grpSp>
      <p:grpSp>
        <p:nvGrpSpPr>
          <p:cNvPr id="11" name="Group 10">
            <a:extLst>
              <a:ext uri="{FF2B5EF4-FFF2-40B4-BE49-F238E27FC236}">
                <a16:creationId xmlns:a16="http://schemas.microsoft.com/office/drawing/2014/main" id="{03BEC8F8-0B11-3E72-98D6-84A30B3C3575}"/>
              </a:ext>
            </a:extLst>
          </p:cNvPr>
          <p:cNvGrpSpPr/>
          <p:nvPr/>
        </p:nvGrpSpPr>
        <p:grpSpPr>
          <a:xfrm>
            <a:off x="133350" y="3170458"/>
            <a:ext cx="4483576" cy="3011267"/>
            <a:chOff x="133350" y="3170458"/>
            <a:chExt cx="4483576" cy="3011267"/>
          </a:xfrm>
        </p:grpSpPr>
        <p:pic>
          <p:nvPicPr>
            <p:cNvPr id="8" name="Picture 7" descr="A group of kids reading books&#10;&#10;Description automatically generated with low confidence">
              <a:extLst>
                <a:ext uri="{FF2B5EF4-FFF2-40B4-BE49-F238E27FC236}">
                  <a16:creationId xmlns:a16="http://schemas.microsoft.com/office/drawing/2014/main" id="{E87A325A-277E-25B4-CF21-10B107A2C9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3350" y="3170458"/>
              <a:ext cx="4483576" cy="2536423"/>
            </a:xfrm>
            <a:prstGeom prst="rect">
              <a:avLst/>
            </a:prstGeom>
          </p:spPr>
        </p:pic>
        <p:sp>
          <p:nvSpPr>
            <p:cNvPr id="10" name="Rectangle: Rounded Corners 9">
              <a:extLst>
                <a:ext uri="{FF2B5EF4-FFF2-40B4-BE49-F238E27FC236}">
                  <a16:creationId xmlns:a16="http://schemas.microsoft.com/office/drawing/2014/main" id="{37E1F928-3A22-F0FF-8E73-502E8F3FD867}"/>
                </a:ext>
              </a:extLst>
            </p:cNvPr>
            <p:cNvSpPr/>
            <p:nvPr/>
          </p:nvSpPr>
          <p:spPr>
            <a:xfrm>
              <a:off x="752475" y="5419725"/>
              <a:ext cx="3629025"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Thảo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luận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nhóm</a:t>
              </a:r>
              <a:r>
                <a:rPr lang="en-US" sz="3200" b="1" dirty="0">
                  <a:solidFill>
                    <a:srgbClr val="002060"/>
                  </a:solidFill>
                  <a:latin typeface="Calibri" panose="020F0502020204030204" pitchFamily="34" charset="0"/>
                  <a:cs typeface="Calibri" panose="020F0502020204030204" pitchFamily="34" charset="0"/>
                </a:rPr>
                <a:t> 4</a:t>
              </a:r>
            </a:p>
          </p:txBody>
        </p:sp>
      </p:grpSp>
      <p:grpSp>
        <p:nvGrpSpPr>
          <p:cNvPr id="12" name="Group 11">
            <a:extLst>
              <a:ext uri="{FF2B5EF4-FFF2-40B4-BE49-F238E27FC236}">
                <a16:creationId xmlns:a16="http://schemas.microsoft.com/office/drawing/2014/main" id="{E546C721-45A0-B69A-C8E6-8482B60A3B65}"/>
              </a:ext>
            </a:extLst>
          </p:cNvPr>
          <p:cNvGrpSpPr/>
          <p:nvPr/>
        </p:nvGrpSpPr>
        <p:grpSpPr>
          <a:xfrm>
            <a:off x="5163599" y="3305175"/>
            <a:ext cx="6037801" cy="2190750"/>
            <a:chOff x="5021107" y="2041109"/>
            <a:chExt cx="4500578" cy="2908932"/>
          </a:xfrm>
        </p:grpSpPr>
        <p:sp>
          <p:nvSpPr>
            <p:cNvPr id="13" name="Speech Bubble: Oval 12">
              <a:extLst>
                <a:ext uri="{FF2B5EF4-FFF2-40B4-BE49-F238E27FC236}">
                  <a16:creationId xmlns:a16="http://schemas.microsoft.com/office/drawing/2014/main" id="{5E85BC47-21BF-3A5D-B991-F22B4CD600E7}"/>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13">
              <a:extLst>
                <a:ext uri="{FF2B5EF4-FFF2-40B4-BE49-F238E27FC236}">
                  <a16:creationId xmlns:a16="http://schemas.microsoft.com/office/drawing/2014/main" id="{655E1A0A-1941-030A-85AB-F3229F5B0887}"/>
                </a:ext>
              </a:extLst>
            </p:cNvPr>
            <p:cNvSpPr/>
            <p:nvPr/>
          </p:nvSpPr>
          <p:spPr>
            <a:xfrm>
              <a:off x="5430504" y="2421126"/>
              <a:ext cx="3480587"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Tìm hiểu thêm về cây hoa mai: nguồn gốc, ý nghĩa, sự tích,...</a:t>
              </a:r>
              <a:endParaRPr lang="en-US" sz="3200" b="1" dirty="0">
                <a:solidFill>
                  <a:srgbClr val="002060"/>
                </a:solidFill>
                <a:effectLst/>
                <a:latin typeface="Calibri" panose="020F0502020204030204" pitchFamily="34" charset="0"/>
                <a:ea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algn="just"/>
              <a:r>
                <a:rPr lang="nl-NL" sz="2800" b="1" i="1" dirty="0">
                  <a:solidFill>
                    <a:srgbClr val="002060"/>
                  </a:solidFill>
                  <a:effectLst/>
                  <a:latin typeface="Calibri" panose="020F0502020204030204" pitchFamily="34" charset="0"/>
                  <a:ea typeface="Calibri" panose="020F0502020204030204" pitchFamily="34" charset="0"/>
                </a:rPr>
                <a:t>Tại Việt Nam, cây mai có mặt chủ yếu tại những khu rừng thuộc dãy Trường Sơn, Đồng bằng sông Cửu Long, và các tỉnh Quảng Nam, Đà Nẵng, Khánh Hòa. </a:t>
              </a:r>
              <a:endParaRPr lang="en-US" sz="2800" b="1" dirty="0">
                <a:solidFill>
                  <a:srgbClr val="002060"/>
                </a:solidFill>
              </a:endParaRPr>
            </a:p>
          </p:txBody>
        </p:sp>
      </p:grpSp>
      <p:pic>
        <p:nvPicPr>
          <p:cNvPr id="19" name="Picture 18">
            <a:extLst>
              <a:ext uri="{FF2B5EF4-FFF2-40B4-BE49-F238E27FC236}">
                <a16:creationId xmlns:a16="http://schemas.microsoft.com/office/drawing/2014/main" id="{C0ACD36A-C464-2351-FC02-3ADC44D99C08}"/>
              </a:ext>
            </a:extLst>
          </p:cNvPr>
          <p:cNvPicPr>
            <a:picLocks noChangeAspect="1"/>
          </p:cNvPicPr>
          <p:nvPr/>
        </p:nvPicPr>
        <p:blipFill>
          <a:blip r:embed="rId3"/>
          <a:stretch>
            <a:fillRect/>
          </a:stretch>
        </p:blipFill>
        <p:spPr>
          <a:xfrm rot="421908">
            <a:off x="6648449" y="2219325"/>
            <a:ext cx="4724400" cy="354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ai vàng Yên Tử | Antamtour.vn">
            <a:extLst>
              <a:ext uri="{FF2B5EF4-FFF2-40B4-BE49-F238E27FC236}">
                <a16:creationId xmlns:a16="http://schemas.microsoft.com/office/drawing/2014/main" id="{9332F9E0-7474-B3A2-36F8-12FDDD85D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64401">
            <a:off x="1167240" y="2536866"/>
            <a:ext cx="4708925" cy="326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Hoa mai được ví như là biểu tượng của cốt cách, sức sống bền bỉ, đơm hoa đúng vào đầu xuân mang đến sắc hương ngọt ngào.</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050" name="Picture 2" descr="Hoa mai: Ý nghĩa, cách trồng và chăm sóc hoa mai">
            <a:extLst>
              <a:ext uri="{FF2B5EF4-FFF2-40B4-BE49-F238E27FC236}">
                <a16:creationId xmlns:a16="http://schemas.microsoft.com/office/drawing/2014/main" id="{16863E1A-FB51-47C7-1C69-5656E7E8E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2066925"/>
            <a:ext cx="507492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BLOG CHUYÊN VĂN: THUYẾT MINH VỀ CÂY HOA MAI">
            <a:extLst>
              <a:ext uri="{FF2B5EF4-FFF2-40B4-BE49-F238E27FC236}">
                <a16:creationId xmlns:a16="http://schemas.microsoft.com/office/drawing/2014/main" id="{720C295F-C63A-07CF-9ABF-703EFABB4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875" y="3212306"/>
            <a:ext cx="4857750" cy="3036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12610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876300" y="92013"/>
            <a:ext cx="10344149" cy="2337986"/>
            <a:chOff x="1019175" y="120588"/>
            <a:chExt cx="9886949" cy="1791920"/>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409700" y="190500"/>
              <a:ext cx="9058275" cy="17220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Vào dịp Tết Nguyên đán, việc trang trí ngôi nhà bằng cây hoặc cành đào, cành mai đã trở thành một nét đẹp văn hóa của người dân Việt Nam, tô điểm cho không gian ngày Tết thêm ấm cúng, vui tươi và tượng trưng cho sự may mắn, hạnh phúc. </a:t>
              </a:r>
              <a:endParaRPr kumimoji="0" lang="en-US" sz="27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3.png">
            <a:extLst>
              <a:ext uri="{FF2B5EF4-FFF2-40B4-BE49-F238E27FC236}">
                <a16:creationId xmlns:a16="http://schemas.microsoft.com/office/drawing/2014/main" id="{D838D2E1-63A0-C92B-B4E7-B68F124A9781}"/>
              </a:ext>
            </a:extLst>
          </p:cNvPr>
          <p:cNvPicPr/>
          <p:nvPr/>
        </p:nvPicPr>
        <p:blipFill>
          <a:blip r:embed="rId3"/>
          <a:srcRect/>
          <a:stretch>
            <a:fillRect/>
          </a:stretch>
        </p:blipFill>
        <p:spPr>
          <a:xfrm rot="20955627">
            <a:off x="5711507" y="3133725"/>
            <a:ext cx="5061268"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40.png" descr="Cách chọn bình cắm đào đẹp cho ngày Tết | TẠI ĐÀ NẴNG">
            <a:extLst>
              <a:ext uri="{FF2B5EF4-FFF2-40B4-BE49-F238E27FC236}">
                <a16:creationId xmlns:a16="http://schemas.microsoft.com/office/drawing/2014/main" id="{CA55D1BE-E451-5F7F-B546-BFD686CA28F4}"/>
              </a:ext>
            </a:extLst>
          </p:cNvPr>
          <p:cNvPicPr/>
          <p:nvPr/>
        </p:nvPicPr>
        <p:blipFill>
          <a:blip r:embed="rId4"/>
          <a:srcRect/>
          <a:stretch>
            <a:fillRect/>
          </a:stretch>
        </p:blipFill>
        <p:spPr>
          <a:xfrm rot="327221">
            <a:off x="688974" y="2476499"/>
            <a:ext cx="4616451" cy="3019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83677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179</TotalTime>
  <Words>526</Words>
  <Application>Microsoft Office PowerPoint</Application>
  <PresentationFormat>Widescreen</PresentationFormat>
  <Paragraphs>46</Paragraphs>
  <Slides>18</Slides>
  <Notes>18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微软雅黑</vt:lpstr>
      <vt:lpstr>Arial</vt:lpstr>
      <vt:lpstr>Calibri</vt:lpstr>
      <vt:lpstr>Calibri Light</vt:lpstr>
      <vt:lpstr>Cambria</vt:lpstr>
      <vt:lpstr>等线</vt:lpstr>
      <vt:lpstr>Noto Sans Symbols</vt:lpstr>
      <vt:lpstr>Tahoma</vt:lpstr>
      <vt:lpstr>思源黑体 CN</vt:lpstr>
      <vt:lpstr>胡晓波男神体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38</cp:revision>
  <dcterms:created xsi:type="dcterms:W3CDTF">2023-07-27T08:03:14Z</dcterms:created>
  <dcterms:modified xsi:type="dcterms:W3CDTF">2024-10-06T14:08:24Z</dcterms:modified>
  <cp:category>9Slide.vn</cp:category>
</cp:coreProperties>
</file>