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350" r:id="rId3"/>
    <p:sldId id="310" r:id="rId4"/>
    <p:sldId id="264" r:id="rId5"/>
    <p:sldId id="308" r:id="rId6"/>
    <p:sldId id="318" r:id="rId7"/>
    <p:sldId id="280" r:id="rId8"/>
    <p:sldId id="319" r:id="rId9"/>
    <p:sldId id="335" r:id="rId10"/>
    <p:sldId id="320" r:id="rId11"/>
    <p:sldId id="336" r:id="rId12"/>
    <p:sldId id="32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287" r:id="rId27"/>
    <p:sldId id="32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91" autoAdjust="0"/>
  </p:normalViewPr>
  <p:slideViewPr>
    <p:cSldViewPr snapToGrid="0">
      <p:cViewPr varScale="1">
        <p:scale>
          <a:sx n="62" d="100"/>
          <a:sy n="62" d="100"/>
        </p:scale>
        <p:origin x="65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24580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4</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5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440944-9BDF-AB39-743C-CF96AC4A82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C6B6069-DDCB-B12B-E9BB-8F4B708A8C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9.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9.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424957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mod="1">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9B7053-6903-65CF-318D-EB9865603F9A}"/>
              </a:ext>
            </a:extLst>
          </p:cNvPr>
          <p:cNvGraphicFramePr>
            <a:graphicFrameLocks noGrp="1"/>
          </p:cNvGraphicFramePr>
          <p:nvPr>
            <p:extLst>
              <p:ext uri="{D42A27DB-BD31-4B8C-83A1-F6EECF244321}">
                <p14:modId xmlns:p14="http://schemas.microsoft.com/office/powerpoint/2010/main" val="2008151557"/>
              </p:ext>
            </p:extLst>
          </p:nvPr>
        </p:nvGraphicFramePr>
        <p:xfrm>
          <a:off x="613104" y="578828"/>
          <a:ext cx="10517352" cy="5359516"/>
        </p:xfrm>
        <a:graphic>
          <a:graphicData uri="http://schemas.openxmlformats.org/drawingml/2006/table">
            <a:tbl>
              <a:tblPr firstRow="1" bandRow="1">
                <a:tableStyleId>{5C22544A-7EE6-4342-B048-85BDC9FD1C3A}</a:tableStyleId>
              </a:tblPr>
              <a:tblGrid>
                <a:gridCol w="3738179">
                  <a:extLst>
                    <a:ext uri="{9D8B030D-6E8A-4147-A177-3AD203B41FA5}">
                      <a16:colId xmlns:a16="http://schemas.microsoft.com/office/drawing/2014/main" val="2886909545"/>
                    </a:ext>
                  </a:extLst>
                </a:gridCol>
                <a:gridCol w="3273389">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789484">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
        <p:nvSpPr>
          <p:cNvPr id="10" name="TextBox 9">
            <a:extLst>
              <a:ext uri="{FF2B5EF4-FFF2-40B4-BE49-F238E27FC236}">
                <a16:creationId xmlns:a16="http://schemas.microsoft.com/office/drawing/2014/main" id="{8CE39038-CC5F-E14A-D51A-F6AD7FA5BBDD}"/>
              </a:ext>
            </a:extLst>
          </p:cNvPr>
          <p:cNvSpPr txBox="1"/>
          <p:nvPr/>
        </p:nvSpPr>
        <p:spPr>
          <a:xfrm>
            <a:off x="651641" y="1545021"/>
            <a:ext cx="3668111"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kiềng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12ADD4F-D384-02F3-D256-E82E37D9864A}"/>
              </a:ext>
            </a:extLst>
          </p:cNvPr>
          <p:cNvSpPr txBox="1"/>
          <p:nvPr/>
        </p:nvSpPr>
        <p:spPr>
          <a:xfrm>
            <a:off x="4487918" y="1545021"/>
            <a:ext cx="2974428"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đổi</a:t>
            </a:r>
            <a:endParaRPr lang="en-US" sz="24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E659168-BEC3-4538-FA30-2145FA77BD89}"/>
              </a:ext>
            </a:extLst>
          </p:cNvPr>
          <p:cNvSpPr txBox="1"/>
          <p:nvPr/>
        </p:nvSpPr>
        <p:spPr>
          <a:xfrm>
            <a:off x="7767146" y="1460939"/>
            <a:ext cx="2974428" cy="830997"/>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F7CFB77A-1270-0C7F-8B13-65A0C438F918}"/>
              </a:ext>
            </a:extLst>
          </p:cNvPr>
          <p:cNvSpPr txBox="1"/>
          <p:nvPr/>
        </p:nvSpPr>
        <p:spPr>
          <a:xfrm>
            <a:off x="746234" y="301646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397085-EFB1-B937-55A0-EF3AD19C1808}"/>
              </a:ext>
            </a:extLst>
          </p:cNvPr>
          <p:cNvSpPr txBox="1"/>
          <p:nvPr/>
        </p:nvSpPr>
        <p:spPr>
          <a:xfrm>
            <a:off x="4435365" y="3026979"/>
            <a:ext cx="3069021" cy="83099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D52377A-D0F6-6504-2A48-95CD71F18392}"/>
              </a:ext>
            </a:extLst>
          </p:cNvPr>
          <p:cNvSpPr txBox="1"/>
          <p:nvPr/>
        </p:nvSpPr>
        <p:spPr>
          <a:xfrm>
            <a:off x="7725103" y="3037489"/>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A73E06B3-609C-7D9D-563D-9498CA005FA2}"/>
              </a:ext>
            </a:extLst>
          </p:cNvPr>
          <p:cNvSpPr txBox="1"/>
          <p:nvPr/>
        </p:nvSpPr>
        <p:spPr>
          <a:xfrm>
            <a:off x="735724" y="456148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Tắt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đẩy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endParaRPr lang="en-US" sz="2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C4BC401-8887-5FB6-6898-3B7A6106CF22}"/>
              </a:ext>
            </a:extLst>
          </p:cNvPr>
          <p:cNvSpPr txBox="1"/>
          <p:nvPr/>
        </p:nvSpPr>
        <p:spPr>
          <a:xfrm>
            <a:off x="4435365" y="4403833"/>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endParaRPr lang="en-US"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C58774A-1221-31D5-43F5-D6623C51B5C4}"/>
              </a:ext>
            </a:extLst>
          </p:cNvPr>
          <p:cNvSpPr txBox="1"/>
          <p:nvPr/>
        </p:nvSpPr>
        <p:spPr>
          <a:xfrm>
            <a:off x="7641020" y="4645572"/>
            <a:ext cx="335280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31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Lullatone-Walking On The Sidewalk">
            <a:hlinkClick r:id="" action="ppaction://media"/>
            <a:extLst>
              <a:ext uri="{FF2B5EF4-FFF2-40B4-BE49-F238E27FC236}">
                <a16:creationId xmlns:a16="http://schemas.microsoft.com/office/drawing/2014/main" id="{36E75C4E-FD8B-4813-8083-80881A042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8913" y="7908333"/>
            <a:ext cx="609600" cy="609600"/>
          </a:xfrm>
          <a:prstGeom prst="rect">
            <a:avLst/>
          </a:prstGeom>
        </p:spPr>
      </p:pic>
      <p:grpSp>
        <p:nvGrpSpPr>
          <p:cNvPr id="3" name="Group 2">
            <a:extLst>
              <a:ext uri="{FF2B5EF4-FFF2-40B4-BE49-F238E27FC236}">
                <a16:creationId xmlns:a16="http://schemas.microsoft.com/office/drawing/2014/main" id="{23EE4C9E-8736-4BBD-9014-BED689F65F87}"/>
              </a:ext>
            </a:extLst>
          </p:cNvPr>
          <p:cNvGrpSpPr/>
          <p:nvPr/>
        </p:nvGrpSpPr>
        <p:grpSpPr>
          <a:xfrm>
            <a:off x="1616990" y="2278251"/>
            <a:ext cx="8958020" cy="3271211"/>
            <a:chOff x="1616990" y="2278251"/>
            <a:chExt cx="8958020" cy="3271211"/>
          </a:xfrm>
        </p:grpSpPr>
        <p:sp>
          <p:nvSpPr>
            <p:cNvPr id="7" name="Rectangle: Diagonal Corners Rounded 6">
              <a:extLst>
                <a:ext uri="{FF2B5EF4-FFF2-40B4-BE49-F238E27FC236}">
                  <a16:creationId xmlns:a16="http://schemas.microsoft.com/office/drawing/2014/main" id="{4F6AC6A8-D35A-4229-9865-56F65D2061B9}"/>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0" name="TextBox 9">
              <a:extLst>
                <a:ext uri="{FF2B5EF4-FFF2-40B4-BE49-F238E27FC236}">
                  <a16:creationId xmlns:a16="http://schemas.microsoft.com/office/drawing/2014/main" id="{EE0F01EE-7C42-4328-8383-332DA269C05A}"/>
                </a:ext>
              </a:extLst>
            </p:cNvPr>
            <p:cNvSpPr txBox="1"/>
            <p:nvPr/>
          </p:nvSpPr>
          <p:spPr>
            <a:xfrm>
              <a:off x="2087712" y="2760345"/>
              <a:ext cx="801657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07172E"/>
                  </a:solidFill>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chuyến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từ</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rắn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sang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lỏng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khi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có</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nhiệt</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độ</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phù</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hợp</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endParaRPr kumimoji="0" lang="vi-VN"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grpSp>
        <p:nvGrpSpPr>
          <p:cNvPr id="2" name="Group 1">
            <a:extLst>
              <a:ext uri="{FF2B5EF4-FFF2-40B4-BE49-F238E27FC236}">
                <a16:creationId xmlns:a16="http://schemas.microsoft.com/office/drawing/2014/main" id="{FBE5B82F-CAA9-4378-8CB2-441D5965D9C0}"/>
              </a:ext>
            </a:extLst>
          </p:cNvPr>
          <p:cNvGrpSpPr/>
          <p:nvPr/>
        </p:nvGrpSpPr>
        <p:grpSpPr>
          <a:xfrm>
            <a:off x="3228405" y="739986"/>
            <a:ext cx="5264668" cy="1367519"/>
            <a:chOff x="3228405" y="739986"/>
            <a:chExt cx="5264668" cy="1367519"/>
          </a:xfrm>
        </p:grpSpPr>
        <p:pic>
          <p:nvPicPr>
            <p:cNvPr id="5" name="图片 16">
              <a:extLst>
                <a:ext uri="{FF2B5EF4-FFF2-40B4-BE49-F238E27FC236}">
                  <a16:creationId xmlns:a16="http://schemas.microsoft.com/office/drawing/2014/main" id="{D4EF9FDB-E37A-4DD0-B7C9-A94E252FE1E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6860"/>
            <a:stretch/>
          </p:blipFill>
          <p:spPr>
            <a:xfrm>
              <a:off x="3228405" y="739986"/>
              <a:ext cx="5264668" cy="1367519"/>
            </a:xfrm>
            <a:prstGeom prst="rect">
              <a:avLst/>
            </a:prstGeom>
          </p:spPr>
        </p:pic>
        <p:sp>
          <p:nvSpPr>
            <p:cNvPr id="12" name="TextBox 11">
              <a:extLst>
                <a:ext uri="{FF2B5EF4-FFF2-40B4-BE49-F238E27FC236}">
                  <a16:creationId xmlns:a16="http://schemas.microsoft.com/office/drawing/2014/main" id="{CD5B3907-22C6-47C9-9074-A0B863F5DCC0}"/>
                </a:ext>
              </a:extLst>
            </p:cNvPr>
            <p:cNvSpPr txBox="1"/>
            <p:nvPr/>
          </p:nvSpPr>
          <p:spPr>
            <a:xfrm>
              <a:off x="4518971" y="1124090"/>
              <a:ext cx="30287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Kết</a:t>
              </a:r>
              <a:r>
                <a:rPr kumimoji="0" lang="en-US"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luận</a:t>
              </a:r>
              <a:endParaRPr kumimoji="0" lang="vi-VN"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spTree>
    <p:extLst>
      <p:ext uri="{BB962C8B-B14F-4D97-AF65-F5344CB8AC3E}">
        <p14:creationId xmlns:p14="http://schemas.microsoft.com/office/powerpoint/2010/main" val="202144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12"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585323"/>
          </a:xfrm>
          <a:prstGeom prst="rect">
            <a:avLst/>
          </a:prstGeom>
          <a:solidFill>
            <a:schemeClr val="bg1"/>
          </a:solidFill>
        </p:spPr>
        <p:txBody>
          <a:bodyPr wrap="square" rtlCol="0">
            <a:spAutoFit/>
          </a:bodyPr>
          <a:lstStyle/>
          <a:p>
            <a:pPr lvl="0" algn="ctr"/>
            <a:r>
              <a:rPr lang="en-US" sz="5400" b="1" dirty="0" err="1">
                <a:solidFill>
                  <a:srgbClr val="AC2427"/>
                </a:solidFill>
                <a:latin typeface="Calibri" panose="020F0502020204030204" pitchFamily="34" charset="0"/>
                <a:cs typeface="Calibri" panose="020F0502020204030204" pitchFamily="34" charset="0"/>
              </a:rPr>
              <a:t>Hoạt</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động</a:t>
            </a:r>
            <a:r>
              <a:rPr lang="en-US" sz="5400" b="1" dirty="0">
                <a:solidFill>
                  <a:srgbClr val="AC2427"/>
                </a:solidFill>
                <a:latin typeface="Calibri" panose="020F0502020204030204" pitchFamily="34" charset="0"/>
                <a:cs typeface="Calibri" panose="020F0502020204030204" pitchFamily="34" charset="0"/>
              </a:rPr>
              <a:t> 2: </a:t>
            </a:r>
            <a:r>
              <a:rPr lang="en-US" sz="5400" b="1" dirty="0" err="1">
                <a:solidFill>
                  <a:srgbClr val="AC2427"/>
                </a:solidFill>
                <a:latin typeface="Calibri" panose="020F0502020204030204" pitchFamily="34" charset="0"/>
                <a:cs typeface="Calibri" panose="020F0502020204030204" pitchFamily="34" charset="0"/>
              </a:rPr>
              <a:t>Tìm</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hiểu</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sự</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biến</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đổi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trạng</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thái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của</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cồn</a:t>
            </a:r>
            <a:endParaRPr kumimoji="0" lang="vi-VN" sz="5400" b="1" i="0" u="none" strike="noStrike" kern="1200" cap="none" spc="0" normalizeH="0" baseline="0" noProof="0" dirty="0">
              <a:ln>
                <a:noFill/>
              </a:ln>
              <a:solidFill>
                <a:srgbClr val="AC2427"/>
              </a:solidFill>
              <a:effectLst/>
              <a:uLnTx/>
              <a:uFillTx/>
              <a:latin typeface="Calibri" panose="020F0502020204030204" pitchFamily="34" charset="0"/>
              <a:ea typeface="字魂17号-萌趣果冻体"/>
              <a:cs typeface="Calibri" panose="020F0502020204030204" pitchFamily="34" charset="0"/>
            </a:endParaRPr>
          </a:p>
        </p:txBody>
      </p:sp>
    </p:spTree>
    <p:extLst>
      <p:ext uri="{BB962C8B-B14F-4D97-AF65-F5344CB8AC3E}">
        <p14:creationId xmlns:p14="http://schemas.microsoft.com/office/powerpoint/2010/main" val="385047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4"/>
            <a:ext cx="13285075" cy="2978711"/>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220824" y="603896"/>
              <a:ext cx="2260066" cy="122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Đọc</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thông</a:t>
              </a:r>
              <a:r>
                <a:rPr lang="en-US" sz="3600" b="1" i="0" dirty="0">
                  <a:solidFill>
                    <a:schemeClr val="accent2">
                      <a:lumMod val="75000"/>
                    </a:schemeClr>
                  </a:solidFill>
                  <a:effectLst/>
                  <a:latin typeface="Calibri" panose="020F0502020204030204" pitchFamily="34" charset="0"/>
                  <a:cs typeface="Calibri" panose="020F0502020204030204" pitchFamily="34" charset="0"/>
                </a:rPr>
                <a:t> tin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và</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mô</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tả</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sự</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biến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đổi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trạng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thái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của</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cồn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trong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quá</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trình</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sử</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dụng</a:t>
              </a:r>
              <a:r>
                <a:rPr lang="en-US" sz="3600" b="1" i="0" dirty="0">
                  <a:solidFill>
                    <a:schemeClr val="accent2">
                      <a:lumMod val="75000"/>
                    </a:schemeClr>
                  </a:solidFill>
                  <a:effectLst/>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a:extLst>
              <a:ext uri="{FF2B5EF4-FFF2-40B4-BE49-F238E27FC236}">
                <a16:creationId xmlns:a16="http://schemas.microsoft.com/office/drawing/2014/main" id="{ECC813C5-BEAB-97EF-D2E8-50D33CA81B9F}"/>
              </a:ext>
            </a:extLst>
          </p:cNvPr>
          <p:cNvPicPr>
            <a:picLocks noChangeAspect="1"/>
          </p:cNvPicPr>
          <p:nvPr/>
        </p:nvPicPr>
        <p:blipFill>
          <a:blip r:embed="rId3"/>
          <a:stretch>
            <a:fillRect/>
          </a:stretch>
        </p:blipFill>
        <p:spPr>
          <a:xfrm>
            <a:off x="4026163" y="2444650"/>
            <a:ext cx="4665892" cy="3788626"/>
          </a:xfrm>
          <a:prstGeom prst="rect">
            <a:avLst/>
          </a:prstGeom>
        </p:spPr>
      </p:pic>
      <p:pic>
        <p:nvPicPr>
          <p:cNvPr id="1030" name="Picture 6" descr="Cồn Vĩnh Phúc sát khuẩn 90 độ chai 500ml nắp thường">
            <a:extLst>
              <a:ext uri="{FF2B5EF4-FFF2-40B4-BE49-F238E27FC236}">
                <a16:creationId xmlns:a16="http://schemas.microsoft.com/office/drawing/2014/main" id="{0B2276FB-6C30-A405-6986-AA270DF58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2" y="2701158"/>
            <a:ext cx="3620157" cy="3620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333734D-59BF-A91A-0DCA-DD6107FCD612}"/>
              </a:ext>
            </a:extLst>
          </p:cNvPr>
          <p:cNvGrpSpPr/>
          <p:nvPr/>
        </p:nvGrpSpPr>
        <p:grpSpPr>
          <a:xfrm>
            <a:off x="4666594" y="2971934"/>
            <a:ext cx="6927920" cy="3271211"/>
            <a:chOff x="1616990" y="2278251"/>
            <a:chExt cx="8958020" cy="3271211"/>
          </a:xfrm>
        </p:grpSpPr>
        <p:sp>
          <p:nvSpPr>
            <p:cNvPr id="9" name="Rectangle: Diagonal Corners Rounded 8">
              <a:extLst>
                <a:ext uri="{FF2B5EF4-FFF2-40B4-BE49-F238E27FC236}">
                  <a16:creationId xmlns:a16="http://schemas.microsoft.com/office/drawing/2014/main" id="{166C5574-B31D-0077-0BE5-E63D9360B7E5}"/>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3" name="TextBox 12">
              <a:extLst>
                <a:ext uri="{FF2B5EF4-FFF2-40B4-BE49-F238E27FC236}">
                  <a16:creationId xmlns:a16="http://schemas.microsoft.com/office/drawing/2014/main" id="{9769F5DE-B82F-04A1-73CD-DD3FC4C550EA}"/>
                </a:ext>
              </a:extLst>
            </p:cNvPr>
            <p:cNvSpPr txBox="1"/>
            <p:nvPr/>
          </p:nvSpPr>
          <p:spPr>
            <a:xfrm>
              <a:off x="2108733" y="2445035"/>
              <a:ext cx="801657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07172E"/>
                  </a:solidFill>
                  <a:latin typeface="Calibri" panose="020F0502020204030204" pitchFamily="34" charset="0"/>
                  <a:ea typeface="字魂17号-萌趣果冻体"/>
                  <a:cs typeface="Calibri" panose="020F0502020204030204" pitchFamily="34" charset="0"/>
                </a:rPr>
                <a:t>Cồn chuyển từ trạng thái lỏng sang trạng thái khí trong quá trình sử dụng vì cồn là chất dễ bay hơi.</a:t>
              </a:r>
              <a:endParaRPr kumimoji="0" lang="vi-VN" sz="44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spTree>
    <p:extLst>
      <p:ext uri="{BB962C8B-B14F-4D97-AF65-F5344CB8AC3E}">
        <p14:creationId xmlns:p14="http://schemas.microsoft.com/office/powerpoint/2010/main" val="104706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76770" y="260264"/>
            <a:ext cx="11594512" cy="205201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60345"/>
              <a:ext cx="8672569" cy="23354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Tùy thuộc vào mỗi loại cồn sẽ có tên gọi khác nhau như cồn 70 độ, cồn 90 độ,... Số 70 hoặc 90 chính là tượng trưng cho nồng độ có ở cồn. </a:t>
              </a:r>
              <a:endParaRPr kumimoji="0" lang="vi-VN" sz="36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descr="Cồn y tế Ethanol Quốc Dân - Elaphe">
            <a:extLst>
              <a:ext uri="{FF2B5EF4-FFF2-40B4-BE49-F238E27FC236}">
                <a16:creationId xmlns:a16="http://schemas.microsoft.com/office/drawing/2014/main" id="{27A4320B-3F2B-59BF-9897-9C3ED27AE3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155" y="2450848"/>
            <a:ext cx="5445597" cy="4082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422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03198" y="218222"/>
            <a:ext cx="11594512" cy="2419875"/>
            <a:chOff x="1637577" y="2467437"/>
            <a:chExt cx="8958020" cy="4196805"/>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23887"/>
              <a:ext cx="8672569" cy="394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Cồn chỉ sử dụng rửa các vết thương không hở để ngăn ngừa vi khuẩn xâm nhập vào da, không nên tiếp xúc trực tiếp các vết thương hở hoặc vết bỏng nặng với cồn vì chúng sẽ khiến tình trạng vết thương nặng thêm. </a:t>
              </a:r>
              <a:endPar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2050" name="Picture 2" descr="Có nên dùng oxy già để rửa vết thương hở? | Vinmec">
            <a:extLst>
              <a:ext uri="{FF2B5EF4-FFF2-40B4-BE49-F238E27FC236}">
                <a16:creationId xmlns:a16="http://schemas.microsoft.com/office/drawing/2014/main" id="{739865A2-7D02-274B-8D23-52E3F85D4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05" y="2679941"/>
            <a:ext cx="5990898" cy="399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3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800767"/>
          </a:xfrm>
          <a:prstGeom prst="rect">
            <a:avLst/>
          </a:prstGeom>
          <a:solidFill>
            <a:schemeClr val="bg1"/>
          </a:solidFill>
        </p:spPr>
        <p:txBody>
          <a:bodyPr wrap="square" rtlCol="0">
            <a:spAutoFit/>
          </a:bodyPr>
          <a:lstStyle/>
          <a:p>
            <a:pPr algn="ctr"/>
            <a:r>
              <a:rPr lang="nl-NL" sz="4400" b="1" dirty="0">
                <a:solidFill>
                  <a:srgbClr val="FF0000"/>
                </a:solidFill>
                <a:latin typeface="Calibri" panose="020F0502020204030204" pitchFamily="34" charset="0"/>
                <a:cs typeface="Calibri" panose="020F0502020204030204" pitchFamily="34" charset="0"/>
              </a:rPr>
              <a:t>Hoạt động 3: Nêu ví dụ về sự biến đổi trạng thái của chất trong đời sống hằng ngày</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7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Nêu ví dụ về sự biến đổi trạng thái của chất trong đời sống hằng ngày. </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133237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B09E9-42B5-5EB3-2A0F-491F996371D2}"/>
              </a:ext>
            </a:extLst>
          </p:cNvPr>
          <p:cNvGraphicFramePr>
            <a:graphicFrameLocks noGrp="1"/>
          </p:cNvGraphicFramePr>
          <p:nvPr>
            <p:extLst>
              <p:ext uri="{D42A27DB-BD31-4B8C-83A1-F6EECF244321}">
                <p14:modId xmlns:p14="http://schemas.microsoft.com/office/powerpoint/2010/main" val="4005308337"/>
              </p:ext>
            </p:extLst>
          </p:nvPr>
        </p:nvGraphicFramePr>
        <p:xfrm>
          <a:off x="896883" y="756745"/>
          <a:ext cx="9960303" cy="4508938"/>
        </p:xfrm>
        <a:graphic>
          <a:graphicData uri="http://schemas.openxmlformats.org/drawingml/2006/table">
            <a:tbl>
              <a:tblPr firstRow="1" bandRow="1">
                <a:tableStyleId>{5C22544A-7EE6-4342-B048-85BDC9FD1C3A}</a:tableStyleId>
              </a:tblPr>
              <a:tblGrid>
                <a:gridCol w="3320101">
                  <a:extLst>
                    <a:ext uri="{9D8B030D-6E8A-4147-A177-3AD203B41FA5}">
                      <a16:colId xmlns:a16="http://schemas.microsoft.com/office/drawing/2014/main" val="3792167953"/>
                    </a:ext>
                  </a:extLst>
                </a:gridCol>
                <a:gridCol w="3320101">
                  <a:extLst>
                    <a:ext uri="{9D8B030D-6E8A-4147-A177-3AD203B41FA5}">
                      <a16:colId xmlns:a16="http://schemas.microsoft.com/office/drawing/2014/main" val="3090250587"/>
                    </a:ext>
                  </a:extLst>
                </a:gridCol>
                <a:gridCol w="3320101">
                  <a:extLst>
                    <a:ext uri="{9D8B030D-6E8A-4147-A177-3AD203B41FA5}">
                      <a16:colId xmlns:a16="http://schemas.microsoft.com/office/drawing/2014/main" val="1990767606"/>
                    </a:ext>
                  </a:extLst>
                </a:gridCol>
              </a:tblGrid>
              <a:tr h="1210394">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lỏng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rắn</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rắn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020719"/>
                  </a:ext>
                </a:extLst>
              </a:tr>
              <a:tr h="32985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793779"/>
                  </a:ext>
                </a:extLst>
              </a:tr>
            </a:tbl>
          </a:graphicData>
        </a:graphic>
      </p:graphicFrame>
      <p:sp>
        <p:nvSpPr>
          <p:cNvPr id="3" name="TextBox 2">
            <a:extLst>
              <a:ext uri="{FF2B5EF4-FFF2-40B4-BE49-F238E27FC236}">
                <a16:creationId xmlns:a16="http://schemas.microsoft.com/office/drawing/2014/main" id="{E1AAF7DE-63A1-00F1-D040-6023F6574385}"/>
              </a:ext>
            </a:extLst>
          </p:cNvPr>
          <p:cNvSpPr txBox="1"/>
          <p:nvPr/>
        </p:nvSpPr>
        <p:spPr>
          <a:xfrm>
            <a:off x="1765737" y="2007476"/>
            <a:ext cx="2123090" cy="646331"/>
          </a:xfrm>
          <a:prstGeom prst="rect">
            <a:avLst/>
          </a:prstGeom>
          <a:noFill/>
        </p:spPr>
        <p:txBody>
          <a:bodyPr wrap="square" rtlCol="0">
            <a:spAutoFit/>
          </a:bodyPr>
          <a:lstStyle/>
          <a:p>
            <a:r>
              <a:rPr lang="nl-NL" sz="3600" b="1" i="1" kern="0" dirty="0">
                <a:effectLst/>
                <a:latin typeface="Cambria" panose="02040503050406030204" pitchFamily="18" charset="0"/>
                <a:ea typeface="Cambria" panose="02040503050406030204" pitchFamily="18" charset="0"/>
              </a:rPr>
              <a:t>nước</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D78D72-9C5E-1205-15D6-1E66B503103B}"/>
              </a:ext>
            </a:extLst>
          </p:cNvPr>
          <p:cNvSpPr txBox="1"/>
          <p:nvPr/>
        </p:nvSpPr>
        <p:spPr>
          <a:xfrm>
            <a:off x="4246177" y="1944413"/>
            <a:ext cx="3216167" cy="2246769"/>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để ở nhiệt độ thường hoặc làm lạnh.</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4E681AD-070C-4F09-878C-136D5588707D}"/>
              </a:ext>
            </a:extLst>
          </p:cNvPr>
          <p:cNvSpPr txBox="1"/>
          <p:nvPr/>
        </p:nvSpPr>
        <p:spPr>
          <a:xfrm>
            <a:off x="7577957" y="1933903"/>
            <a:ext cx="3216167" cy="1815882"/>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bị đun nóng.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776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18568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Em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biết</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pSp>
        <p:nvGrpSpPr>
          <p:cNvPr id="5" name="Group 4">
            <a:extLst>
              <a:ext uri="{FF2B5EF4-FFF2-40B4-BE49-F238E27FC236}">
                <a16:creationId xmlns:a16="http://schemas.microsoft.com/office/drawing/2014/main" id="{2AF829D6-255D-CB80-F636-C98FB60740FD}"/>
              </a:ext>
            </a:extLst>
          </p:cNvPr>
          <p:cNvGrpSpPr/>
          <p:nvPr/>
        </p:nvGrpSpPr>
        <p:grpSpPr>
          <a:xfrm>
            <a:off x="313709" y="1500484"/>
            <a:ext cx="11783698" cy="2702414"/>
            <a:chOff x="1637577" y="2467437"/>
            <a:chExt cx="8958020" cy="4686814"/>
          </a:xfrm>
        </p:grpSpPr>
        <p:sp>
          <p:nvSpPr>
            <p:cNvPr id="6" name="Rectangle: Diagonal Corners Rounded 5">
              <a:extLst>
                <a:ext uri="{FF2B5EF4-FFF2-40B4-BE49-F238E27FC236}">
                  <a16:creationId xmlns:a16="http://schemas.microsoft.com/office/drawing/2014/main" id="{2E9B2E8B-3D03-1A21-613F-20382590484E}"/>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7" name="TextBox 6">
              <a:extLst>
                <a:ext uri="{FF2B5EF4-FFF2-40B4-BE49-F238E27FC236}">
                  <a16:creationId xmlns:a16="http://schemas.microsoft.com/office/drawing/2014/main" id="{0772762D-AECE-E7A6-1777-4A2816BC7938}"/>
                </a:ext>
              </a:extLst>
            </p:cNvPr>
            <p:cNvSpPr txBox="1"/>
            <p:nvPr/>
          </p:nvSpPr>
          <p:spPr>
            <a:xfrm>
              <a:off x="1768741" y="2723887"/>
              <a:ext cx="8672569" cy="4430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7172E"/>
                  </a:solidFill>
                  <a:latin typeface="Calibri" panose="020F0502020204030204" pitchFamily="34" charset="0"/>
                  <a:ea typeface="字魂17号-萌趣果冻体"/>
                  <a:cs typeface="Calibri" panose="020F0502020204030204" pitchFamily="34" charset="0"/>
                </a:rPr>
                <a:t>Ở </a:t>
              </a: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nhiệt độ rất thấp, khí ô-xi chuyển thành dạng lỏng và được nạp vào bình chứa. Bình ô-xi này thường được dùng trong y tế để hỗ trợ bệnh nhân có vấn đề về hô hấp (hình 9). Khi sử dụng, ô-xi lỏng trong bình sẽ chuyển thành khí để bệnh nhân có thể hít thở.</a:t>
              </a:r>
            </a:p>
          </p:txBody>
        </p:sp>
      </p:grpSp>
      <p:pic>
        <p:nvPicPr>
          <p:cNvPr id="9" name="Picture 8">
            <a:extLst>
              <a:ext uri="{FF2B5EF4-FFF2-40B4-BE49-F238E27FC236}">
                <a16:creationId xmlns:a16="http://schemas.microsoft.com/office/drawing/2014/main" id="{48F02CC4-F20B-56F5-A3D8-2CCB53BD1713}"/>
              </a:ext>
            </a:extLst>
          </p:cNvPr>
          <p:cNvPicPr>
            <a:picLocks noChangeAspect="1"/>
          </p:cNvPicPr>
          <p:nvPr/>
        </p:nvPicPr>
        <p:blipFill>
          <a:blip r:embed="rId3"/>
          <a:stretch>
            <a:fillRect/>
          </a:stretch>
        </p:blipFill>
        <p:spPr>
          <a:xfrm>
            <a:off x="4576105" y="3955010"/>
            <a:ext cx="3228975" cy="2752725"/>
          </a:xfrm>
          <a:prstGeom prst="rect">
            <a:avLst/>
          </a:prstGeom>
        </p:spPr>
      </p:pic>
    </p:spTree>
    <p:extLst>
      <p:ext uri="{BB962C8B-B14F-4D97-AF65-F5344CB8AC3E}">
        <p14:creationId xmlns:p14="http://schemas.microsoft.com/office/powerpoint/2010/main" val="98949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2"/>
          <a:stretch>
            <a:fillRect/>
          </a:stretch>
        </p:blipFill>
        <p:spPr>
          <a:xfrm>
            <a:off x="1956831" y="1746345"/>
            <a:ext cx="8449788" cy="3670110"/>
          </a:xfrm>
          <a:prstGeom prst="rect">
            <a:avLst/>
          </a:prstGeom>
        </p:spPr>
      </p:pic>
    </p:spTree>
    <p:extLst>
      <p:ext uri="{BB962C8B-B14F-4D97-AF65-F5344CB8AC3E}">
        <p14:creationId xmlns:p14="http://schemas.microsoft.com/office/powerpoint/2010/main" val="177921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03782" y="562671"/>
            <a:ext cx="8922656" cy="2119727"/>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en-US"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1. </a:t>
            </a:r>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Giải thích vì sao người ta sử dụng cồn là thành phần chính trong nước rửa tay khô?</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grpSp>
        <p:nvGrpSpPr>
          <p:cNvPr id="4" name="Group 3">
            <a:extLst>
              <a:ext uri="{FF2B5EF4-FFF2-40B4-BE49-F238E27FC236}">
                <a16:creationId xmlns:a16="http://schemas.microsoft.com/office/drawing/2014/main" id="{D6279FBA-91D9-116D-3E05-F97FC3D1E3E0}"/>
              </a:ext>
            </a:extLst>
          </p:cNvPr>
          <p:cNvGrpSpPr/>
          <p:nvPr/>
        </p:nvGrpSpPr>
        <p:grpSpPr>
          <a:xfrm>
            <a:off x="408301" y="3360815"/>
            <a:ext cx="7600581" cy="3323764"/>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3576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1" dirty="0">
                  <a:solidFill>
                    <a:srgbClr val="07172E"/>
                  </a:solidFill>
                  <a:latin typeface="Calibri" panose="020F0502020204030204" pitchFamily="34" charset="0"/>
                  <a:ea typeface="字魂17号-萌趣果冻体"/>
                  <a:cs typeface="Calibri" panose="020F0502020204030204" pitchFamily="34" charset="0"/>
                </a:rPr>
                <a:t>Thành phần chính trong nước rửa tay khô là cồn (chiếm 60% đến 65%). Cồn là chất lỏng dễ bay hơi nên nhanh chóng chuyển từ trạng thái lỏng sang trạng thái khí giúp tay khô và sạch nhanh chóng</a:t>
              </a:r>
            </a:p>
          </p:txBody>
        </p:sp>
      </p:grpSp>
    </p:spTree>
    <p:extLst>
      <p:ext uri="{BB962C8B-B14F-4D97-AF65-F5344CB8AC3E}">
        <p14:creationId xmlns:p14="http://schemas.microsoft.com/office/powerpoint/2010/main" val="111865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179" y="2106799"/>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66844" y="331443"/>
            <a:ext cx="8922656" cy="1915416"/>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2. </a:t>
            </a:r>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Đọc thông tin và giải thích vì sao trong tương lai gấu Bắc Cực có thể không còn nơi để sinh sống?</a:t>
            </a:r>
            <a:endParaRPr kumimoji="0" lang="en-US" altLang="zh-CN" sz="36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pic>
        <p:nvPicPr>
          <p:cNvPr id="8" name="Picture 7">
            <a:extLst>
              <a:ext uri="{FF2B5EF4-FFF2-40B4-BE49-F238E27FC236}">
                <a16:creationId xmlns:a16="http://schemas.microsoft.com/office/drawing/2014/main" id="{182F8643-38CE-A829-3D9B-CADD0F625DE1}"/>
              </a:ext>
            </a:extLst>
          </p:cNvPr>
          <p:cNvPicPr>
            <a:picLocks noChangeAspect="1"/>
          </p:cNvPicPr>
          <p:nvPr/>
        </p:nvPicPr>
        <p:blipFill>
          <a:blip r:embed="rId3"/>
          <a:stretch>
            <a:fillRect/>
          </a:stretch>
        </p:blipFill>
        <p:spPr>
          <a:xfrm>
            <a:off x="379686" y="2708876"/>
            <a:ext cx="7566135" cy="301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1372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279FBA-91D9-116D-3E05-F97FC3D1E3E0}"/>
              </a:ext>
            </a:extLst>
          </p:cNvPr>
          <p:cNvGrpSpPr/>
          <p:nvPr/>
        </p:nvGrpSpPr>
        <p:grpSpPr>
          <a:xfrm>
            <a:off x="1091473" y="176180"/>
            <a:ext cx="10722155" cy="2293751"/>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24326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Khi môi trường ô nhiễm, nhiệt độ trung bình của Trái Đất tăng làm băng tan ra. Quá trình băng chuyển từ trạng thái rắn sang trạng thái lỏng làm môi trường sống của gấu Bắc Cực là băng dần biến mất. </a:t>
              </a:r>
            </a:p>
          </p:txBody>
        </p:sp>
      </p:grpSp>
      <p:pic>
        <p:nvPicPr>
          <p:cNvPr id="10" name="Picture 9">
            <a:extLst>
              <a:ext uri="{FF2B5EF4-FFF2-40B4-BE49-F238E27FC236}">
                <a16:creationId xmlns:a16="http://schemas.microsoft.com/office/drawing/2014/main" id="{0C3C21F7-C005-1F23-DA35-4981B0715583}"/>
              </a:ext>
            </a:extLst>
          </p:cNvPr>
          <p:cNvPicPr>
            <a:picLocks noChangeAspect="1"/>
          </p:cNvPicPr>
          <p:nvPr/>
        </p:nvPicPr>
        <p:blipFill>
          <a:blip r:embed="rId2"/>
          <a:stretch>
            <a:fillRect/>
          </a:stretch>
        </p:blipFill>
        <p:spPr>
          <a:xfrm>
            <a:off x="2585545" y="2623944"/>
            <a:ext cx="7378262" cy="3972322"/>
          </a:xfrm>
          <a:prstGeom prst="rect">
            <a:avLst/>
          </a:prstGeom>
        </p:spPr>
      </p:pic>
    </p:spTree>
    <p:extLst>
      <p:ext uri="{BB962C8B-B14F-4D97-AF65-F5344CB8AC3E}">
        <p14:creationId xmlns:p14="http://schemas.microsoft.com/office/powerpoint/2010/main" val="17942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54B3AAA-13BC-D5DC-D486-FD85B602BC1D}"/>
              </a:ext>
            </a:extLst>
          </p:cNvPr>
          <p:cNvCxnSpPr>
            <a:cxnSpLocks/>
            <a:stCxn id="4" idx="3"/>
            <a:endCxn id="6" idx="1"/>
          </p:cNvCxnSpPr>
          <p:nvPr/>
        </p:nvCxnSpPr>
        <p:spPr>
          <a:xfrm flipV="1">
            <a:off x="3371850" y="585753"/>
            <a:ext cx="865132" cy="28289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5E15769-E772-E909-F68A-D0A00FC053F1}"/>
              </a:ext>
            </a:extLst>
          </p:cNvPr>
          <p:cNvSpPr/>
          <p:nvPr/>
        </p:nvSpPr>
        <p:spPr>
          <a:xfrm>
            <a:off x="4236982" y="108646"/>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Các chất có thể tồn tại ở trạng thái rắn, lỏng hoặc khí.</a:t>
            </a:r>
          </a:p>
        </p:txBody>
      </p:sp>
      <p:cxnSp>
        <p:nvCxnSpPr>
          <p:cNvPr id="7" name="Straight Connector 6">
            <a:extLst>
              <a:ext uri="{FF2B5EF4-FFF2-40B4-BE49-F238E27FC236}">
                <a16:creationId xmlns:a16="http://schemas.microsoft.com/office/drawing/2014/main" id="{BA0C2E8E-76BE-2286-B04B-FB422A7661BE}"/>
              </a:ext>
            </a:extLst>
          </p:cNvPr>
          <p:cNvCxnSpPr>
            <a:cxnSpLocks/>
            <a:stCxn id="4" idx="3"/>
            <a:endCxn id="8" idx="1"/>
          </p:cNvCxnSpPr>
          <p:nvPr/>
        </p:nvCxnSpPr>
        <p:spPr>
          <a:xfrm flipV="1">
            <a:off x="3371850" y="1785446"/>
            <a:ext cx="1124607" cy="16292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8571D-4A26-897A-AB22-B645E00792ED}"/>
              </a:ext>
            </a:extLst>
          </p:cNvPr>
          <p:cNvSpPr/>
          <p:nvPr/>
        </p:nvSpPr>
        <p:spPr>
          <a:xfrm>
            <a:off x="4496457" y="1311167"/>
            <a:ext cx="7267575" cy="948557"/>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rắn thường có hình dạng xác định và chiếm khoảng không gian xác định.</a:t>
            </a:r>
          </a:p>
        </p:txBody>
      </p:sp>
      <p:cxnSp>
        <p:nvCxnSpPr>
          <p:cNvPr id="9" name="Straight Connector 8">
            <a:extLst>
              <a:ext uri="{FF2B5EF4-FFF2-40B4-BE49-F238E27FC236}">
                <a16:creationId xmlns:a16="http://schemas.microsoft.com/office/drawing/2014/main" id="{CF204AEF-4265-28CA-ED78-D9A2AD4E5692}"/>
              </a:ext>
            </a:extLst>
          </p:cNvPr>
          <p:cNvCxnSpPr>
            <a:cxnSpLocks/>
            <a:stCxn id="4" idx="3"/>
            <a:endCxn id="10" idx="1"/>
          </p:cNvCxnSpPr>
          <p:nvPr/>
        </p:nvCxnSpPr>
        <p:spPr>
          <a:xfrm flipV="1">
            <a:off x="3371850" y="3056813"/>
            <a:ext cx="1154168" cy="3579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6EDA681-CCAC-75C8-5B26-BD10FED05871}"/>
              </a:ext>
            </a:extLst>
          </p:cNvPr>
          <p:cNvSpPr/>
          <p:nvPr/>
        </p:nvSpPr>
        <p:spPr>
          <a:xfrm>
            <a:off x="4526018" y="2498067"/>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lỏng không có hình dạng xác định và chiếm khoảng không gian</a:t>
            </a:r>
            <a:r>
              <a:rPr lang="en-US" sz="2200" dirty="0"/>
              <a:t> </a:t>
            </a:r>
            <a:r>
              <a:rPr lang="vi-VN" sz="2200" dirty="0"/>
              <a:t>xác định.</a:t>
            </a:r>
          </a:p>
        </p:txBody>
      </p:sp>
      <p:cxnSp>
        <p:nvCxnSpPr>
          <p:cNvPr id="16" name="Straight Connector 15">
            <a:extLst>
              <a:ext uri="{FF2B5EF4-FFF2-40B4-BE49-F238E27FC236}">
                <a16:creationId xmlns:a16="http://schemas.microsoft.com/office/drawing/2014/main" id="{5726976D-D50E-5080-7514-98888E4DEEF0}"/>
              </a:ext>
            </a:extLst>
          </p:cNvPr>
          <p:cNvCxnSpPr>
            <a:cxnSpLocks/>
            <a:stCxn id="4" idx="3"/>
            <a:endCxn id="17" idx="1"/>
          </p:cNvCxnSpPr>
          <p:nvPr/>
        </p:nvCxnSpPr>
        <p:spPr>
          <a:xfrm>
            <a:off x="3371850" y="3414713"/>
            <a:ext cx="1175189" cy="10084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A846D5A8-1257-0ED5-3AC5-EA4665553D8F}"/>
              </a:ext>
            </a:extLst>
          </p:cNvPr>
          <p:cNvSpPr/>
          <p:nvPr/>
        </p:nvSpPr>
        <p:spPr>
          <a:xfrm>
            <a:off x="4547039" y="3864412"/>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khí không có hình dạng xác định và chiếm khoảng không gian không xác định (chiếm toàn bộ không gian bên trong vật chứa).</a:t>
            </a:r>
          </a:p>
        </p:txBody>
      </p:sp>
      <p:cxnSp>
        <p:nvCxnSpPr>
          <p:cNvPr id="19" name="Straight Connector 18">
            <a:extLst>
              <a:ext uri="{FF2B5EF4-FFF2-40B4-BE49-F238E27FC236}">
                <a16:creationId xmlns:a16="http://schemas.microsoft.com/office/drawing/2014/main" id="{18FB71AE-AD7A-3741-A7CC-616E951C634B}"/>
              </a:ext>
            </a:extLst>
          </p:cNvPr>
          <p:cNvCxnSpPr>
            <a:cxnSpLocks/>
            <a:stCxn id="4" idx="3"/>
            <a:endCxn id="20" idx="1"/>
          </p:cNvCxnSpPr>
          <p:nvPr/>
        </p:nvCxnSpPr>
        <p:spPr>
          <a:xfrm>
            <a:off x="3371850" y="3414713"/>
            <a:ext cx="1175189" cy="25236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DB61149-9A23-B928-DD57-0F3C20C70CEF}"/>
              </a:ext>
            </a:extLst>
          </p:cNvPr>
          <p:cNvSpPr/>
          <p:nvPr/>
        </p:nvSpPr>
        <p:spPr>
          <a:xfrm>
            <a:off x="4547039" y="5465379"/>
            <a:ext cx="7267575" cy="94593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Ở nhiệt độ phù hợp, chất có thể biến đổi từ trạng thái này sang trạng thái khác.</a:t>
            </a:r>
          </a:p>
        </p:txBody>
      </p:sp>
    </p:spTree>
    <p:extLst>
      <p:ext uri="{BB962C8B-B14F-4D97-AF65-F5344CB8AC3E}">
        <p14:creationId xmlns:p14="http://schemas.microsoft.com/office/powerpoint/2010/main" val="765927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5,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1655661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1425C6E3-A8A9-633F-3256-438F9D68E175}"/>
              </a:ext>
            </a:extLst>
          </p:cNvPr>
          <p:cNvPicPr>
            <a:picLocks noChangeAspect="1"/>
          </p:cNvPicPr>
          <p:nvPr/>
        </p:nvPicPr>
        <p:blipFill>
          <a:blip r:embed="rId12"/>
          <a:stretch>
            <a:fillRect/>
          </a:stretch>
        </p:blipFill>
        <p:spPr>
          <a:xfrm>
            <a:off x="2249918" y="1923131"/>
            <a:ext cx="7986452" cy="3621338"/>
          </a:xfrm>
          <a:prstGeom prst="rect">
            <a:avLst/>
          </a:prstGeom>
        </p:spPr>
      </p:pic>
    </p:spTree>
    <p:extLst>
      <p:ext uri="{BB962C8B-B14F-4D97-AF65-F5344CB8AC3E}">
        <p14:creationId xmlns:p14="http://schemas.microsoft.com/office/powerpoint/2010/main" val="4106103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123658"/>
          </a:xfrm>
          <a:prstGeom prst="rect">
            <a:avLst/>
          </a:prstGeom>
          <a:solidFill>
            <a:schemeClr val="bg1"/>
          </a:solidFill>
        </p:spPr>
        <p:txBody>
          <a:bodyPr wrap="square" rtlCol="0">
            <a:spAutoFit/>
          </a:bodyPr>
          <a:lstStyle/>
          <a:p>
            <a:pPr lvl="0" algn="ctr"/>
            <a:r>
              <a:rPr lang="en-US" sz="4400" b="1" dirty="0" err="1">
                <a:solidFill>
                  <a:srgbClr val="AC2427"/>
                </a:solidFill>
                <a:latin typeface="Arial" panose="020B0604020202020204" pitchFamily="34" charset="0"/>
                <a:cs typeface="Arial" panose="020B0604020202020204" pitchFamily="34" charset="0"/>
              </a:rPr>
              <a:t>Hoạt</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động</a:t>
            </a:r>
            <a:r>
              <a:rPr lang="en-US" sz="4400" b="1" dirty="0">
                <a:solidFill>
                  <a:srgbClr val="AC2427"/>
                </a:solidFill>
                <a:latin typeface="Arial" panose="020B0604020202020204" pitchFamily="34" charset="0"/>
                <a:cs typeface="Arial" panose="020B0604020202020204" pitchFamily="34" charset="0"/>
              </a:rPr>
              <a:t> 1: </a:t>
            </a:r>
          </a:p>
          <a:p>
            <a:pPr lvl="0" algn="ctr"/>
            <a:r>
              <a:rPr lang="en-US" sz="4400" b="1" dirty="0" err="1">
                <a:solidFill>
                  <a:srgbClr val="AC2427"/>
                </a:solidFill>
                <a:latin typeface="Arial" panose="020B0604020202020204" pitchFamily="34" charset="0"/>
                <a:cs typeface="Arial" panose="020B0604020202020204" pitchFamily="34" charset="0"/>
              </a:rPr>
              <a:t>Tìm</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hiểu</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sự</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biến</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đổi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trạng</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thái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của</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nến</a:t>
            </a:r>
            <a:endParaRPr kumimoji="0" lang="vi-VN" sz="4400" b="1" i="0" u="none" strike="noStrike" kern="1200" cap="none" spc="0" normalizeH="0" baseline="0" noProof="0" dirty="0">
              <a:ln>
                <a:noFill/>
              </a:ln>
              <a:solidFill>
                <a:srgbClr val="AC2427"/>
              </a:solidFill>
              <a:effectLst/>
              <a:uLnTx/>
              <a:uFillTx/>
              <a:latin typeface="Arial" panose="020B0604020202020204" pitchFamily="34" charset="0"/>
              <a:ea typeface="字魂17号-萌趣果冻体"/>
              <a:cs typeface="Arial" panose="020B0604020202020204" pitchFamily="34" charset="0"/>
            </a:endParaRPr>
          </a:p>
        </p:txBody>
      </p:sp>
    </p:spTree>
    <p:extLst>
      <p:ext uri="{BB962C8B-B14F-4D97-AF65-F5344CB8AC3E}">
        <p14:creationId xmlns:p14="http://schemas.microsoft.com/office/powerpoint/2010/main" val="3451165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3"/>
            <a:ext cx="13285075" cy="1969718"/>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158187" y="578040"/>
              <a:ext cx="23203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Thí</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nghiệm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tìm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hiểu</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biến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đổi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trạng</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thái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chuyển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thể</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của</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a:t>
              </a:r>
              <a:endParaRPr kumimoji="0" lang="vi-VN"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endParaRPr>
            </a:p>
          </p:txBody>
        </p:sp>
      </p:grpSp>
      <p:grpSp>
        <p:nvGrpSpPr>
          <p:cNvPr id="10" name="Group 9">
            <a:extLst>
              <a:ext uri="{FF2B5EF4-FFF2-40B4-BE49-F238E27FC236}">
                <a16:creationId xmlns:a16="http://schemas.microsoft.com/office/drawing/2014/main" id="{BE756545-F1BB-2544-7E6E-09CAF4111023}"/>
              </a:ext>
            </a:extLst>
          </p:cNvPr>
          <p:cNvGrpSpPr/>
          <p:nvPr/>
        </p:nvGrpSpPr>
        <p:grpSpPr>
          <a:xfrm>
            <a:off x="334729" y="1616099"/>
            <a:ext cx="4573603" cy="294539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2087713" y="2760345"/>
              <a:ext cx="80165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Chuẩn bị: </a:t>
              </a:r>
              <a:r>
                <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nến vụn, 1 bát sứ chịu nhiệt, 1 đũa thuỷ tinh, 1 kiềng sắt, 1 lưới tản nhiệt, 1 cốc nến, 1 bật lửa.</a:t>
              </a:r>
            </a:p>
          </p:txBody>
        </p:sp>
      </p:grpSp>
      <p:pic>
        <p:nvPicPr>
          <p:cNvPr id="15" name="Picture 14">
            <a:extLst>
              <a:ext uri="{FF2B5EF4-FFF2-40B4-BE49-F238E27FC236}">
                <a16:creationId xmlns:a16="http://schemas.microsoft.com/office/drawing/2014/main" id="{71C98F11-039B-D1AC-6E42-AF58E0892EEE}"/>
              </a:ext>
            </a:extLst>
          </p:cNvPr>
          <p:cNvPicPr>
            <a:picLocks noChangeAspect="1"/>
          </p:cNvPicPr>
          <p:nvPr/>
        </p:nvPicPr>
        <p:blipFill>
          <a:blip r:embed="rId3"/>
          <a:stretch>
            <a:fillRect/>
          </a:stretch>
        </p:blipFill>
        <p:spPr>
          <a:xfrm>
            <a:off x="5286074" y="1681656"/>
            <a:ext cx="6790313" cy="2543503"/>
          </a:xfrm>
          <a:prstGeom prst="rect">
            <a:avLst/>
          </a:prstGeom>
        </p:spPr>
      </p:pic>
      <p:sp>
        <p:nvSpPr>
          <p:cNvPr id="17" name="Rectangle: Rounded Corners 16">
            <a:extLst>
              <a:ext uri="{FF2B5EF4-FFF2-40B4-BE49-F238E27FC236}">
                <a16:creationId xmlns:a16="http://schemas.microsoft.com/office/drawing/2014/main" id="{3D8CFD4C-D317-2B57-1F9F-7DEEA0F55786}"/>
              </a:ext>
            </a:extLst>
          </p:cNvPr>
          <p:cNvSpPr/>
          <p:nvPr/>
        </p:nvSpPr>
        <p:spPr>
          <a:xfrm>
            <a:off x="515007" y="4866290"/>
            <a:ext cx="11225048" cy="1991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Cho một ít nến vụn vào bát sứ và đặt bát lên kiềng sắt có lưới tản nhiệt (hình 8a).</a:t>
            </a:r>
          </a:p>
          <a:p>
            <a:pPr algn="just"/>
            <a:r>
              <a:rPr lang="vi-VN" sz="2400" b="0" i="0" dirty="0">
                <a:solidFill>
                  <a:srgbClr val="000000"/>
                </a:solidFill>
                <a:effectLst/>
                <a:latin typeface="Calibri" panose="020F0502020204030204" pitchFamily="34" charset="0"/>
                <a:cs typeface="Calibri" panose="020F0502020204030204" pitchFamily="34" charset="0"/>
              </a:rPr>
              <a:t>- Đốt nến và đun nóng bát sứ đến khi nến trong bát chảy lỏng (hình 8b).</a:t>
            </a:r>
          </a:p>
          <a:p>
            <a:pPr algn="just"/>
            <a:r>
              <a:rPr lang="vi-VN" sz="2400" b="0" i="0" dirty="0">
                <a:solidFill>
                  <a:srgbClr val="000000"/>
                </a:solidFill>
                <a:effectLst/>
                <a:latin typeface="Calibri" panose="020F0502020204030204" pitchFamily="34" charset="0"/>
                <a:cs typeface="Calibri" panose="020F0502020204030204" pitchFamily="34" charset="0"/>
              </a:rPr>
              <a:t>- Tắt nến, để nguội bát sứ và dùng đũa thuỷ tinh đẩy nhẹ lớp nến trong bát (hình 8c).</a:t>
            </a:r>
          </a:p>
          <a:p>
            <a:pPr algn="just"/>
            <a:r>
              <a:rPr lang="vi-VN" sz="2400" b="0" i="0" dirty="0">
                <a:solidFill>
                  <a:srgbClr val="000000"/>
                </a:solidFill>
                <a:effectLst/>
                <a:latin typeface="Calibri" panose="020F0502020204030204" pitchFamily="34" charset="0"/>
                <a:cs typeface="Calibri" panose="020F0502020204030204" pitchFamily="34" charset="0"/>
              </a:rPr>
              <a:t>Quan sát và nhận xét sự biến đổi trạng thái của nến vụn dưới tác dụng của nhiệt.</a:t>
            </a:r>
          </a:p>
        </p:txBody>
      </p:sp>
    </p:spTree>
    <p:extLst>
      <p:ext uri="{BB962C8B-B14F-4D97-AF65-F5344CB8AC3E}">
        <p14:creationId xmlns:p14="http://schemas.microsoft.com/office/powerpoint/2010/main" val="1032392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Thí nghiệm sự chuyển thể của nến  KHTN 6 Cánh diều_v720P">
            <a:hlinkClick r:id="" action="ppaction://media"/>
            <a:extLst>
              <a:ext uri="{FF2B5EF4-FFF2-40B4-BE49-F238E27FC236}">
                <a16:creationId xmlns:a16="http://schemas.microsoft.com/office/drawing/2014/main" id="{EDA360B4-A240-7BAE-293B-27E9A47AE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7865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33800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Hoàn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thành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Phiếu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bài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tập</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aphicFrame>
        <p:nvGraphicFramePr>
          <p:cNvPr id="11" name="Table 10">
            <a:extLst>
              <a:ext uri="{FF2B5EF4-FFF2-40B4-BE49-F238E27FC236}">
                <a16:creationId xmlns:a16="http://schemas.microsoft.com/office/drawing/2014/main" id="{F2297D4A-BFD8-46DD-9B19-80615B71DEEE}"/>
              </a:ext>
            </a:extLst>
          </p:cNvPr>
          <p:cNvGraphicFramePr>
            <a:graphicFrameLocks noGrp="1"/>
          </p:cNvGraphicFramePr>
          <p:nvPr>
            <p:extLst>
              <p:ext uri="{D42A27DB-BD31-4B8C-83A1-F6EECF244321}">
                <p14:modId xmlns:p14="http://schemas.microsoft.com/office/powerpoint/2010/main" val="1781851670"/>
              </p:ext>
            </p:extLst>
          </p:nvPr>
        </p:nvGraphicFramePr>
        <p:xfrm>
          <a:off x="833821" y="2512731"/>
          <a:ext cx="10517352" cy="4345269"/>
        </p:xfrm>
        <a:graphic>
          <a:graphicData uri="http://schemas.openxmlformats.org/drawingml/2006/table">
            <a:tbl>
              <a:tblPr firstRow="1" bandRow="1">
                <a:tableStyleId>{5C22544A-7EE6-4342-B048-85BDC9FD1C3A}</a:tableStyleId>
              </a:tblPr>
              <a:tblGrid>
                <a:gridCol w="3505784">
                  <a:extLst>
                    <a:ext uri="{9D8B030D-6E8A-4147-A177-3AD203B41FA5}">
                      <a16:colId xmlns:a16="http://schemas.microsoft.com/office/drawing/2014/main" val="2886909545"/>
                    </a:ext>
                  </a:extLst>
                </a:gridCol>
                <a:gridCol w="3505784">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0">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Tree>
    <p:extLst>
      <p:ext uri="{BB962C8B-B14F-4D97-AF65-F5344CB8AC3E}">
        <p14:creationId xmlns:p14="http://schemas.microsoft.com/office/powerpoint/2010/main" val="292296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1012</Words>
  <Application>Microsoft Office PowerPoint</Application>
  <PresentationFormat>Widescreen</PresentationFormat>
  <Paragraphs>97</Paragraphs>
  <Slides>26</Slides>
  <Notes>3</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Cambria</vt:lpstr>
      <vt:lpstr>等线</vt:lpstr>
      <vt:lpstr>等线 Light</vt:lpstr>
      <vt:lpstr>Times New Roman</vt:lpstr>
      <vt:lpstr>印品天逸黑</vt:lpstr>
      <vt:lpstr>字魂17号-萌趣果冻体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34</cp:revision>
  <dcterms:created xsi:type="dcterms:W3CDTF">2024-07-12T10:48:55Z</dcterms:created>
  <dcterms:modified xsi:type="dcterms:W3CDTF">2024-09-14T15:51:50Z</dcterms:modified>
  <cp:category>9Slide.vn</cp:category>
</cp:coreProperties>
</file>