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7" r:id="rId2"/>
  </p:sldMasterIdLst>
  <p:notesMasterIdLst>
    <p:notesMasterId r:id="rId17"/>
  </p:notesMasterIdLst>
  <p:sldIdLst>
    <p:sldId id="305" r:id="rId3"/>
    <p:sldId id="256" r:id="rId4"/>
    <p:sldId id="306" r:id="rId5"/>
    <p:sldId id="307" r:id="rId6"/>
    <p:sldId id="308" r:id="rId7"/>
    <p:sldId id="309" r:id="rId8"/>
    <p:sldId id="310" r:id="rId9"/>
    <p:sldId id="312" r:id="rId10"/>
    <p:sldId id="257" r:id="rId11"/>
    <p:sldId id="258" r:id="rId12"/>
    <p:sldId id="259" r:id="rId13"/>
    <p:sldId id="313" r:id="rId14"/>
    <p:sldId id="314" r:id="rId15"/>
    <p:sldId id="263" r:id="rId16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Didact Gothic" panose="020B0604020202020204" charset="0"/>
      <p:regular r:id="rId23"/>
    </p:embeddedFont>
    <p:embeddedFont>
      <p:font typeface="Odibee Sans" panose="020B0604020202020204" charset="0"/>
      <p:regular r:id="rId24"/>
    </p:embeddedFont>
    <p:embeddedFont>
      <p:font typeface="Bellota Text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C7ED9F-4856-400B-9C51-81D1AE8C65FD}">
  <a:tblStyle styleId="{D9C7ED9F-4856-400B-9C51-81D1AE8C65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32068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903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92A5B1-BEA0-4A2E-9682-D8A158E82305}" type="slidenum">
              <a:rPr lang="en-US" altLang="en-US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174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C5F6107-3950-4F4B-A6CB-2164A1E1C6AD}" type="slidenum">
              <a:rPr lang="en-US" altLang="en-US" sz="1200" kern="1200" smtClean="0">
                <a:solidFill>
                  <a:srgbClr val="000000"/>
                </a:solidFill>
                <a:ea typeface="+mn-ea"/>
                <a:cs typeface="+mn-cs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altLang="en-US" sz="1200" kern="1200" smtClean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784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ss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7A64A8-7F28-4E44-AC84-C9D0021E123B}" type="slidenum">
              <a:rPr lang="en-US" altLang="en-US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3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5778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58eee2c94_9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58eee2c94_9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8077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3503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586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434343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6D519-C18F-47AD-9184-2A666C9418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9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A5DB7-C371-43CD-BB8B-C83C235D46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73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68EBBA-A85F-406F-A1DA-3140BD1C7B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0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1DCCD5-F3A3-4D2E-ACC4-6BECE7DE1E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73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962A4-6D49-4F50-B773-346EFF964D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07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05B3F-4F59-4074-8A8C-2592208EA6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20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5FC509-C3F3-4C1F-B5D9-8927D99506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60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12067-0D24-4A3F-B689-F59C5EC8F2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FBE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BE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1670508" y="2351979"/>
            <a:ext cx="3689852" cy="145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5252100" y="2171428"/>
            <a:ext cx="317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102699" y="3884256"/>
            <a:ext cx="496378" cy="634217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4686953" y="35514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defRPr sz="14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defRPr sz="14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defRPr sz="14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defRPr sz="14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FCEDD-1221-425A-8D05-400B2EEE8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0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FB8670-CC28-4A8D-8697-74D4B506443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9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10257-E99A-4B73-8FF4-DD6837483E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6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Char char="●"/>
              <a:defRPr sz="18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DD5AF0B-BBC4-4FA6-98DD-316AA1CA4559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26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3.gif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3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audio" Target="../media/audio5.wav"/><Relationship Id="rId11" Type="http://schemas.openxmlformats.org/officeDocument/2006/relationships/audio" Target="../media/audio7.wav"/><Relationship Id="rId5" Type="http://schemas.openxmlformats.org/officeDocument/2006/relationships/audio" Target="../media/audio4.wav"/><Relationship Id="rId10" Type="http://schemas.openxmlformats.org/officeDocument/2006/relationships/image" Target="../media/image12.jpe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3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audio" Target="../media/audio5.wav"/><Relationship Id="rId11" Type="http://schemas.openxmlformats.org/officeDocument/2006/relationships/audio" Target="../media/audio7.wav"/><Relationship Id="rId5" Type="http://schemas.openxmlformats.org/officeDocument/2006/relationships/audio" Target="../media/audio4.wav"/><Relationship Id="rId10" Type="http://schemas.openxmlformats.org/officeDocument/2006/relationships/image" Target="../media/image12.jpe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13.gif"/><Relationship Id="rId3" Type="http://schemas.openxmlformats.org/officeDocument/2006/relationships/notesSlide" Target="../notesSlides/notesSlide3.xml"/><Relationship Id="rId7" Type="http://schemas.openxmlformats.org/officeDocument/2006/relationships/audio" Target="../media/audio5.wav"/><Relationship Id="rId12" Type="http://schemas.openxmlformats.org/officeDocument/2006/relationships/audio" Target="../media/audio7.wav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image" Target="../media/image12.jpeg"/><Relationship Id="rId5" Type="http://schemas.openxmlformats.org/officeDocument/2006/relationships/audio" Target="../media/audio3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060" y="745925"/>
            <a:ext cx="7031944" cy="16899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8000" b="1" kern="1200" dirty="0" err="1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/>
                <a:ea typeface="+mn-ea"/>
                <a:cs typeface="+mn-cs"/>
              </a:rPr>
              <a:t>Nhiệt</a:t>
            </a:r>
            <a:r>
              <a:rPr lang="en-US" sz="8000" b="1" kern="1200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8000" b="1" kern="1200" dirty="0" err="1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/>
                <a:ea typeface="+mn-ea"/>
                <a:cs typeface="+mn-cs"/>
              </a:rPr>
              <a:t>liệt</a:t>
            </a:r>
            <a:r>
              <a:rPr lang="en-US" sz="8000" b="1" kern="1200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8000" b="1" kern="1200" dirty="0" err="1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/>
                <a:ea typeface="+mn-ea"/>
                <a:cs typeface="+mn-cs"/>
              </a:rPr>
              <a:t>chào</a:t>
            </a:r>
            <a:r>
              <a:rPr lang="en-US" sz="8000" b="1" kern="1200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8000" b="1" kern="1200" dirty="0" err="1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/>
                <a:ea typeface="+mn-ea"/>
                <a:cs typeface="+mn-cs"/>
              </a:rPr>
              <a:t>mừng</a:t>
            </a:r>
            <a:r>
              <a:rPr lang="en-US" sz="8000" b="1" kern="1200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8000" b="1" kern="1200" dirty="0" err="1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/>
                <a:ea typeface="+mn-ea"/>
                <a:cs typeface="+mn-cs"/>
              </a:rPr>
              <a:t>quý</a:t>
            </a:r>
            <a:r>
              <a:rPr lang="en-US" sz="8000" b="1" kern="1200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8000" b="1" kern="1200" dirty="0" err="1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/>
                <a:ea typeface="+mn-ea"/>
                <a:cs typeface="+mn-cs"/>
              </a:rPr>
              <a:t>thầy</a:t>
            </a:r>
            <a:r>
              <a:rPr lang="en-US" sz="8000" b="1" kern="1200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8000" b="1" kern="1200" dirty="0" err="1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/>
                <a:ea typeface="+mn-ea"/>
                <a:cs typeface="+mn-cs"/>
              </a:rPr>
              <a:t>cô</a:t>
            </a:r>
            <a:r>
              <a:rPr lang="en-US" sz="8000" b="1" kern="1200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8000" b="1" kern="1200" dirty="0" err="1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/>
                <a:ea typeface="+mn-ea"/>
                <a:cs typeface="+mn-cs"/>
              </a:rPr>
              <a:t>về</a:t>
            </a:r>
            <a:r>
              <a:rPr lang="en-US" sz="8000" b="1" kern="1200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8000" b="1" kern="1200" dirty="0" err="1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/>
                <a:ea typeface="+mn-ea"/>
                <a:cs typeface="+mn-cs"/>
              </a:rPr>
              <a:t>dự</a:t>
            </a:r>
            <a:r>
              <a:rPr lang="en-US" sz="8000" b="1" kern="1200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8000" b="1" kern="1200" dirty="0" err="1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/>
                <a:ea typeface="+mn-ea"/>
                <a:cs typeface="+mn-cs"/>
              </a:rPr>
              <a:t>giờ</a:t>
            </a:r>
            <a:endParaRPr lang="en-US" sz="8000" b="1" kern="1200" dirty="0">
              <a:ln w="12700">
                <a:solidFill>
                  <a:srgbClr val="1F497D">
                    <a:lumMod val="75000"/>
                  </a:srgbClr>
                </a:solidFill>
                <a:prstDash val="solid"/>
              </a:ln>
              <a:pattFill prst="dkUpDiag">
                <a:fgClr>
                  <a:srgbClr val="1F497D"/>
                </a:fgClr>
                <a:bgClr>
                  <a:srgbClr val="1F497D">
                    <a:lumMod val="20000"/>
                    <a:lumOff val="80000"/>
                  </a:srgbClr>
                </a:bgClr>
              </a:patt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6797" y="1003185"/>
            <a:ext cx="64041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800" b="1" kern="120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/>
                <a:ea typeface="+mn-ea"/>
                <a:cs typeface="+mn-cs"/>
              </a:rPr>
              <a:t>Môn</a:t>
            </a:r>
            <a:r>
              <a:rPr lang="en-US" sz="4800" b="1" kern="120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/>
                <a:ea typeface="+mn-ea"/>
                <a:cs typeface="+mn-cs"/>
              </a:rPr>
              <a:t>: </a:t>
            </a:r>
            <a:r>
              <a:rPr lang="en-US" sz="4800" b="1" kern="120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/>
                <a:ea typeface="+mn-ea"/>
                <a:cs typeface="+mn-cs"/>
              </a:rPr>
              <a:t>Toán</a:t>
            </a:r>
            <a:r>
              <a:rPr lang="en-US" sz="4800" b="1" kern="120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4800" b="1" kern="120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/>
                <a:ea typeface="+mn-ea"/>
                <a:cs typeface="+mn-cs"/>
              </a:rPr>
              <a:t>bô</a:t>
            </a:r>
            <a:r>
              <a:rPr lang="en-US" sz="4800" b="1" kern="120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/>
                <a:ea typeface="+mn-ea"/>
                <a:cs typeface="+mn-cs"/>
              </a:rPr>
              <a:t>̉ sung</a:t>
            </a:r>
            <a:endParaRPr lang="en-US" sz="4800" b="1" kern="120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0999" y="1649096"/>
            <a:ext cx="17860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800" b="1" kern="120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  <a:ea typeface="+mn-ea"/>
                <a:cs typeface="+mn-cs"/>
              </a:rPr>
              <a:t>Lớp</a:t>
            </a:r>
            <a:r>
              <a:rPr lang="en-US" sz="4800" b="1" kern="120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  <a:ea typeface="+mn-ea"/>
                <a:cs typeface="+mn-cs"/>
              </a:rPr>
              <a:t>: 2</a:t>
            </a:r>
            <a:endParaRPr lang="en-US" sz="4800" b="1" kern="120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5898" y="2358462"/>
            <a:ext cx="94422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000" b="1" kern="120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  <a:ea typeface="+mn-ea"/>
                <a:cs typeface="+mn-cs"/>
              </a:rPr>
              <a:t>Người</a:t>
            </a:r>
            <a:r>
              <a:rPr lang="en-US" sz="4000" b="1" kern="120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4000" b="1" kern="120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  <a:ea typeface="+mn-ea"/>
                <a:cs typeface="+mn-cs"/>
              </a:rPr>
              <a:t>thực</a:t>
            </a:r>
            <a:r>
              <a:rPr lang="en-US" sz="4000" b="1" kern="120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4000" b="1" kern="120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  <a:ea typeface="+mn-ea"/>
                <a:cs typeface="+mn-cs"/>
              </a:rPr>
              <a:t>hiện</a:t>
            </a:r>
            <a:r>
              <a:rPr lang="en-US" sz="4000" b="1" kern="120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  <a:ea typeface="+mn-ea"/>
                <a:cs typeface="+mn-cs"/>
              </a:rPr>
              <a:t>: </a:t>
            </a:r>
            <a:r>
              <a:rPr lang="en-US" sz="4000" b="1" kern="120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  <a:ea typeface="+mn-ea"/>
                <a:cs typeface="+mn-cs"/>
              </a:rPr>
              <a:t>Đỗ</a:t>
            </a:r>
            <a:r>
              <a:rPr lang="en-US" sz="4000" b="1" kern="120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4000" b="1" kern="120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  <a:ea typeface="+mn-ea"/>
                <a:cs typeface="+mn-cs"/>
              </a:rPr>
              <a:t>Thị</a:t>
            </a:r>
            <a:r>
              <a:rPr lang="en-US" sz="4000" b="1" kern="120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  <a:ea typeface="+mn-ea"/>
                <a:cs typeface="+mn-cs"/>
              </a:rPr>
              <a:t> Thu </a:t>
            </a:r>
            <a:r>
              <a:rPr lang="en-US" sz="4000" b="1" kern="120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  <a:ea typeface="+mn-ea"/>
                <a:cs typeface="+mn-cs"/>
              </a:rPr>
              <a:t>Hương</a:t>
            </a:r>
            <a:endParaRPr lang="en-US" sz="4000" b="1" kern="120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0616" y="3030885"/>
            <a:ext cx="47965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000" b="1" kern="120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  <a:ea typeface="+mn-ea"/>
                <a:cs typeface="+mn-cs"/>
              </a:rPr>
              <a:t>Năm</a:t>
            </a:r>
            <a:r>
              <a:rPr lang="en-US" sz="4000" b="1" kern="120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4000" b="1" kern="120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  <a:ea typeface="+mn-ea"/>
                <a:cs typeface="+mn-cs"/>
              </a:rPr>
              <a:t>học</a:t>
            </a:r>
            <a:r>
              <a:rPr lang="en-US" sz="4000" b="1" kern="120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  <a:ea typeface="+mn-ea"/>
                <a:cs typeface="+mn-cs"/>
              </a:rPr>
              <a:t>: 2024 - 2025</a:t>
            </a:r>
            <a:endParaRPr lang="en-US" sz="4000" b="1" kern="120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3429"/>
            <a:ext cx="1857215" cy="1820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3429"/>
            <a:ext cx="1177851" cy="11778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872" y="-579745"/>
            <a:ext cx="2751213" cy="2893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004" y="704"/>
            <a:ext cx="1273996" cy="16234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28" y="3323429"/>
            <a:ext cx="2407972" cy="18165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08" y="3545048"/>
            <a:ext cx="3971427" cy="13749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1295">
            <a:off x="3555522" y="3405792"/>
            <a:ext cx="2888228" cy="196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5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6807" y="10440"/>
            <a:ext cx="7284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nhẩm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481" y="287523"/>
            <a:ext cx="74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,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78095" y="699617"/>
            <a:ext cx="1857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40 + 50 =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83430" y="692633"/>
            <a:ext cx="74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90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09125" y="692633"/>
            <a:ext cx="1733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90 - 30 =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27325" y="652449"/>
            <a:ext cx="698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60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78095" y="1415908"/>
            <a:ext cx="1765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80 + 20 =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283430" y="1429876"/>
            <a:ext cx="90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100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770604" y="1418572"/>
            <a:ext cx="184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100 - 40 =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776645" y="3395819"/>
            <a:ext cx="601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60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78095" y="1866625"/>
            <a:ext cx="49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  <a:r>
              <a:rPr lang="en-US" sz="2800" dirty="0" smtClean="0"/>
              <a:t>,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76807" y="2389845"/>
            <a:ext cx="176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60 + 7 =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133168" y="2403813"/>
            <a:ext cx="803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67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207271" y="2431544"/>
            <a:ext cx="165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25 - 5 =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619964" y="2403813"/>
            <a:ext cx="604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28017" y="3327143"/>
            <a:ext cx="1815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40 + 13 =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5268" y="3313175"/>
            <a:ext cx="70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53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207270" y="3420896"/>
            <a:ext cx="1782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76 - 16 =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542890" y="1415908"/>
            <a:ext cx="834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1658" y="0"/>
            <a:ext cx="2301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t="65487"/>
          <a:stretch/>
        </p:blipFill>
        <p:spPr>
          <a:xfrm>
            <a:off x="811658" y="495098"/>
            <a:ext cx="8229600" cy="45373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423" t="62966" r="-423" b="5450"/>
          <a:stretch/>
        </p:blipFill>
        <p:spPr>
          <a:xfrm>
            <a:off x="811658" y="495097"/>
            <a:ext cx="8229600" cy="453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1933" y="164387"/>
            <a:ext cx="7993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err="1" smtClean="0"/>
              <a:t>Bài</a:t>
            </a:r>
            <a:r>
              <a:rPr lang="en-US" sz="1800" b="1" u="sng" dirty="0" smtClean="0"/>
              <a:t> </a:t>
            </a:r>
            <a:r>
              <a:rPr lang="en-US" sz="1800" b="1" u="sng" dirty="0" smtClean="0"/>
              <a:t>4:</a:t>
            </a:r>
            <a:endParaRPr lang="en-US" sz="1800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91856" y="472340"/>
            <a:ext cx="185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Bài</a:t>
            </a:r>
            <a:r>
              <a:rPr lang="en-US" sz="2800" dirty="0" smtClean="0"/>
              <a:t> </a:t>
            </a:r>
            <a:r>
              <a:rPr lang="en-US" sz="2800" dirty="0" err="1" smtClean="0"/>
              <a:t>giải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1933" y="883578"/>
            <a:ext cx="8075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Cuốn</a:t>
            </a:r>
            <a:r>
              <a:rPr lang="en-US" sz="2800" dirty="0" smtClean="0"/>
              <a:t> </a:t>
            </a:r>
            <a:r>
              <a:rPr lang="en-US" sz="2800" dirty="0" err="1" smtClean="0"/>
              <a:t>truyện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r>
              <a:rPr lang="en-US" sz="2800" dirty="0" smtClean="0"/>
              <a:t>́ </a:t>
            </a:r>
            <a:r>
              <a:rPr lang="en-US" sz="2800" dirty="0" err="1" smtClean="0"/>
              <a:t>còn</a:t>
            </a:r>
            <a:r>
              <a:rPr lang="en-US" sz="2800" dirty="0" smtClean="0"/>
              <a:t> </a:t>
            </a:r>
            <a:r>
              <a:rPr lang="en-US" sz="2800" dirty="0" err="1" smtClean="0"/>
              <a:t>lại</a:t>
            </a:r>
            <a:r>
              <a:rPr lang="en-US" sz="2800" dirty="0" smtClean="0"/>
              <a:t> </a:t>
            </a:r>
            <a:r>
              <a:rPr lang="en-US" sz="2800" dirty="0" err="1" smtClean="0"/>
              <a:t>sô</a:t>
            </a:r>
            <a:r>
              <a:rPr lang="en-US" sz="2800" dirty="0" smtClean="0"/>
              <a:t>́ </a:t>
            </a:r>
            <a:r>
              <a:rPr lang="en-US" sz="2800" dirty="0" err="1" smtClean="0"/>
              <a:t>trang</a:t>
            </a:r>
            <a:r>
              <a:rPr lang="en-US" sz="2800" dirty="0" smtClean="0"/>
              <a:t> Mai </a:t>
            </a:r>
            <a:r>
              <a:rPr lang="en-US" sz="2800" dirty="0" err="1" smtClean="0"/>
              <a:t>chưa</a:t>
            </a:r>
            <a:r>
              <a:rPr lang="en-US" sz="2800" dirty="0" smtClean="0"/>
              <a:t> </a:t>
            </a:r>
            <a:r>
              <a:rPr lang="en-US" sz="2800" dirty="0" err="1" smtClean="0"/>
              <a:t>đọc</a:t>
            </a:r>
            <a:r>
              <a:rPr lang="en-US" sz="2800" dirty="0" smtClean="0"/>
              <a:t> là: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308279" y="1366330"/>
            <a:ext cx="3441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48 - 27 = 21 (</a:t>
            </a:r>
            <a:r>
              <a:rPr lang="en-US" sz="2800" dirty="0" err="1" smtClean="0"/>
              <a:t>trang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664467" y="1818036"/>
            <a:ext cx="2948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Đáp</a:t>
            </a:r>
            <a:r>
              <a:rPr lang="en-US" sz="2800" dirty="0" smtClean="0"/>
              <a:t> </a:t>
            </a:r>
            <a:r>
              <a:rPr lang="en-US" sz="2800" dirty="0" err="1" smtClean="0"/>
              <a:t>sô</a:t>
            </a:r>
            <a:r>
              <a:rPr lang="en-US" sz="2800" dirty="0" smtClean="0"/>
              <a:t>́: 21 </a:t>
            </a:r>
            <a:r>
              <a:rPr lang="en-US" sz="2800" dirty="0" err="1" smtClean="0"/>
              <a:t>trang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300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1933" y="164387"/>
            <a:ext cx="7993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err="1" smtClean="0"/>
              <a:t>Bài</a:t>
            </a:r>
            <a:r>
              <a:rPr lang="en-US" sz="1800" b="1" u="sng" dirty="0" smtClean="0"/>
              <a:t> </a:t>
            </a:r>
            <a:r>
              <a:rPr lang="en-US" sz="1800" b="1" u="sng" dirty="0"/>
              <a:t>5</a:t>
            </a:r>
            <a:r>
              <a:rPr lang="en-US" sz="1800" b="1" u="sng" dirty="0" smtClean="0"/>
              <a:t>:</a:t>
            </a:r>
            <a:r>
              <a:rPr lang="en-US" sz="1800" b="1" dirty="0" smtClean="0"/>
              <a:t> </a:t>
            </a:r>
            <a:r>
              <a:rPr lang="en-US" sz="1800" dirty="0" err="1" smtClean="0"/>
              <a:t>Điền</a:t>
            </a:r>
            <a:r>
              <a:rPr lang="en-US" sz="1800" dirty="0" smtClean="0"/>
              <a:t> </a:t>
            </a:r>
            <a:r>
              <a:rPr lang="en-US" sz="1800" dirty="0" err="1" smtClean="0"/>
              <a:t>sô</a:t>
            </a:r>
            <a:r>
              <a:rPr lang="en-US" sz="1800" dirty="0" smtClean="0"/>
              <a:t>́:</a:t>
            </a:r>
            <a:endParaRPr lang="en-US" sz="1800" u="sng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t="2375" r="54927" b="10831"/>
          <a:stretch/>
        </p:blipFill>
        <p:spPr>
          <a:xfrm rot="16200000">
            <a:off x="3233911" y="-1561376"/>
            <a:ext cx="3338623" cy="81625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t="3063" r="49979" b="10211"/>
          <a:stretch/>
        </p:blipFill>
        <p:spPr>
          <a:xfrm rot="16200000">
            <a:off x="3233909" y="-1561376"/>
            <a:ext cx="3338625" cy="816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0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bject 3"/>
          <p:cNvSpPr/>
          <p:nvPr/>
        </p:nvSpPr>
        <p:spPr>
          <a:xfrm>
            <a:off x="2" y="6553148"/>
            <a:ext cx="18288000" cy="3734435"/>
          </a:xfrm>
          <a:custGeom>
            <a:avLst/>
            <a:gdLst/>
            <a:ahLst/>
            <a:cxnLst/>
            <a:rect l="l" t="t" r="r" b="b"/>
            <a:pathLst>
              <a:path w="18288000" h="3734434">
                <a:moveTo>
                  <a:pt x="0" y="347587"/>
                </a:moveTo>
                <a:lnTo>
                  <a:pt x="70600" y="325044"/>
                </a:lnTo>
                <a:lnTo>
                  <a:pt x="121863" y="309613"/>
                </a:lnTo>
                <a:lnTo>
                  <a:pt x="173348" y="294849"/>
                </a:lnTo>
                <a:lnTo>
                  <a:pt x="225055" y="280757"/>
                </a:lnTo>
                <a:lnTo>
                  <a:pt x="276983" y="267341"/>
                </a:lnTo>
                <a:lnTo>
                  <a:pt x="329132" y="254607"/>
                </a:lnTo>
                <a:lnTo>
                  <a:pt x="381501" y="242558"/>
                </a:lnTo>
                <a:lnTo>
                  <a:pt x="434089" y="231200"/>
                </a:lnTo>
                <a:lnTo>
                  <a:pt x="486896" y="220536"/>
                </a:lnTo>
                <a:lnTo>
                  <a:pt x="539921" y="210571"/>
                </a:lnTo>
                <a:lnTo>
                  <a:pt x="593164" y="201311"/>
                </a:lnTo>
                <a:lnTo>
                  <a:pt x="646624" y="192758"/>
                </a:lnTo>
                <a:lnTo>
                  <a:pt x="700300" y="184918"/>
                </a:lnTo>
                <a:lnTo>
                  <a:pt x="754191" y="177796"/>
                </a:lnTo>
                <a:lnTo>
                  <a:pt x="808298" y="171396"/>
                </a:lnTo>
                <a:lnTo>
                  <a:pt x="862620" y="165722"/>
                </a:lnTo>
                <a:lnTo>
                  <a:pt x="917156" y="160779"/>
                </a:lnTo>
                <a:lnTo>
                  <a:pt x="972316" y="156240"/>
                </a:lnTo>
                <a:lnTo>
                  <a:pt x="1028507" y="151777"/>
                </a:lnTo>
                <a:lnTo>
                  <a:pt x="1085715" y="147389"/>
                </a:lnTo>
                <a:lnTo>
                  <a:pt x="1143929" y="143075"/>
                </a:lnTo>
                <a:lnTo>
                  <a:pt x="1203136" y="138836"/>
                </a:lnTo>
                <a:lnTo>
                  <a:pt x="1263326" y="134669"/>
                </a:lnTo>
                <a:lnTo>
                  <a:pt x="1324486" y="130576"/>
                </a:lnTo>
                <a:lnTo>
                  <a:pt x="1386605" y="126556"/>
                </a:lnTo>
                <a:lnTo>
                  <a:pt x="1449670" y="122608"/>
                </a:lnTo>
                <a:lnTo>
                  <a:pt x="1513670" y="118731"/>
                </a:lnTo>
                <a:lnTo>
                  <a:pt x="1578593" y="114926"/>
                </a:lnTo>
                <a:lnTo>
                  <a:pt x="1644426" y="111192"/>
                </a:lnTo>
                <a:lnTo>
                  <a:pt x="1778780" y="103935"/>
                </a:lnTo>
                <a:lnTo>
                  <a:pt x="1916636" y="96956"/>
                </a:lnTo>
                <a:lnTo>
                  <a:pt x="2057900" y="90253"/>
                </a:lnTo>
                <a:lnTo>
                  <a:pt x="2202477" y="83821"/>
                </a:lnTo>
                <a:lnTo>
                  <a:pt x="2350272" y="77657"/>
                </a:lnTo>
                <a:lnTo>
                  <a:pt x="2501191" y="71758"/>
                </a:lnTo>
                <a:lnTo>
                  <a:pt x="2655139" y="66120"/>
                </a:lnTo>
                <a:lnTo>
                  <a:pt x="2812021" y="60740"/>
                </a:lnTo>
                <a:lnTo>
                  <a:pt x="3052640" y="53146"/>
                </a:lnTo>
                <a:lnTo>
                  <a:pt x="3299327" y="46111"/>
                </a:lnTo>
                <a:lnTo>
                  <a:pt x="3551766" y="39626"/>
                </a:lnTo>
                <a:lnTo>
                  <a:pt x="3809634" y="33677"/>
                </a:lnTo>
                <a:lnTo>
                  <a:pt x="4072614" y="28253"/>
                </a:lnTo>
                <a:lnTo>
                  <a:pt x="4430653" y="21818"/>
                </a:lnTo>
                <a:lnTo>
                  <a:pt x="4796452" y="16269"/>
                </a:lnTo>
                <a:lnTo>
                  <a:pt x="5169256" y="11576"/>
                </a:lnTo>
                <a:lnTo>
                  <a:pt x="5548305" y="7713"/>
                </a:lnTo>
                <a:lnTo>
                  <a:pt x="6029748" y="4008"/>
                </a:lnTo>
                <a:lnTo>
                  <a:pt x="6518287" y="1502"/>
                </a:lnTo>
                <a:lnTo>
                  <a:pt x="7111820" y="0"/>
                </a:lnTo>
                <a:lnTo>
                  <a:pt x="7710887" y="51"/>
                </a:lnTo>
                <a:lnTo>
                  <a:pt x="8312931" y="1563"/>
                </a:lnTo>
                <a:lnTo>
                  <a:pt x="9015669" y="5046"/>
                </a:lnTo>
                <a:lnTo>
                  <a:pt x="9714922" y="10241"/>
                </a:lnTo>
                <a:lnTo>
                  <a:pt x="10504593" y="18081"/>
                </a:lnTo>
                <a:lnTo>
                  <a:pt x="11278352" y="27740"/>
                </a:lnTo>
                <a:lnTo>
                  <a:pt x="12030138" y="38994"/>
                </a:lnTo>
                <a:lnTo>
                  <a:pt x="12753892" y="51621"/>
                </a:lnTo>
                <a:lnTo>
                  <a:pt x="13359420" y="63621"/>
                </a:lnTo>
                <a:lnTo>
                  <a:pt x="13934789" y="76355"/>
                </a:lnTo>
                <a:lnTo>
                  <a:pt x="14400880" y="87739"/>
                </a:lnTo>
                <a:lnTo>
                  <a:pt x="14839276" y="99458"/>
                </a:lnTo>
                <a:lnTo>
                  <a:pt x="15181604" y="109412"/>
                </a:lnTo>
                <a:lnTo>
                  <a:pt x="15439347" y="117460"/>
                </a:lnTo>
                <a:lnTo>
                  <a:pt x="15681940" y="125552"/>
                </a:lnTo>
                <a:lnTo>
                  <a:pt x="15853487" y="131634"/>
                </a:lnTo>
                <a:lnTo>
                  <a:pt x="16015766" y="137714"/>
                </a:lnTo>
                <a:lnTo>
                  <a:pt x="16118647" y="141760"/>
                </a:lnTo>
                <a:lnTo>
                  <a:pt x="16217172" y="145796"/>
                </a:lnTo>
                <a:lnTo>
                  <a:pt x="16311246" y="149820"/>
                </a:lnTo>
                <a:lnTo>
                  <a:pt x="16400776" y="153826"/>
                </a:lnTo>
                <a:lnTo>
                  <a:pt x="16443808" y="155822"/>
                </a:lnTo>
                <a:lnTo>
                  <a:pt x="16485667" y="157813"/>
                </a:lnTo>
                <a:lnTo>
                  <a:pt x="16526343" y="159798"/>
                </a:lnTo>
                <a:lnTo>
                  <a:pt x="16565823" y="161776"/>
                </a:lnTo>
                <a:lnTo>
                  <a:pt x="16604097" y="163748"/>
                </a:lnTo>
                <a:lnTo>
                  <a:pt x="16676974" y="167669"/>
                </a:lnTo>
                <a:lnTo>
                  <a:pt x="16744881" y="171558"/>
                </a:lnTo>
                <a:lnTo>
                  <a:pt x="16807723" y="175411"/>
                </a:lnTo>
                <a:lnTo>
                  <a:pt x="16865404" y="179226"/>
                </a:lnTo>
                <a:lnTo>
                  <a:pt x="16951001" y="185477"/>
                </a:lnTo>
                <a:lnTo>
                  <a:pt x="17009340" y="190412"/>
                </a:lnTo>
                <a:lnTo>
                  <a:pt x="17067296" y="195919"/>
                </a:lnTo>
                <a:lnTo>
                  <a:pt x="17124870" y="201993"/>
                </a:lnTo>
                <a:lnTo>
                  <a:pt x="17182064" y="208628"/>
                </a:lnTo>
                <a:lnTo>
                  <a:pt x="17238877" y="215821"/>
                </a:lnTo>
                <a:lnTo>
                  <a:pt x="17295311" y="223566"/>
                </a:lnTo>
                <a:lnTo>
                  <a:pt x="17351367" y="231860"/>
                </a:lnTo>
                <a:lnTo>
                  <a:pt x="17407044" y="240696"/>
                </a:lnTo>
                <a:lnTo>
                  <a:pt x="17462344" y="250070"/>
                </a:lnTo>
                <a:lnTo>
                  <a:pt x="17517267" y="259979"/>
                </a:lnTo>
                <a:lnTo>
                  <a:pt x="17571814" y="270416"/>
                </a:lnTo>
                <a:lnTo>
                  <a:pt x="17625986" y="281378"/>
                </a:lnTo>
                <a:lnTo>
                  <a:pt x="17679784" y="292859"/>
                </a:lnTo>
                <a:lnTo>
                  <a:pt x="17733208" y="304855"/>
                </a:lnTo>
                <a:lnTo>
                  <a:pt x="17786259" y="317362"/>
                </a:lnTo>
                <a:lnTo>
                  <a:pt x="17838938" y="330373"/>
                </a:lnTo>
                <a:lnTo>
                  <a:pt x="17891245" y="343886"/>
                </a:lnTo>
                <a:lnTo>
                  <a:pt x="17943181" y="357895"/>
                </a:lnTo>
                <a:lnTo>
                  <a:pt x="17994747" y="372395"/>
                </a:lnTo>
                <a:lnTo>
                  <a:pt x="18045943" y="387382"/>
                </a:lnTo>
                <a:lnTo>
                  <a:pt x="18096771" y="402851"/>
                </a:lnTo>
                <a:lnTo>
                  <a:pt x="18147231" y="418797"/>
                </a:lnTo>
                <a:lnTo>
                  <a:pt x="18197323" y="435215"/>
                </a:lnTo>
                <a:lnTo>
                  <a:pt x="18247049" y="452102"/>
                </a:lnTo>
                <a:lnTo>
                  <a:pt x="18287997" y="466495"/>
                </a:lnTo>
                <a:lnTo>
                  <a:pt x="18287997" y="3733851"/>
                </a:lnTo>
                <a:lnTo>
                  <a:pt x="0" y="3733850"/>
                </a:lnTo>
                <a:lnTo>
                  <a:pt x="0" y="347587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19148" y="2342560"/>
            <a:ext cx="7675497" cy="7549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8000" b="1" kern="1200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Calibri"/>
                <a:ea typeface="+mn-ea"/>
                <a:cs typeface="+mn-cs"/>
              </a:rPr>
              <a:t>Xin </a:t>
            </a:r>
            <a:r>
              <a:rPr lang="en-US" sz="8000" b="1" kern="1200" dirty="0" err="1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Calibri"/>
                <a:ea typeface="+mn-ea"/>
                <a:cs typeface="+mn-cs"/>
              </a:rPr>
              <a:t>chân</a:t>
            </a:r>
            <a:r>
              <a:rPr lang="en-US" sz="8000" b="1" kern="1200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8000" b="1" kern="1200" dirty="0" err="1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Calibri"/>
                <a:ea typeface="+mn-ea"/>
                <a:cs typeface="+mn-cs"/>
              </a:rPr>
              <a:t>thành</a:t>
            </a:r>
            <a:r>
              <a:rPr lang="en-US" sz="8000" b="1" kern="1200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8000" b="1" kern="1200" dirty="0" err="1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Calibri"/>
                <a:ea typeface="+mn-ea"/>
                <a:cs typeface="+mn-cs"/>
              </a:rPr>
              <a:t>cảm</a:t>
            </a:r>
            <a:r>
              <a:rPr lang="en-US" sz="8000" b="1" kern="1200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8000" b="1" kern="1200" dirty="0" err="1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Calibri"/>
                <a:ea typeface="+mn-ea"/>
                <a:cs typeface="+mn-cs"/>
              </a:rPr>
              <a:t>ơn</a:t>
            </a:r>
            <a:r>
              <a:rPr lang="en-US" sz="8000" b="1" kern="1200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8000" b="1" kern="1200" dirty="0" err="1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Calibri"/>
                <a:ea typeface="+mn-ea"/>
                <a:cs typeface="+mn-cs"/>
              </a:rPr>
              <a:t>sự</a:t>
            </a:r>
            <a:r>
              <a:rPr lang="en-US" sz="8000" b="1" kern="1200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8000" b="1" kern="1200" dirty="0" err="1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Calibri"/>
                <a:ea typeface="+mn-ea"/>
                <a:cs typeface="+mn-cs"/>
              </a:rPr>
              <a:t>hiện</a:t>
            </a:r>
            <a:r>
              <a:rPr lang="en-US" sz="8000" b="1" kern="1200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8000" b="1" kern="1200" dirty="0" err="1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Calibri"/>
                <a:ea typeface="+mn-ea"/>
                <a:cs typeface="+mn-cs"/>
              </a:rPr>
              <a:t>diện</a:t>
            </a:r>
            <a:r>
              <a:rPr lang="en-US" sz="8000" b="1" kern="1200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8000" b="1" kern="1200" dirty="0" err="1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Calibri"/>
                <a:ea typeface="+mn-ea"/>
                <a:cs typeface="+mn-cs"/>
              </a:rPr>
              <a:t>của</a:t>
            </a:r>
            <a:r>
              <a:rPr lang="en-US" sz="8000" b="1" kern="1200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8000" b="1" kern="1200" dirty="0" err="1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Calibri"/>
                <a:ea typeface="+mn-ea"/>
                <a:cs typeface="+mn-cs"/>
              </a:rPr>
              <a:t>quý</a:t>
            </a:r>
            <a:r>
              <a:rPr lang="en-US" sz="8000" b="1" kern="1200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8800" b="1" kern="1200" dirty="0" err="1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Calibri"/>
                <a:ea typeface="+mn-ea"/>
                <a:cs typeface="+mn-cs"/>
              </a:rPr>
              <a:t>thầy</a:t>
            </a:r>
            <a:r>
              <a:rPr lang="en-US" sz="8000" b="1" kern="1200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8000" b="1" kern="1200" dirty="0" err="1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Calibri"/>
                <a:ea typeface="+mn-ea"/>
                <a:cs typeface="+mn-cs"/>
              </a:rPr>
              <a:t>cô</a:t>
            </a:r>
            <a:endParaRPr lang="en-US" sz="8000" b="1" kern="1200" dirty="0">
              <a:ln w="12700">
                <a:solidFill>
                  <a:srgbClr val="1F497D">
                    <a:lumMod val="75000"/>
                  </a:srgbClr>
                </a:solidFill>
                <a:prstDash val="solid"/>
              </a:ln>
              <a:pattFill prst="dkUpDiag">
                <a:fgClr>
                  <a:srgbClr val="1F497D"/>
                </a:fgClr>
                <a:bgClr>
                  <a:srgbClr val="1F497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1F497D">
                    <a:lumMod val="75000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43" y="-346550"/>
            <a:ext cx="3149894" cy="3149894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49" y="1938828"/>
            <a:ext cx="3252345" cy="325234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78" y="2137371"/>
            <a:ext cx="3053802" cy="305380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279" y="-346550"/>
            <a:ext cx="3467112" cy="3233048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17" y="2389620"/>
            <a:ext cx="2753880" cy="2753880"/>
          </a:xfrm>
          <a:prstGeom prst="rect">
            <a:avLst/>
          </a:prstGeom>
        </p:spPr>
      </p:pic>
      <p:pic>
        <p:nvPicPr>
          <p:cNvPr id="88" name="y2mate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7648" y="8937067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168180" y="1388590"/>
            <a:ext cx="5089340" cy="2567052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rgbClr val="FFFBE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567131" y="1822353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TUẦN </a:t>
            </a:r>
            <a:r>
              <a:rPr lang="en" sz="4000" dirty="0"/>
              <a:t>4</a:t>
            </a:r>
            <a:r>
              <a:rPr lang="en" sz="4000" dirty="0" smtClean="0"/>
              <a:t/>
            </a:r>
            <a:br>
              <a:rPr lang="en" sz="4000" dirty="0" smtClean="0"/>
            </a:br>
            <a:r>
              <a:rPr lang="en" sz="5100" dirty="0" smtClean="0"/>
              <a:t> </a:t>
            </a:r>
            <a:r>
              <a:rPr lang="en" sz="5400" dirty="0" smtClean="0"/>
              <a:t>Tiết </a:t>
            </a:r>
            <a:r>
              <a:rPr lang="en" sz="5400" dirty="0" smtClean="0"/>
              <a:t>1</a:t>
            </a:r>
            <a:r>
              <a:rPr lang="en" dirty="0" smtClean="0"/>
              <a:t> </a:t>
            </a:r>
            <a:endParaRPr dirty="0"/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044070" y="1075988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46472" y="1020530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20"/>
          <p:cNvGrpSpPr/>
          <p:nvPr/>
        </p:nvGrpSpPr>
        <p:grpSpPr>
          <a:xfrm>
            <a:off x="6647805" y="2375254"/>
            <a:ext cx="1834071" cy="2711639"/>
            <a:chOff x="6557130" y="2325091"/>
            <a:chExt cx="1834071" cy="2711639"/>
          </a:xfrm>
        </p:grpSpPr>
        <p:sp>
          <p:nvSpPr>
            <p:cNvPr id="333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619858" y="3028726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4828650" y="213925"/>
            <a:ext cx="496378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rgbClr val="FFFBEF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/>
          <p:nvPr/>
        </p:nvSpPr>
        <p:spPr>
          <a:xfrm>
            <a:off x="3568325" y="1056100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4241475" y="3778938"/>
            <a:ext cx="733700" cy="71245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20"/>
          <p:cNvSpPr txBox="1"/>
          <p:nvPr/>
        </p:nvSpPr>
        <p:spPr>
          <a:xfrm rot="-381691">
            <a:off x="3207006" y="1181743"/>
            <a:ext cx="2937689" cy="49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 smtClean="0">
                <a:solidFill>
                  <a:schemeClr val="accent2"/>
                </a:solidFill>
                <a:latin typeface="Odibee Sans"/>
                <a:ea typeface="Odibee Sans"/>
                <a:cs typeface="Odibee Sans"/>
                <a:sym typeface="Odibee Sans"/>
              </a:rPr>
              <a:t>TOÁN BỔ SUNG</a:t>
            </a:r>
            <a:endParaRPr sz="2600" dirty="0">
              <a:solidFill>
                <a:schemeClr val="accent1"/>
              </a:solidFill>
              <a:latin typeface="Odibee Sans"/>
              <a:ea typeface="Odibee Sans"/>
              <a:cs typeface="Odibee Sans"/>
              <a:sym typeface="Odibe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6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 descr="hinhn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31544"/>
            <a:ext cx="6885385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8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003" y="0"/>
            <a:ext cx="111799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WordArt 7"/>
          <p:cNvSpPr>
            <a:spLocks noChangeArrowheads="1" noChangeShapeType="1" noTextEdit="1"/>
          </p:cNvSpPr>
          <p:nvPr/>
        </p:nvSpPr>
        <p:spPr bwMode="auto">
          <a:xfrm>
            <a:off x="1953816" y="1050132"/>
            <a:ext cx="5189934" cy="337899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3076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3300"/>
              </a:extrusionClr>
              <a:contourClr>
                <a:srgbClr val="FFFF00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700" b="1" kern="10">
              <a:ln w="9525">
                <a:round/>
                <a:headEnd/>
                <a:tailEnd/>
              </a:ln>
              <a:solidFill>
                <a:srgbClr val="FFFF00">
                  <a:alpha val="8392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WordArt 4"/>
          <p:cNvSpPr>
            <a:spLocks noChangeArrowheads="1" noChangeShapeType="1" noTextEdit="1"/>
          </p:cNvSpPr>
          <p:nvPr/>
        </p:nvSpPr>
        <p:spPr bwMode="auto">
          <a:xfrm>
            <a:off x="2034183" y="2010233"/>
            <a:ext cx="50292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1" i="1" kern="10" dirty="0" smtClean="0">
                <a:ln w="222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RUNG CHUÔNG VÀNG</a:t>
            </a:r>
            <a:endParaRPr lang="en-US" sz="1800" b="1" i="1" kern="10" dirty="0">
              <a:ln w="22225">
                <a:solidFill>
                  <a:srgbClr val="CC0099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9472"/>
      </p:ext>
    </p:extLst>
  </p:cSld>
  <p:clrMapOvr>
    <a:masterClrMapping/>
  </p:clrMapOvr>
  <p:transition spd="slow">
    <p:newsflash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85900" y="114300"/>
            <a:ext cx="6172200" cy="857250"/>
          </a:xfrm>
        </p:spPr>
        <p:txBody>
          <a:bodyPr/>
          <a:lstStyle/>
          <a:p>
            <a:pPr eaLnBrk="1" hangingPunct="1"/>
            <a:r>
              <a:rPr lang="en-US" altLang="en-US" sz="2625" b="1" u="sng">
                <a:solidFill>
                  <a:srgbClr val="FFFF00"/>
                </a:solidFill>
                <a:latin typeface="Times New Roman" panose="02020603050405020304" pitchFamily="18" charset="0"/>
              </a:rPr>
              <a:t>HƯỚNG DẪN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914400"/>
            <a:ext cx="6343650" cy="1943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27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7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7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, có </a:t>
            </a:r>
            <a:r>
              <a:rPr lang="en-US" altLang="en-US" sz="27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thời</a:t>
            </a:r>
            <a:r>
              <a:rPr lang="en-US" altLang="en-US" sz="27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7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suy</a:t>
            </a:r>
            <a:r>
              <a:rPr lang="en-US" altLang="en-US" sz="27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nghi</a:t>
            </a:r>
            <a:r>
              <a:rPr lang="en-US" altLang="en-US" sz="27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̃ </a:t>
            </a:r>
            <a:r>
              <a:rPr lang="en-US" altLang="en-US" sz="27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7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mỗi</a:t>
            </a:r>
            <a:r>
              <a:rPr lang="en-US" altLang="en-US" sz="27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7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hỏi</a:t>
            </a:r>
            <a:r>
              <a:rPr lang="en-US" altLang="en-US" sz="27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là 10 </a:t>
            </a:r>
            <a:r>
              <a:rPr lang="en-US" altLang="en-US" sz="27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giây</a:t>
            </a:r>
            <a:r>
              <a:rPr lang="en-US" altLang="en-US" sz="27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lựa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một</a:t>
            </a:r>
            <a:r>
              <a:rPr lang="en-US" altLang="en-US" sz="27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đáp</a:t>
            </a:r>
            <a:r>
              <a:rPr lang="en-US" altLang="en-US" sz="27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án</a:t>
            </a:r>
            <a:r>
              <a:rPr lang="en-US" altLang="en-US" sz="27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đúng</a:t>
            </a:r>
            <a:r>
              <a:rPr lang="en-US" altLang="en-US" sz="27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27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̀ </a:t>
            </a:r>
            <a:r>
              <a:rPr lang="en-US" altLang="en-US" sz="27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7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chư</a:t>
            </a:r>
            <a:r>
              <a:rPr lang="en-US" altLang="en-US" sz="27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̃ </a:t>
            </a:r>
            <a:r>
              <a:rPr lang="en-US" altLang="en-US" sz="27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cái</a:t>
            </a:r>
            <a:r>
              <a:rPr lang="en-US" altLang="en-US" sz="27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chỉ </a:t>
            </a:r>
            <a:r>
              <a:rPr lang="en-US" altLang="en-US" sz="27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đáp</a:t>
            </a:r>
            <a:r>
              <a:rPr lang="en-US" altLang="en-US" sz="27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án</a:t>
            </a:r>
            <a:r>
              <a:rPr lang="en-US" altLang="en-US" sz="27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vào</a:t>
            </a:r>
            <a:r>
              <a:rPr lang="en-US" altLang="en-US" sz="27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bảng</a:t>
            </a:r>
            <a:r>
              <a:rPr lang="en-US" altLang="en-US" sz="27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con.</a:t>
            </a:r>
            <a:endParaRPr lang="en-US" altLang="en-US" sz="27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143000" y="3714750"/>
            <a:ext cx="6743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250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43096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uong d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613423" y="400050"/>
            <a:ext cx="6530577" cy="110013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0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rPr>
              <a:t>Sô</a:t>
            </a:r>
            <a:r>
              <a:rPr lang="en-US" altLang="en-US" sz="30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rPr>
              <a:t>́ </a:t>
            </a:r>
            <a:r>
              <a:rPr lang="en-US" altLang="en-US" sz="30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rPr>
              <a:t>gồm</a:t>
            </a:r>
            <a:r>
              <a:rPr lang="en-US" altLang="en-US" sz="30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rPr>
              <a:t> 7 </a:t>
            </a:r>
            <a:r>
              <a:rPr lang="en-US" altLang="en-US" sz="30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rPr>
              <a:t>chục</a:t>
            </a:r>
            <a:r>
              <a:rPr lang="en-US" altLang="en-US" sz="30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0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rPr>
              <a:t>va</a:t>
            </a:r>
            <a:r>
              <a:rPr lang="en-US" altLang="en-US" sz="30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rPr>
              <a:t>̀ 0 </a:t>
            </a:r>
            <a:r>
              <a:rPr lang="en-US" altLang="en-US" sz="30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rPr>
              <a:t>đơn</a:t>
            </a:r>
            <a:r>
              <a:rPr lang="en-US" altLang="en-US" sz="30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rPr>
              <a:t> vị </a:t>
            </a:r>
            <a:r>
              <a:rPr lang="en-US" altLang="en-US" sz="30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rPr>
              <a:t>được</a:t>
            </a:r>
            <a:r>
              <a:rPr lang="en-US" altLang="en-US" sz="30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0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rPr>
              <a:t>viết</a:t>
            </a:r>
            <a:r>
              <a:rPr lang="en-US" altLang="en-US" sz="30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rPr>
              <a:t> là?</a:t>
            </a:r>
            <a:endParaRPr lang="en-US" altLang="en-US" sz="3000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099" name="Group 51"/>
          <p:cNvGrpSpPr>
            <a:grpSpLocks/>
          </p:cNvGrpSpPr>
          <p:nvPr/>
        </p:nvGrpSpPr>
        <p:grpSpPr bwMode="auto">
          <a:xfrm>
            <a:off x="1335882" y="10716"/>
            <a:ext cx="240506" cy="51435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500" kern="1200"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413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500" kern="1200">
                <a:solidFill>
                  <a:srgbClr val="000000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500" kern="1200"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028950" y="1771650"/>
            <a:ext cx="1771650" cy="61674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000" b="1" kern="1200" dirty="0" smtClean="0">
                <a:solidFill>
                  <a:srgbClr val="FFFFFF"/>
                </a:solidFill>
                <a:ea typeface="+mn-ea"/>
                <a:cs typeface="+mn-cs"/>
              </a:rPr>
              <a:t>70</a:t>
            </a:r>
            <a:endParaRPr lang="en-US" altLang="en-US" sz="3000" b="1" kern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965723"/>
            <a:ext cx="445294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838325"/>
            <a:ext cx="1200150" cy="5048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00250" y="1885950"/>
            <a:ext cx="628650" cy="4572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solidFill>
                <a:srgbClr val="000000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114551" y="1943100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030141" y="2640807"/>
            <a:ext cx="1827609" cy="61674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000" b="1" kern="1200" dirty="0" smtClean="0">
                <a:solidFill>
                  <a:srgbClr val="FFFFFF"/>
                </a:solidFill>
                <a:ea typeface="+mn-ea"/>
                <a:cs typeface="+mn-cs"/>
              </a:rPr>
              <a:t>07</a:t>
            </a:r>
            <a:endParaRPr lang="en-US" altLang="en-US" sz="3000" b="1" kern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822973"/>
            <a:ext cx="445294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656285"/>
            <a:ext cx="1125141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00251" y="2743200"/>
            <a:ext cx="613172" cy="4572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solidFill>
                <a:srgbClr val="000000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69319" y="2795587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028950" y="3498057"/>
            <a:ext cx="1828800" cy="61674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000" b="1" kern="1200" dirty="0">
                <a:solidFill>
                  <a:srgbClr val="FFFFFF"/>
                </a:solidFill>
                <a:ea typeface="+mn-ea"/>
                <a:cs typeface="+mn-cs"/>
              </a:rPr>
              <a:t>7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3680223"/>
            <a:ext cx="445294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513535"/>
            <a:ext cx="1125141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00251" y="3543301"/>
            <a:ext cx="613172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solidFill>
                <a:srgbClr val="000000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114551" y="3652837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1657350" y="628650"/>
            <a:ext cx="971550" cy="10287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943100" y="971550"/>
            <a:ext cx="40005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4117" name="Picture 29" descr="Picture1"/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"/>
            <a:ext cx="64008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4800600" y="4114800"/>
            <a:ext cx="1028700" cy="1028700"/>
            <a:chOff x="4320" y="2928"/>
            <a:chExt cx="1104" cy="1104"/>
          </a:xfrm>
        </p:grpSpPr>
        <p:sp>
          <p:nvSpPr>
            <p:cNvPr id="4130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4500" b="1" kern="1200">
                <a:solidFill>
                  <a:srgbClr val="FF0066"/>
                </a:solidFill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413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1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5029200" y="4343400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5043487" y="4343400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043487" y="435768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043487" y="4343400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043487" y="4343400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5029200" y="4343400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5043487" y="4343400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5043487" y="4343400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5086350" y="4343400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5100637" y="435768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5043487" y="435768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589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3" grpId="0" animBg="1"/>
      <p:bldP spid="1044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686049" y="400050"/>
            <a:ext cx="6642885" cy="1143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7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Tổng</a:t>
            </a:r>
            <a:r>
              <a:rPr lang="en-US" altLang="en-US" sz="27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7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của</a:t>
            </a:r>
            <a:r>
              <a:rPr lang="en-US" altLang="en-US" sz="27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46 </a:t>
            </a:r>
            <a:r>
              <a:rPr lang="en-US" altLang="en-US" sz="27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</a:t>
            </a:r>
            <a:r>
              <a:rPr lang="en-US" altLang="en-US" sz="27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̀ 33 là</a:t>
            </a:r>
            <a:r>
              <a:rPr lang="en-US" altLang="en-US" sz="27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lang="en-US" altLang="en-US" sz="27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123" name="Group 51"/>
          <p:cNvGrpSpPr>
            <a:grpSpLocks/>
          </p:cNvGrpSpPr>
          <p:nvPr/>
        </p:nvGrpSpPr>
        <p:grpSpPr bwMode="auto">
          <a:xfrm>
            <a:off x="1335882" y="10716"/>
            <a:ext cx="240506" cy="51435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500" kern="1200"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515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500" kern="1200">
                <a:solidFill>
                  <a:srgbClr val="000000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500" kern="1200"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+mn-cs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965723"/>
            <a:ext cx="445294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838325"/>
            <a:ext cx="1200150" cy="5048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00250" y="1885950"/>
            <a:ext cx="628650" cy="4572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solidFill>
                <a:srgbClr val="000000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228851" y="1943100"/>
            <a:ext cx="28813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822973"/>
            <a:ext cx="445294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656285"/>
            <a:ext cx="1125141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00251" y="2743200"/>
            <a:ext cx="613172" cy="4572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solidFill>
                <a:srgbClr val="000000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69319" y="2795587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3680223"/>
            <a:ext cx="445294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513535"/>
            <a:ext cx="1125141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00251" y="3543301"/>
            <a:ext cx="613172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solidFill>
                <a:srgbClr val="000000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114551" y="3652837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1657350" y="628650"/>
            <a:ext cx="971550" cy="10287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943100" y="971550"/>
            <a:ext cx="40005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5138" name="Picture 29" descr="Picture1"/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"/>
            <a:ext cx="64008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4800600" y="4114800"/>
            <a:ext cx="1028700" cy="1028700"/>
            <a:chOff x="4320" y="2928"/>
            <a:chExt cx="1104" cy="1104"/>
          </a:xfrm>
        </p:grpSpPr>
        <p:sp>
          <p:nvSpPr>
            <p:cNvPr id="5154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4500" b="1" kern="1200">
                <a:solidFill>
                  <a:srgbClr val="FF0066"/>
                </a:solidFill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5155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1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5029200" y="4343400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5043487" y="4343400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043487" y="435768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043487" y="4343400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043487" y="4343400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5029200" y="4343400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5043487" y="4343400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5043487" y="4343400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5086350" y="4343400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5100637" y="435768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5043487" y="435768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3200400" y="1771650"/>
            <a:ext cx="2400300" cy="553998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3000" b="1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97</a:t>
            </a:r>
            <a:endParaRPr lang="en-US" sz="30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3200400" y="2659856"/>
            <a:ext cx="2457450" cy="553998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3000" b="1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79</a:t>
            </a:r>
            <a:endParaRPr lang="en-US" sz="3000" b="1" kern="12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3200400" y="3506561"/>
            <a:ext cx="2514600" cy="553998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3000" b="1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99</a:t>
            </a:r>
            <a:endParaRPr lang="en-US" sz="30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09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23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7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11303" grpId="0" animBg="1"/>
      <p:bldP spid="11304" grpId="0" animBg="1"/>
      <p:bldP spid="11304" grpId="1" animBg="1"/>
      <p:bldP spid="11304" grpId="2" animBg="1"/>
      <p:bldP spid="113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686050" y="342900"/>
            <a:ext cx="6011383" cy="13144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en-US" sz="2625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Hiệu của 89 và 64 là 25. Đúng hay sai?</a:t>
            </a:r>
            <a:endParaRPr lang="sv-SE" altLang="en-US" sz="2625" b="1" kern="1200" dirty="0" smtClea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171" name="Group 51"/>
          <p:cNvGrpSpPr>
            <a:grpSpLocks/>
          </p:cNvGrpSpPr>
          <p:nvPr/>
        </p:nvGrpSpPr>
        <p:grpSpPr bwMode="auto">
          <a:xfrm>
            <a:off x="1314451" y="457200"/>
            <a:ext cx="240506" cy="51435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500" kern="1200"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720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500" kern="1200">
                <a:solidFill>
                  <a:srgbClr val="000000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500" kern="1200"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+mn-cs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965723"/>
            <a:ext cx="445294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838325"/>
            <a:ext cx="1200150" cy="5048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2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00250" y="1885950"/>
            <a:ext cx="628650" cy="4572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solidFill>
                <a:srgbClr val="000000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228851" y="1943100"/>
            <a:ext cx="28813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822973"/>
            <a:ext cx="445294" cy="26312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656285"/>
            <a:ext cx="1125141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2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00251" y="2743200"/>
            <a:ext cx="613172" cy="4572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solidFill>
                <a:srgbClr val="000000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69319" y="2795587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b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1657350" y="628650"/>
            <a:ext cx="971550" cy="10287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943100" y="971550"/>
            <a:ext cx="40005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b="1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27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lang="en-US" sz="2700" b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186" name="Picture 29" descr="Picture1"/>
          <p:cNvPicPr>
            <a:picLocks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"/>
            <a:ext cx="64008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4800600" y="4114800"/>
            <a:ext cx="1028700" cy="1028700"/>
            <a:chOff x="4320" y="2928"/>
            <a:chExt cx="1104" cy="1104"/>
          </a:xfrm>
        </p:grpSpPr>
        <p:sp>
          <p:nvSpPr>
            <p:cNvPr id="720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4500" b="1" kern="1200">
                <a:solidFill>
                  <a:srgbClr val="FF0066"/>
                </a:solidFill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720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1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5029200" y="4343400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5043487" y="4343400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043487" y="435768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043487" y="4343400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043487" y="4343400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5029200" y="4343400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5043487" y="4343400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5043487" y="4343400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5086350" y="4343400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5100637" y="435768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5043487" y="435768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3200400" y="1771650"/>
            <a:ext cx="3714750" cy="461665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80008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 smtClean="0">
                <a:solidFill>
                  <a:srgbClr val="FFFFFF"/>
                </a:solidFill>
                <a:ea typeface="+mn-ea"/>
                <a:cs typeface="+mn-cs"/>
              </a:rPr>
              <a:t>Sai</a:t>
            </a:r>
            <a:endParaRPr lang="en-US" altLang="en-US" sz="2400" b="1" kern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3200400" y="2659857"/>
            <a:ext cx="3714750" cy="461665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80008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 err="1" smtClean="0">
                <a:solidFill>
                  <a:srgbClr val="FFFFFF"/>
                </a:solidFill>
                <a:ea typeface="+mn-ea"/>
                <a:cs typeface="+mn-cs"/>
              </a:rPr>
              <a:t>Đúng</a:t>
            </a:r>
            <a:endParaRPr lang="en-US" altLang="en-US" sz="2400" b="1" kern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96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23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7" grpId="0" animBg="1"/>
      <p:bldP spid="8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13348" grpId="0" animBg="1"/>
      <p:bldP spid="13349" grpId="0" animBg="1"/>
      <p:bldP spid="13349" grpId="1" animBg="1"/>
      <p:bldP spid="13349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9691" y="431515"/>
            <a:ext cx="966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  <a:cs typeface="Times New Roman" panose="02020603050405020304" pitchFamily="18" charset="0"/>
              </a:rPr>
              <a:t>62</a:t>
            </a:r>
            <a:endParaRPr lang="en-US" sz="4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3492" y="827406"/>
            <a:ext cx="49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81503" y="1086998"/>
            <a:ext cx="812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  <a:cs typeface="Times New Roman" panose="02020603050405020304" pitchFamily="18" charset="0"/>
              </a:rPr>
              <a:t>5</a:t>
            </a:r>
            <a:endParaRPr lang="en-US" sz="40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68142" y="1684962"/>
            <a:ext cx="8839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39691" y="1713721"/>
            <a:ext cx="812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  <a:cs typeface="Times New Roman" panose="02020603050405020304" pitchFamily="18" charset="0"/>
              </a:rPr>
              <a:t>67</a:t>
            </a:r>
            <a:endParaRPr lang="en-US" sz="4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5411" y="37999"/>
            <a:ext cx="6191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Đặt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rồi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32234" y="376553"/>
            <a:ext cx="873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  <a:cs typeface="Times New Roman" panose="02020603050405020304" pitchFamily="18" charset="0"/>
              </a:rPr>
              <a:t>48</a:t>
            </a:r>
            <a:endParaRPr lang="en-US" sz="4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52090" y="663534"/>
            <a:ext cx="657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-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2609637" y="1035198"/>
            <a:ext cx="452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7</a:t>
            </a:r>
            <a:endParaRPr lang="en-US" sz="40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346359" y="1713721"/>
            <a:ext cx="702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46359" y="1770701"/>
            <a:ext cx="788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41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3606229" y="341557"/>
            <a:ext cx="945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  <a:cs typeface="Times New Roman" panose="02020603050405020304" pitchFamily="18" charset="0"/>
              </a:rPr>
              <a:t>24</a:t>
            </a:r>
            <a:endParaRPr lang="en-US" sz="4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34901" y="767431"/>
            <a:ext cx="746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3574120" y="1078989"/>
            <a:ext cx="766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53</a:t>
            </a:r>
            <a:endParaRPr lang="en-US" sz="40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3546646" y="1727317"/>
            <a:ext cx="8219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628565" y="1770701"/>
            <a:ext cx="900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77</a:t>
            </a:r>
            <a:endParaRPr lang="en-US" sz="4000" dirty="0"/>
          </a:p>
        </p:txBody>
      </p:sp>
      <p:sp>
        <p:nvSpPr>
          <p:cNvPr id="37" name="TextBox 36"/>
          <p:cNvSpPr txBox="1"/>
          <p:nvPr/>
        </p:nvSpPr>
        <p:spPr>
          <a:xfrm>
            <a:off x="5238417" y="315018"/>
            <a:ext cx="859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  <a:cs typeface="Times New Roman" panose="02020603050405020304" pitchFamily="18" charset="0"/>
              </a:rPr>
              <a:t>89</a:t>
            </a:r>
            <a:endParaRPr lang="en-US" sz="4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55649" y="730496"/>
            <a:ext cx="554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5199054" y="1023893"/>
            <a:ext cx="898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36</a:t>
            </a:r>
            <a:endParaRPr lang="en-US" sz="40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5199054" y="1673792"/>
            <a:ext cx="8322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222951" y="1742256"/>
            <a:ext cx="808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  <a:cs typeface="Times New Roman" panose="02020603050405020304" pitchFamily="18" charset="0"/>
              </a:rPr>
              <a:t>53</a:t>
            </a:r>
            <a:endParaRPr lang="en-US" sz="40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8" grpId="0"/>
      <p:bldP spid="21" grpId="0"/>
      <p:bldP spid="22" grpId="0"/>
      <p:bldP spid="23" grpId="0"/>
      <p:bldP spid="24" grpId="0"/>
      <p:bldP spid="30" grpId="0"/>
      <p:bldP spid="31" grpId="0"/>
      <p:bldP spid="32" grpId="0"/>
      <p:bldP spid="33" grpId="0"/>
      <p:bldP spid="36" grpId="0"/>
      <p:bldP spid="37" grpId="0"/>
      <p:bldP spid="38" grpId="0"/>
      <p:bldP spid="39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301</Words>
  <Application>Microsoft Office PowerPoint</Application>
  <PresentationFormat>On-screen Show (16:9)</PresentationFormat>
  <Paragraphs>117</Paragraphs>
  <Slides>14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.VnTimeH</vt:lpstr>
      <vt:lpstr>Abel</vt:lpstr>
      <vt:lpstr>Impact</vt:lpstr>
      <vt:lpstr>.VnTime</vt:lpstr>
      <vt:lpstr>Calibri</vt:lpstr>
      <vt:lpstr>Didact Gothic</vt:lpstr>
      <vt:lpstr>.VnHelvetInsH</vt:lpstr>
      <vt:lpstr>Odibee Sans</vt:lpstr>
      <vt:lpstr>Times New Roman</vt:lpstr>
      <vt:lpstr>Bellota Text</vt:lpstr>
      <vt:lpstr>Arial</vt:lpstr>
      <vt:lpstr>End of the School Year by Slidesgo</vt:lpstr>
      <vt:lpstr>Default Design</vt:lpstr>
      <vt:lpstr>PowerPoint Presentation</vt:lpstr>
      <vt:lpstr>TUẦN 4  Tiết 1 </vt:lpstr>
      <vt:lpstr>PowerPoint Presentation</vt:lpstr>
      <vt:lpstr>PowerPoint Presentation</vt:lpstr>
      <vt:lpstr>HƯỚNG DẪN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69</cp:revision>
  <dcterms:modified xsi:type="dcterms:W3CDTF">2024-10-07T03:29:09Z</dcterms:modified>
</cp:coreProperties>
</file>