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85" r:id="rId4"/>
  </p:sldMasterIdLst>
  <p:notesMasterIdLst>
    <p:notesMasterId r:id="rId29"/>
  </p:notesMasterIdLst>
  <p:sldIdLst>
    <p:sldId id="256" r:id="rId5"/>
    <p:sldId id="265" r:id="rId6"/>
    <p:sldId id="264" r:id="rId7"/>
    <p:sldId id="267" r:id="rId8"/>
    <p:sldId id="266" r:id="rId9"/>
    <p:sldId id="268" r:id="rId10"/>
    <p:sldId id="269" r:id="rId11"/>
    <p:sldId id="270" r:id="rId12"/>
    <p:sldId id="271" r:id="rId13"/>
    <p:sldId id="272" r:id="rId14"/>
    <p:sldId id="275" r:id="rId15"/>
    <p:sldId id="276" r:id="rId16"/>
    <p:sldId id="277" r:id="rId17"/>
    <p:sldId id="273" r:id="rId18"/>
    <p:sldId id="274" r:id="rId19"/>
    <p:sldId id="280" r:id="rId20"/>
    <p:sldId id="278" r:id="rId21"/>
    <p:sldId id="281" r:id="rId22"/>
    <p:sldId id="282" r:id="rId23"/>
    <p:sldId id="283" r:id="rId24"/>
    <p:sldId id="284" r:id="rId25"/>
    <p:sldId id="287" r:id="rId26"/>
    <p:sldId id="315" r:id="rId27"/>
    <p:sldId id="3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71825" autoAdjust="0"/>
  </p:normalViewPr>
  <p:slideViewPr>
    <p:cSldViewPr snapToGrid="0">
      <p:cViewPr varScale="1">
        <p:scale>
          <a:sx n="69" d="100"/>
          <a:sy n="69" d="100"/>
        </p:scale>
        <p:origin x="5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88A2D-2368-47D7-8719-8867CBC18B05}"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5A976-2C43-4343-A0FA-52840D1344AB}" type="slidenum">
              <a:rPr lang="en-US" smtClean="0"/>
              <a:t>‹#›</a:t>
            </a:fld>
            <a:endParaRPr lang="en-US"/>
          </a:p>
        </p:txBody>
      </p:sp>
    </p:spTree>
    <p:extLst>
      <p:ext uri="{BB962C8B-B14F-4D97-AF65-F5344CB8AC3E}">
        <p14:creationId xmlns:p14="http://schemas.microsoft.com/office/powerpoint/2010/main" val="18739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1</a:t>
            </a:fld>
            <a:endParaRPr lang="en-US"/>
          </a:p>
        </p:txBody>
      </p:sp>
    </p:spTree>
    <p:extLst>
      <p:ext uri="{BB962C8B-B14F-4D97-AF65-F5344CB8AC3E}">
        <p14:creationId xmlns:p14="http://schemas.microsoft.com/office/powerpoint/2010/main" val="81806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4</a:t>
            </a:fld>
            <a:endParaRPr lang="en-US"/>
          </a:p>
        </p:txBody>
      </p:sp>
    </p:spTree>
    <p:extLst>
      <p:ext uri="{BB962C8B-B14F-4D97-AF65-F5344CB8AC3E}">
        <p14:creationId xmlns:p14="http://schemas.microsoft.com/office/powerpoint/2010/main" val="14092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7</a:t>
            </a:fld>
            <a:endParaRPr lang="en-US"/>
          </a:p>
        </p:txBody>
      </p:sp>
    </p:spTree>
    <p:extLst>
      <p:ext uri="{BB962C8B-B14F-4D97-AF65-F5344CB8AC3E}">
        <p14:creationId xmlns:p14="http://schemas.microsoft.com/office/powerpoint/2010/main" val="182575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4555680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22253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1845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146239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3482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69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785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08588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83882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50933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2024/11/1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1020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03306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45800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205880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3935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8384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07985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50627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6621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68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11/1/2024</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07843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theme" Target="../theme/theme4.xml"/><Relationship Id="rId10" Type="http://schemas.openxmlformats.org/officeDocument/2006/relationships/image" Target="../media/image10.png"/><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11/1/2024</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7743" y="1212573"/>
            <a:ext cx="4067743" cy="3972479"/>
          </a:xfrm>
          <a:prstGeom prst="rect">
            <a:avLst/>
          </a:prstGeom>
        </p:spPr>
      </p:pic>
    </p:spTree>
    <p:extLst>
      <p:ext uri="{BB962C8B-B14F-4D97-AF65-F5344CB8AC3E}">
        <p14:creationId xmlns:p14="http://schemas.microsoft.com/office/powerpoint/2010/main" val="316325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85749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0527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21"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9203479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1.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sv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4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jpe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sv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B43CD39-ABA4-620E-A4D2-6BE37D109C63}"/>
              </a:ext>
            </a:extLst>
          </p:cNvPr>
          <p:cNvPicPr>
            <a:picLocks noChangeAspect="1"/>
          </p:cNvPicPr>
          <p:nvPr/>
        </p:nvPicPr>
        <p:blipFill>
          <a:blip r:embed="rId4"/>
          <a:stretch>
            <a:fillRect/>
          </a:stretch>
        </p:blipFill>
        <p:spPr>
          <a:xfrm>
            <a:off x="809549" y="1292652"/>
            <a:ext cx="10534801" cy="1853345"/>
          </a:xfrm>
          <a:prstGeom prst="rect">
            <a:avLst/>
          </a:prstGeom>
        </p:spPr>
      </p:pic>
      <p:pic>
        <p:nvPicPr>
          <p:cNvPr id="18" name="Picture 17">
            <a:extLst>
              <a:ext uri="{FF2B5EF4-FFF2-40B4-BE49-F238E27FC236}">
                <a16:creationId xmlns:a16="http://schemas.microsoft.com/office/drawing/2014/main" id="{1257BD8D-FBCB-DD54-E3B2-52F8F5B72E65}"/>
              </a:ext>
            </a:extLst>
          </p:cNvPr>
          <p:cNvPicPr>
            <a:picLocks noChangeAspect="1"/>
          </p:cNvPicPr>
          <p:nvPr/>
        </p:nvPicPr>
        <p:blipFill>
          <a:blip r:embed="rId5"/>
          <a:stretch>
            <a:fillRect/>
          </a:stretch>
        </p:blipFill>
        <p:spPr>
          <a:xfrm>
            <a:off x="0" y="0"/>
            <a:ext cx="1877731" cy="1408298"/>
          </a:xfrm>
          <a:prstGeom prst="rect">
            <a:avLst/>
          </a:prstGeom>
        </p:spPr>
      </p:pic>
      <p:pic>
        <p:nvPicPr>
          <p:cNvPr id="20" name="Picture 19">
            <a:extLst>
              <a:ext uri="{FF2B5EF4-FFF2-40B4-BE49-F238E27FC236}">
                <a16:creationId xmlns:a16="http://schemas.microsoft.com/office/drawing/2014/main" id="{3B40C917-58E6-CBCF-BD51-5A16ED722934}"/>
              </a:ext>
            </a:extLst>
          </p:cNvPr>
          <p:cNvPicPr>
            <a:picLocks noChangeAspect="1"/>
          </p:cNvPicPr>
          <p:nvPr/>
        </p:nvPicPr>
        <p:blipFill>
          <a:blip r:embed="rId6"/>
          <a:stretch>
            <a:fillRect/>
          </a:stretch>
        </p:blipFill>
        <p:spPr>
          <a:xfrm>
            <a:off x="3304557" y="80729"/>
            <a:ext cx="5468586" cy="981541"/>
          </a:xfrm>
          <a:prstGeom prst="rect">
            <a:avLst/>
          </a:prstGeom>
        </p:spPr>
      </p:pic>
    </p:spTree>
    <p:extLst>
      <p:ext uri="{BB962C8B-B14F-4D97-AF65-F5344CB8AC3E}">
        <p14:creationId xmlns:p14="http://schemas.microsoft.com/office/powerpoint/2010/main" val="360184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par>
                                <p:cTn id="15" presetID="5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Scale>
                                      <p:cBhvr>
                                        <p:cTn id="1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7"/>
                                        </p:tgtEl>
                                        <p:attrNameLst>
                                          <p:attrName>ppt_x</p:attrName>
                                          <p:attrName>ppt_y</p:attrName>
                                        </p:attrNameLst>
                                      </p:cBhvr>
                                    </p:animMotion>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Vùng Trung du và miền núi Bắc Bộ nổi tiếng với lễ hội Gầu Tào, lễ hội Lồng Tồng,... các lễ hội được tổ chức nhằm cầu cho mọi người có một năm khoẻ mạnh, nhiều may mắn, mùa màng bội thu,...</a:t>
              </a:r>
              <a:endParaRPr lang="vi-VN" sz="6600" b="1" dirty="0">
                <a:solidFill>
                  <a:srgbClr val="002060"/>
                </a:solidFill>
                <a:effectLst/>
                <a:latin typeface="Cambria" panose="02040503050406030204" pitchFamily="18" charset="0"/>
                <a:ea typeface="Cambria" panose="02040503050406030204" pitchFamily="18" charset="0"/>
              </a:endParaRP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Picture 17">
            <a:extLst>
              <a:ext uri="{FF2B5EF4-FFF2-40B4-BE49-F238E27FC236}">
                <a16:creationId xmlns:a16="http://schemas.microsoft.com/office/drawing/2014/main" id="{4944C90F-3952-FDD0-35FE-EA9A5BC31E5D}"/>
              </a:ext>
            </a:extLst>
          </p:cNvPr>
          <p:cNvPicPr>
            <a:picLocks noChangeAspect="1"/>
          </p:cNvPicPr>
          <p:nvPr/>
        </p:nvPicPr>
        <p:blipFill>
          <a:blip r:embed="rId3"/>
          <a:stretch>
            <a:fillRect/>
          </a:stretch>
        </p:blipFill>
        <p:spPr>
          <a:xfrm rot="491832">
            <a:off x="509398" y="2535174"/>
            <a:ext cx="546735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AB2528A6-4868-6BE1-C80E-224414A2E6F9}"/>
              </a:ext>
            </a:extLst>
          </p:cNvPr>
          <p:cNvPicPr>
            <a:picLocks noChangeAspect="1"/>
          </p:cNvPicPr>
          <p:nvPr/>
        </p:nvPicPr>
        <p:blipFill>
          <a:blip r:embed="rId4"/>
          <a:stretch>
            <a:fillRect/>
          </a:stretch>
        </p:blipFill>
        <p:spPr>
          <a:xfrm rot="20931294">
            <a:off x="6321742" y="2208657"/>
            <a:ext cx="5400675"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8995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Gầu Tào là lễ hội truyền thống của người Mông, được tổ chức vào đầu năm, tại nơi bằng phẳng, rộng rãi.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Sau phần nghi lễ được tiến hành trang trọng là những hoạt động vui chơi như: múa khèn, đi thăng bằng,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3074" name="Picture 2" descr="Lễ hội Gầu Tào độc đáo của dân tộc Mông ở Cao nguyên đá">
            <a:extLst>
              <a:ext uri="{FF2B5EF4-FFF2-40B4-BE49-F238E27FC236}">
                <a16:creationId xmlns:a16="http://schemas.microsoft.com/office/drawing/2014/main" id="{95883451-9517-94E0-ABD3-EBF4957D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94" y="2535561"/>
            <a:ext cx="7251954" cy="408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7398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4098" name="Picture 2" descr="Lễ hội Lồng Tồng - nét đặc sắc trong văn hóa vùng cao">
            <a:extLst>
              <a:ext uri="{FF2B5EF4-FFF2-40B4-BE49-F238E27FC236}">
                <a16:creationId xmlns:a16="http://schemas.microsoft.com/office/drawing/2014/main" id="{4273CA38-05B7-9097-52D1-806B3C99A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ìm Hiểu Về Lễ Hội Lồng Tồng Ở Cao Bằng">
            <a:extLst>
              <a:ext uri="{FF2B5EF4-FFF2-40B4-BE49-F238E27FC236}">
                <a16:creationId xmlns:a16="http://schemas.microsoft.com/office/drawing/2014/main" id="{A86F6184-4CD8-21C7-FF62-3C96C97F5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59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vùng Trung du và miền núi Bắc Bộ còn có nhiều lễ hội nổi tiếng khác như: lễ hội Đền Hùng (tỉnh Phú Thọ), lễ hội Xương Giang (tỉnh Bắc Giang),...</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5122" name="Picture 2" descr="Tìm hiểu] Lễ hội Đền Hùng được tổ chức ở đâu? Có ý nghĩa gì?">
            <a:extLst>
              <a:ext uri="{FF2B5EF4-FFF2-40B4-BE49-F238E27FC236}">
                <a16:creationId xmlns:a16="http://schemas.microsoft.com/office/drawing/2014/main" id="{11BCB3C9-EF2E-6D46-08E8-CA6E82828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925">
            <a:off x="151124" y="2505456"/>
            <a:ext cx="6107021" cy="312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Lễ hội Đền Hùng diễn ra khi nào? Ở đâu? Lịch sử &amp; ý nghĩa">
            <a:extLst>
              <a:ext uri="{FF2B5EF4-FFF2-40B4-BE49-F238E27FC236}">
                <a16:creationId xmlns:a16="http://schemas.microsoft.com/office/drawing/2014/main" id="{BC798A1C-7D3E-AB28-F6D4-F1DF0CD2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4784">
            <a:off x="6846436" y="2847529"/>
            <a:ext cx="4750441" cy="316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DAAC9086-09E1-902D-ECE4-953BB33B842A}"/>
              </a:ext>
            </a:extLst>
          </p:cNvPr>
          <p:cNvSpPr/>
          <p:nvPr/>
        </p:nvSpPr>
        <p:spPr>
          <a:xfrm>
            <a:off x="4837176" y="6089904"/>
            <a:ext cx="4178808" cy="64008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Đền</a:t>
            </a:r>
            <a:r>
              <a:rPr lang="en-US" sz="3600" b="1" dirty="0">
                <a:solidFill>
                  <a:schemeClr val="accent1">
                    <a:lumMod val="50000"/>
                  </a:schemeClr>
                </a:solidFill>
              </a:rPr>
              <a:t> </a:t>
            </a:r>
            <a:r>
              <a:rPr lang="en-US" sz="3600" b="1" dirty="0" err="1">
                <a:solidFill>
                  <a:schemeClr val="accent1">
                    <a:lumMod val="50000"/>
                  </a:schemeClr>
                </a:solidFill>
              </a:rPr>
              <a:t>Hùng</a:t>
            </a:r>
            <a:endParaRPr lang="en-US" sz="3600" b="1" dirty="0">
              <a:solidFill>
                <a:schemeClr val="accent1">
                  <a:lumMod val="50000"/>
                </a:schemeClr>
              </a:solidFill>
            </a:endParaRPr>
          </a:p>
        </p:txBody>
      </p:sp>
    </p:spTree>
    <p:extLst>
      <p:ext uri="{BB962C8B-B14F-4D97-AF65-F5344CB8AC3E}">
        <p14:creationId xmlns:p14="http://schemas.microsoft.com/office/powerpoint/2010/main" val="339705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Khám phá lễ hội Cầu an Bản Mường tại vùng núi Tây Bắc - Thông Tin Du Lịch  24h">
            <a:extLst>
              <a:ext uri="{FF2B5EF4-FFF2-40B4-BE49-F238E27FC236}">
                <a16:creationId xmlns:a16="http://schemas.microsoft.com/office/drawing/2014/main" id="{34949DA1-67E2-2F82-8BAA-B27B8A2C9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0870">
            <a:off x="182880" y="774192"/>
            <a:ext cx="6864096" cy="343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FD2EB51C-CB5B-76EF-6CFA-AD38921159F6}"/>
              </a:ext>
            </a:extLst>
          </p:cNvPr>
          <p:cNvSpPr/>
          <p:nvPr/>
        </p:nvSpPr>
        <p:spPr>
          <a:xfrm>
            <a:off x="3967394" y="4910328"/>
            <a:ext cx="5231470"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cầu</a:t>
            </a:r>
            <a:r>
              <a:rPr lang="en-US" sz="3600" b="1" dirty="0">
                <a:solidFill>
                  <a:schemeClr val="accent1">
                    <a:lumMod val="50000"/>
                  </a:schemeClr>
                </a:solidFill>
              </a:rPr>
              <a:t> an </a:t>
            </a:r>
            <a:r>
              <a:rPr lang="en-US" sz="3600" b="1" dirty="0" err="1">
                <a:solidFill>
                  <a:schemeClr val="accent1">
                    <a:lumMod val="50000"/>
                  </a:schemeClr>
                </a:solidFill>
              </a:rPr>
              <a:t>bản</a:t>
            </a:r>
            <a:r>
              <a:rPr lang="en-US" sz="3600" b="1" dirty="0">
                <a:solidFill>
                  <a:schemeClr val="accent1">
                    <a:lumMod val="50000"/>
                  </a:schemeClr>
                </a:solidFill>
              </a:rPr>
              <a:t> </a:t>
            </a:r>
            <a:r>
              <a:rPr lang="en-US" sz="3600" b="1" dirty="0" err="1">
                <a:solidFill>
                  <a:schemeClr val="accent1">
                    <a:lumMod val="50000"/>
                  </a:schemeClr>
                </a:solidFill>
              </a:rPr>
              <a:t>mường</a:t>
            </a:r>
            <a:endParaRPr lang="en-US" sz="3600" b="1" dirty="0">
              <a:solidFill>
                <a:schemeClr val="accent1">
                  <a:lumMod val="50000"/>
                </a:schemeClr>
              </a:solidFill>
            </a:endParaRPr>
          </a:p>
        </p:txBody>
      </p:sp>
      <p:pic>
        <p:nvPicPr>
          <p:cNvPr id="1028" name="Picture 4" descr="Tìm Hiểu Về Lễ Hội Cầu An Bản Mường Của Người Dân Tộc Thái ở Vùng Tây Bắc —  Gỗ Trang Trí">
            <a:extLst>
              <a:ext uri="{FF2B5EF4-FFF2-40B4-BE49-F238E27FC236}">
                <a16:creationId xmlns:a16="http://schemas.microsoft.com/office/drawing/2014/main" id="{E304246C-E0F2-4F6F-4C9B-3CFCFF79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2022">
            <a:off x="7612301" y="1554480"/>
            <a:ext cx="4250514" cy="291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171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050" name="Picture 2" descr="Lễ hội Hoa Ban Điện Biên từ góc nhìn văn hóa dân tộc Thái">
            <a:extLst>
              <a:ext uri="{FF2B5EF4-FFF2-40B4-BE49-F238E27FC236}">
                <a16:creationId xmlns:a16="http://schemas.microsoft.com/office/drawing/2014/main" id="{B83AD5EF-3292-60D5-8382-5F0266004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117">
            <a:off x="426720" y="2690622"/>
            <a:ext cx="5269992" cy="3096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Thơ mộng Lễ hội Hoa ban của người Thái ở Tây Bắc">
            <a:extLst>
              <a:ext uri="{FF2B5EF4-FFF2-40B4-BE49-F238E27FC236}">
                <a16:creationId xmlns:a16="http://schemas.microsoft.com/office/drawing/2014/main" id="{51BD5D5B-C007-D143-7AC0-D2B391579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321">
            <a:off x="5650992" y="612646"/>
            <a:ext cx="6034278" cy="336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9">
            <a:extLst>
              <a:ext uri="{FF2B5EF4-FFF2-40B4-BE49-F238E27FC236}">
                <a16:creationId xmlns:a16="http://schemas.microsoft.com/office/drawing/2014/main" id="{B5F91607-E829-4B2A-F62B-1CAB1374DC84}"/>
              </a:ext>
            </a:extLst>
          </p:cNvPr>
          <p:cNvSpPr/>
          <p:nvPr/>
        </p:nvSpPr>
        <p:spPr>
          <a:xfrm>
            <a:off x="6207675" y="4956048"/>
            <a:ext cx="4189054"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50000"/>
                  </a:schemeClr>
                </a:solidFill>
              </a:rPr>
              <a:t>Lễ</a:t>
            </a:r>
            <a:r>
              <a:rPr lang="en-US" sz="4000" b="1" dirty="0">
                <a:solidFill>
                  <a:schemeClr val="accent1">
                    <a:lumMod val="50000"/>
                  </a:schemeClr>
                </a:solidFill>
              </a:rPr>
              <a:t> </a:t>
            </a:r>
            <a:r>
              <a:rPr lang="en-US" sz="4000" b="1" dirty="0" err="1">
                <a:solidFill>
                  <a:schemeClr val="accent1">
                    <a:lumMod val="50000"/>
                  </a:schemeClr>
                </a:solidFill>
              </a:rPr>
              <a:t>hội</a:t>
            </a:r>
            <a:r>
              <a:rPr lang="en-US" sz="4000" b="1" dirty="0">
                <a:solidFill>
                  <a:schemeClr val="accent1">
                    <a:lumMod val="50000"/>
                  </a:schemeClr>
                </a:solidFill>
              </a:rPr>
              <a:t> </a:t>
            </a:r>
            <a:r>
              <a:rPr lang="en-US" sz="4000" b="1" dirty="0" err="1">
                <a:solidFill>
                  <a:schemeClr val="accent1">
                    <a:lumMod val="50000"/>
                  </a:schemeClr>
                </a:solidFill>
              </a:rPr>
              <a:t>hoa</a:t>
            </a:r>
            <a:r>
              <a:rPr lang="en-US" sz="4000" b="1" dirty="0">
                <a:solidFill>
                  <a:schemeClr val="accent1">
                    <a:lumMod val="50000"/>
                  </a:schemeClr>
                </a:solidFill>
              </a:rPr>
              <a:t> ban</a:t>
            </a:r>
          </a:p>
        </p:txBody>
      </p:sp>
    </p:spTree>
    <p:extLst>
      <p:ext uri="{BB962C8B-B14F-4D97-AF65-F5344CB8AC3E}">
        <p14:creationId xmlns:p14="http://schemas.microsoft.com/office/powerpoint/2010/main" val="871004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10312" y="274320"/>
            <a:ext cx="11649456" cy="649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2AF49EB-BF6A-64E1-504C-75DE61577EBB}"/>
              </a:ext>
            </a:extLst>
          </p:cNvPr>
          <p:cNvPicPr>
            <a:picLocks noChangeAspect="1"/>
          </p:cNvPicPr>
          <p:nvPr/>
        </p:nvPicPr>
        <p:blipFill>
          <a:blip r:embed="rId3"/>
          <a:stretch>
            <a:fillRect/>
          </a:stretch>
        </p:blipFill>
        <p:spPr>
          <a:xfrm>
            <a:off x="542324" y="194788"/>
            <a:ext cx="5072312" cy="6541575"/>
          </a:xfrm>
          <a:prstGeom prst="rect">
            <a:avLst/>
          </a:prstGeom>
        </p:spPr>
      </p:pic>
      <p:grpSp>
        <p:nvGrpSpPr>
          <p:cNvPr id="18" name="Group 17">
            <a:extLst>
              <a:ext uri="{FF2B5EF4-FFF2-40B4-BE49-F238E27FC236}">
                <a16:creationId xmlns:a16="http://schemas.microsoft.com/office/drawing/2014/main" id="{961ED582-7C73-AAF0-4BE6-70A6BFF25A74}"/>
              </a:ext>
            </a:extLst>
          </p:cNvPr>
          <p:cNvGrpSpPr/>
          <p:nvPr/>
        </p:nvGrpSpPr>
        <p:grpSpPr>
          <a:xfrm>
            <a:off x="5417846" y="1591057"/>
            <a:ext cx="6332194" cy="2198952"/>
            <a:chOff x="605907" y="1907457"/>
            <a:chExt cx="4002420" cy="163637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99596C35-5261-7253-5275-183D9C0B323A}"/>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E930E74-2CBA-AFB8-C2A6-C0245F5D0AA5}"/>
                </a:ext>
              </a:extLst>
            </p:cNvPr>
            <p:cNvSpPr txBox="1"/>
            <p:nvPr/>
          </p:nvSpPr>
          <p:spPr>
            <a:xfrm>
              <a:off x="677559" y="2072514"/>
              <a:ext cx="3930768" cy="1305500"/>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Kể</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địa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mình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đó</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5755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78024" y="998474"/>
            <a:ext cx="6282309"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2825496" y="1769364"/>
            <a:ext cx="5650991" cy="14465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Hoạt</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hát</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múa</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dân</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gian</a:t>
            </a:r>
            <a:endPar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98005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56032" y="466344"/>
            <a:ext cx="11731752" cy="6217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892808"/>
            <a:chOff x="1362456" y="320040"/>
            <a:chExt cx="9802368" cy="1569660"/>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thông tin và quan sát các hình 4, 5 em hãy: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Giới thiệu nét cơ bản về hát Then, múa Xòe Thái của các dân tộc ở vùng Trung du và miền Núi Bắc Bộ.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Cho biết các loại hình nghệ thuật đó phản ánh điều gì?</a:t>
              </a:r>
            </a:p>
          </p:txBody>
        </p:sp>
      </p:grpSp>
      <p:pic>
        <p:nvPicPr>
          <p:cNvPr id="8" name="Picture 7">
            <a:extLst>
              <a:ext uri="{FF2B5EF4-FFF2-40B4-BE49-F238E27FC236}">
                <a16:creationId xmlns:a16="http://schemas.microsoft.com/office/drawing/2014/main" id="{3452F082-8E76-045E-4E4D-89D5DDE40B38}"/>
              </a:ext>
            </a:extLst>
          </p:cNvPr>
          <p:cNvPicPr>
            <a:picLocks noChangeAspect="1"/>
          </p:cNvPicPr>
          <p:nvPr/>
        </p:nvPicPr>
        <p:blipFill>
          <a:blip r:embed="rId3"/>
          <a:stretch>
            <a:fillRect/>
          </a:stretch>
        </p:blipFill>
        <p:spPr>
          <a:xfrm>
            <a:off x="635317" y="219741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A72F2A89-D814-0472-5FE4-645CE21FED59}"/>
              </a:ext>
            </a:extLst>
          </p:cNvPr>
          <p:cNvPicPr>
            <a:picLocks noChangeAspect="1"/>
          </p:cNvPicPr>
          <p:nvPr/>
        </p:nvPicPr>
        <p:blipFill>
          <a:blip r:embed="rId4"/>
          <a:stretch>
            <a:fillRect/>
          </a:stretch>
        </p:blipFill>
        <p:spPr>
          <a:xfrm>
            <a:off x="5963267" y="3621024"/>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1AF8ACEF-5D06-0A01-3681-C0733475CBEB}"/>
              </a:ext>
            </a:extLst>
          </p:cNvPr>
          <p:cNvGrpSpPr/>
          <p:nvPr/>
        </p:nvGrpSpPr>
        <p:grpSpPr>
          <a:xfrm>
            <a:off x="2218087" y="4254458"/>
            <a:ext cx="4034557" cy="2411518"/>
            <a:chOff x="3489103" y="4071578"/>
            <a:chExt cx="4034557" cy="2411518"/>
          </a:xfrm>
        </p:grpSpPr>
        <p:pic>
          <p:nvPicPr>
            <p:cNvPr id="20" name="Picture 3">
              <a:extLst>
                <a:ext uri="{FF2B5EF4-FFF2-40B4-BE49-F238E27FC236}">
                  <a16:creationId xmlns:a16="http://schemas.microsoft.com/office/drawing/2014/main" id="{895134AC-DB83-4432-207B-510F38CA47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9103" y="4071578"/>
              <a:ext cx="4034557" cy="2068628"/>
            </a:xfrm>
            <a:prstGeom prst="rect">
              <a:avLst/>
            </a:prstGeom>
          </p:spPr>
        </p:pic>
        <p:sp>
          <p:nvSpPr>
            <p:cNvPr id="21" name="Rectangle: Rounded Corners 20">
              <a:extLst>
                <a:ext uri="{FF2B5EF4-FFF2-40B4-BE49-F238E27FC236}">
                  <a16:creationId xmlns:a16="http://schemas.microsoft.com/office/drawing/2014/main" id="{F5D840F5-DBAE-8859-B1AD-EF239CECDE4E}"/>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65415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sẻ</a:t>
            </a:r>
            <a:endPar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8840237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685800"/>
            <a:ext cx="7660913" cy="4695825"/>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285878" y="558501"/>
            <a:ext cx="7500788" cy="4308872"/>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endParaRPr lang="vi-VN" sz="40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4000" b="1" dirty="0">
                <a:solidFill>
                  <a:srgbClr val="002060"/>
                </a:solidFill>
                <a:latin typeface="Cambria" panose="02040503050406030204" pitchFamily="18" charset="0"/>
                <a:ea typeface="Cambria" panose="02040503050406030204" pitchFamily="18" charset="0"/>
              </a:rPr>
              <a:t>Mô tả được một số nét văn hoá của các dân tộc ở vùng Trung du và miền núi Bắc Bộ (lễ hội Gầu Tào, lễ hội Lồng Tồng, hát Then, múa Xoè Thái, chợ phiên vùng cao,...).</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animEffect transition="in" filter="circle(in)">
                                      <p:cBhvr>
                                        <p:cTn id="9" dur="20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5417086"/>
            <a:chOff x="-180829" y="2659031"/>
            <a:chExt cx="1938406" cy="1690367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690367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Hát Then là một loại hình diễn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xướng âm nhạc dân gian của các dân tộc Tày, Nùng, Thái, thường được tổ chức vào những dịp lễ quan trọng.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Thông qua các làn điệu khác nhau của Then, người dân mong muốn những điều may mắn và cuộc sống tốt lành.</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 name="Picture 1">
            <a:extLst>
              <a:ext uri="{FF2B5EF4-FFF2-40B4-BE49-F238E27FC236}">
                <a16:creationId xmlns:a16="http://schemas.microsoft.com/office/drawing/2014/main" id="{D5E56B5B-F6BB-809E-1DD2-B60569F174D9}"/>
              </a:ext>
            </a:extLst>
          </p:cNvPr>
          <p:cNvPicPr>
            <a:picLocks noChangeAspect="1"/>
          </p:cNvPicPr>
          <p:nvPr/>
        </p:nvPicPr>
        <p:blipFill>
          <a:blip r:embed="rId3"/>
          <a:stretch>
            <a:fillRect/>
          </a:stretch>
        </p:blipFill>
        <p:spPr>
          <a:xfrm>
            <a:off x="5829109" y="46005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4 tỉnh tham gia Liên hoan Hát Then - Đàn Tính">
            <a:extLst>
              <a:ext uri="{FF2B5EF4-FFF2-40B4-BE49-F238E27FC236}">
                <a16:creationId xmlns:a16="http://schemas.microsoft.com/office/drawing/2014/main" id="{EF73AD77-64C4-9649-9481-741DA288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302" y="3959733"/>
            <a:ext cx="5282946"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742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4983544"/>
            <a:chOff x="-180829" y="2659031"/>
            <a:chExt cx="1938406" cy="1555083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555083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Xoè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a:t>
              </a:r>
              <a:r>
                <a:rPr kumimoji="0" lang="en-US"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sắc của người Thái, được biểu diễn trong các dịp lễ, tết, ngày vui của gia đình, dòng họ, bản mường,... Những điệu xoè chứa đựng ước mơ, khát vọng và là niềm tự hào của người Thái.</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7" name="Picture 6">
            <a:extLst>
              <a:ext uri="{FF2B5EF4-FFF2-40B4-BE49-F238E27FC236}">
                <a16:creationId xmlns:a16="http://schemas.microsoft.com/office/drawing/2014/main" id="{F22C1142-A05D-F132-9D9A-5E1919EDEB4E}"/>
              </a:ext>
            </a:extLst>
          </p:cNvPr>
          <p:cNvPicPr>
            <a:picLocks noChangeAspect="1"/>
          </p:cNvPicPr>
          <p:nvPr/>
        </p:nvPicPr>
        <p:blipFill>
          <a:blip r:embed="rId3"/>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Nét đẹp tinh hoa trong điệu múa xòe vòng của dân tộc Thái - Điện Biên -  iVIVU.com">
            <a:extLst>
              <a:ext uri="{FF2B5EF4-FFF2-40B4-BE49-F238E27FC236}">
                <a16:creationId xmlns:a16="http://schemas.microsoft.com/office/drawing/2014/main" id="{136A4A57-7AE7-29C6-DCFE-25676D9D2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086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002535" y="1055309"/>
            <a:ext cx="986942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505455" y="2615211"/>
            <a:ext cx="9473185"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45B4396-D56C-8F76-7C66-9A38B1FAD185}"/>
              </a:ext>
            </a:extLst>
          </p:cNvPr>
          <p:cNvSpPr txBox="1"/>
          <p:nvPr/>
        </p:nvSpPr>
        <p:spPr>
          <a:xfrm>
            <a:off x="2267712" y="1252728"/>
            <a:ext cx="9668256" cy="646331"/>
          </a:xfrm>
          <a:prstGeom prst="rect">
            <a:avLst/>
          </a:prstGeom>
          <a:noFill/>
        </p:spPr>
        <p:txBody>
          <a:bodyPr wrap="square" rtlCol="0">
            <a:spAutoFit/>
          </a:bodyPr>
          <a:lstStyle/>
          <a:p>
            <a:r>
              <a:rPr kumimoji="0" lang="en-US" sz="36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là</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loại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hình</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nghệ</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thuật</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của</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dân</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tộc</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3" name="Round Diagonal Corner Rectangle 11">
            <a:extLst>
              <a:ext uri="{FF2B5EF4-FFF2-40B4-BE49-F238E27FC236}">
                <a16:creationId xmlns:a16="http://schemas.microsoft.com/office/drawing/2014/main" id="{41DDF08B-B36B-52EA-FC6B-1F2D19109F51}"/>
              </a:ext>
            </a:extLst>
          </p:cNvPr>
          <p:cNvSpPr/>
          <p:nvPr/>
        </p:nvSpPr>
        <p:spPr>
          <a:xfrm>
            <a:off x="1911095" y="2216597"/>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B658DB-F8D1-AFEA-7631-97F9A2FBE85A}"/>
              </a:ext>
            </a:extLst>
          </p:cNvPr>
          <p:cNvSpPr txBox="1"/>
          <p:nvPr/>
        </p:nvSpPr>
        <p:spPr>
          <a:xfrm>
            <a:off x="1831848" y="2432304"/>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Thường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được</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biểu</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diễn</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vào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dịp</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6" name="Round Diagonal Corner Rectangle 11">
            <a:extLst>
              <a:ext uri="{FF2B5EF4-FFF2-40B4-BE49-F238E27FC236}">
                <a16:creationId xmlns:a16="http://schemas.microsoft.com/office/drawing/2014/main" id="{1019008D-6C91-D2DC-B992-B6888E2AA2C5}"/>
              </a:ext>
            </a:extLst>
          </p:cNvPr>
          <p:cNvSpPr/>
          <p:nvPr/>
        </p:nvSpPr>
        <p:spPr>
          <a:xfrm>
            <a:off x="2276855" y="3423605"/>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F949963-DCAE-7515-3AD2-85263C0242DD}"/>
              </a:ext>
            </a:extLst>
          </p:cNvPr>
          <p:cNvSpPr txBox="1"/>
          <p:nvPr/>
        </p:nvSpPr>
        <p:spPr>
          <a:xfrm>
            <a:off x="2197608" y="3639312"/>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Người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mong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muốn</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gì</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qua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điệu</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32576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6" presetClass="entr" presetSubtype="21"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5" grpId="0"/>
      <p:bldP spid="6"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7B2B31-1B7F-6DD7-9C40-E519FBEEB615}"/>
              </a:ext>
            </a:extLst>
          </p:cNvPr>
          <p:cNvPicPr>
            <a:picLocks noChangeAspect="1"/>
          </p:cNvPicPr>
          <p:nvPr/>
        </p:nvPicPr>
        <p:blipFill>
          <a:blip r:embed="rId5"/>
          <a:stretch>
            <a:fillRect/>
          </a:stretch>
        </p:blipFill>
        <p:spPr>
          <a:xfrm>
            <a:off x="4221293" y="1767789"/>
            <a:ext cx="4298053" cy="1164437"/>
          </a:xfrm>
          <a:prstGeom prst="rect">
            <a:avLst/>
          </a:prstGeom>
        </p:spPr>
      </p:pic>
    </p:spTree>
    <p:extLst>
      <p:ext uri="{BB962C8B-B14F-4D97-AF65-F5344CB8AC3E}">
        <p14:creationId xmlns:p14="http://schemas.microsoft.com/office/powerpoint/2010/main" val="220673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B67EB913-3F72-3201-7C1F-8AF5E6B76738}"/>
              </a:ext>
            </a:extLst>
          </p:cNvPr>
          <p:cNvPicPr>
            <a:picLocks noChangeAspect="1"/>
          </p:cNvPicPr>
          <p:nvPr/>
        </p:nvPicPr>
        <p:blipFill>
          <a:blip r:embed="rId7"/>
          <a:stretch>
            <a:fillRect/>
          </a:stretch>
        </p:blipFill>
        <p:spPr>
          <a:xfrm>
            <a:off x="1432217" y="423569"/>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ound Diagonal Corner Rectangle 11">
            <a:extLst>
              <a:ext uri="{FF2B5EF4-FFF2-40B4-BE49-F238E27FC236}">
                <a16:creationId xmlns:a16="http://schemas.microsoft.com/office/drawing/2014/main" id="{B484F51A-48EA-762D-5446-335CD80CAF0A}"/>
              </a:ext>
            </a:extLst>
          </p:cNvPr>
          <p:cNvSpPr/>
          <p:nvPr/>
        </p:nvSpPr>
        <p:spPr>
          <a:xfrm>
            <a:off x="530352" y="524957"/>
            <a:ext cx="11136113"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0D635B69-5312-708B-B790-9B764F83C701}"/>
              </a:ext>
            </a:extLst>
          </p:cNvPr>
          <p:cNvSpPr>
            <a:spLocks noChangeArrowheads="1"/>
          </p:cNvSpPr>
          <p:nvPr/>
        </p:nvSpPr>
        <p:spPr bwMode="auto">
          <a:xfrm>
            <a:off x="640080" y="795555"/>
            <a:ext cx="10574009"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Video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vừa</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xem</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giúp em biết điều gì về văn hoá</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của dân tộc Mông ở Mai Châu, tỉnh Hoà Bình?</a:t>
            </a: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5" name="Rounded Rectangle 1">
            <a:extLst>
              <a:ext uri="{FF2B5EF4-FFF2-40B4-BE49-F238E27FC236}">
                <a16:creationId xmlns:a16="http://schemas.microsoft.com/office/drawing/2014/main" id="{7FF7FD7E-3B33-9901-293A-8F1146F10AEE}"/>
              </a:ext>
            </a:extLst>
          </p:cNvPr>
          <p:cNvSpPr/>
          <p:nvPr/>
        </p:nvSpPr>
        <p:spPr>
          <a:xfrm>
            <a:off x="2538548" y="2714461"/>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1DED6F1-7440-3930-64E9-BD1249A9912B}"/>
              </a:ext>
            </a:extLst>
          </p:cNvPr>
          <p:cNvSpPr>
            <a:spLocks/>
          </p:cNvSpPr>
          <p:nvPr/>
        </p:nvSpPr>
        <p:spPr bwMode="auto">
          <a:xfrm>
            <a:off x="2734492" y="3157466"/>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Video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Gầu</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Tào</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Mông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cùng nhau tụ tập giao lưu, nhảy múa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54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0798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6">
                                            <p:txEl>
                                              <p:pRg st="0" end="0"/>
                                            </p:txEl>
                                          </p:spTgt>
                                        </p:tgtEl>
                                        <p:attrNameLst>
                                          <p:attrName>style.visibility</p:attrName>
                                        </p:attrNameLst>
                                      </p:cBhvr>
                                      <p:to>
                                        <p:strVal val="visible"/>
                                      </p:to>
                                    </p:set>
                                    <p:anim by="(-#ppt_w*2)" calcmode="lin" valueType="num">
                                      <p:cBhvr rctx="PPT">
                                        <p:cTn id="23" dur="250" autoRev="1" fill="hold">
                                          <p:stCondLst>
                                            <p:cond delay="0"/>
                                          </p:stCondLst>
                                        </p:cTn>
                                        <p:tgtEl>
                                          <p:spTgt spid="6">
                                            <p:txEl>
                                              <p:pRg st="0" end="0"/>
                                            </p:txEl>
                                          </p:spTgt>
                                        </p:tgtEl>
                                        <p:attrNameLst>
                                          <p:attrName>ppt_w</p:attrName>
                                        </p:attrNameLst>
                                      </p:cBhvr>
                                    </p:anim>
                                    <p:anim by="(#ppt_w*0.50)" calcmode="lin" valueType="num">
                                      <p:cBhvr>
                                        <p:cTn id="24" dur="250" decel="50000" autoRev="1" fill="hold">
                                          <p:stCondLst>
                                            <p:cond delay="0"/>
                                          </p:stCondLst>
                                        </p:cTn>
                                        <p:tgtEl>
                                          <p:spTgt spid="6">
                                            <p:txEl>
                                              <p:pRg st="0" end="0"/>
                                            </p:txEl>
                                          </p:spTgt>
                                        </p:tgtEl>
                                        <p:attrNameLst>
                                          <p:attrName>ppt_x</p:attrName>
                                        </p:attrNameLst>
                                      </p:cBhvr>
                                    </p:anim>
                                    <p:anim from="(-#ppt_h/2)" to="(#ppt_y)" calcmode="lin" valueType="num">
                                      <p:cBhvr>
                                        <p:cTn id="25" dur="500" fill="hold">
                                          <p:stCondLst>
                                            <p:cond delay="0"/>
                                          </p:stCondLst>
                                        </p:cTn>
                                        <p:tgtEl>
                                          <p:spTgt spid="6">
                                            <p:txEl>
                                              <p:pRg st="0" end="0"/>
                                            </p:txEl>
                                          </p:spTgt>
                                        </p:tgtEl>
                                        <p:attrNameLst>
                                          <p:attrName>ppt_y</p:attrName>
                                        </p:attrNameLst>
                                      </p:cBhvr>
                                    </p:anim>
                                    <p:animRot by="21600000">
                                      <p:cBhvr>
                                        <p:cTn id="26" dur="500" fill="hold">
                                          <p:stCondLst>
                                            <p:cond delay="0"/>
                                          </p:stCondLst>
                                        </p:cTn>
                                        <p:tgtEl>
                                          <p:spTgt spid="6">
                                            <p:txEl>
                                              <p:pRg st="0" end="0"/>
                                            </p:txEl>
                                          </p:spTgt>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322575" y="2344613"/>
            <a:ext cx="9869425"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121409" y="2615211"/>
            <a:ext cx="9857232"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defRPr/>
            </a:pPr>
            <a:r>
              <a:rPr lang="en-US" sz="3600" b="1" kern="0" dirty="0">
                <a:solidFill>
                  <a:srgbClr val="002060"/>
                </a:solidFill>
              </a:rPr>
              <a:t> </a:t>
            </a:r>
            <a:r>
              <a:rPr lang="en-US" sz="3600" b="1" kern="0" dirty="0" err="1">
                <a:solidFill>
                  <a:srgbClr val="002060"/>
                </a:solidFill>
              </a:rPr>
              <a:t>Hãy</a:t>
            </a:r>
            <a:r>
              <a:rPr lang="en-US" sz="3600" b="1" kern="0" dirty="0">
                <a:solidFill>
                  <a:srgbClr val="002060"/>
                </a:solidFill>
              </a:rPr>
              <a:t> </a:t>
            </a:r>
            <a:r>
              <a:rPr lang="en-US" sz="3600" b="1" kern="0" dirty="0" err="1">
                <a:solidFill>
                  <a:srgbClr val="002060"/>
                </a:solidFill>
              </a:rPr>
              <a:t>nêu</a:t>
            </a:r>
            <a:r>
              <a:rPr lang="en-US" sz="3600" b="1" kern="0" dirty="0">
                <a:solidFill>
                  <a:srgbClr val="002060"/>
                </a:solidFill>
              </a:rPr>
              <a:t> </a:t>
            </a:r>
            <a:r>
              <a:rPr lang="en-US" sz="3600" b="1" kern="0" dirty="0" err="1">
                <a:solidFill>
                  <a:srgbClr val="002060"/>
                </a:solidFill>
              </a:rPr>
              <a:t>hiểu</a:t>
            </a:r>
            <a:r>
              <a:rPr lang="en-US" sz="3600" b="1" kern="0" dirty="0">
                <a:solidFill>
                  <a:srgbClr val="002060"/>
                </a:solidFill>
              </a:rPr>
              <a:t> </a:t>
            </a:r>
            <a:r>
              <a:rPr lang="en-US" sz="3600" b="1" kern="0" dirty="0" err="1">
                <a:solidFill>
                  <a:srgbClr val="002060"/>
                </a:solidFill>
              </a:rPr>
              <a:t>biết</a:t>
            </a:r>
            <a:r>
              <a:rPr lang="en-US" sz="3600" b="1" kern="0" dirty="0">
                <a:solidFill>
                  <a:srgbClr val="002060"/>
                </a:solidFill>
              </a:rPr>
              <a:t> </a:t>
            </a:r>
            <a:r>
              <a:rPr lang="en-US" sz="3600" b="1" kern="0" dirty="0" err="1">
                <a:solidFill>
                  <a:srgbClr val="002060"/>
                </a:solidFill>
              </a:rPr>
              <a:t>của</a:t>
            </a:r>
            <a:r>
              <a:rPr lang="en-US" sz="3600" b="1" kern="0" dirty="0">
                <a:solidFill>
                  <a:srgbClr val="002060"/>
                </a:solidFill>
              </a:rPr>
              <a:t> </a:t>
            </a:r>
            <a:r>
              <a:rPr lang="en-US" sz="3600" b="1" kern="0" dirty="0" err="1">
                <a:solidFill>
                  <a:srgbClr val="002060"/>
                </a:solidFill>
              </a:rPr>
              <a:t>em</a:t>
            </a:r>
            <a:r>
              <a:rPr lang="en-US" sz="3600" b="1" kern="0" dirty="0">
                <a:solidFill>
                  <a:srgbClr val="002060"/>
                </a:solidFill>
              </a:rPr>
              <a:t> </a:t>
            </a:r>
            <a:r>
              <a:rPr lang="en-US" sz="3600" b="1" kern="0" dirty="0" err="1">
                <a:solidFill>
                  <a:srgbClr val="002060"/>
                </a:solidFill>
              </a:rPr>
              <a:t>về</a:t>
            </a:r>
            <a:r>
              <a:rPr lang="en-US" sz="3600" b="1" kern="0" dirty="0">
                <a:solidFill>
                  <a:srgbClr val="002060"/>
                </a:solidFill>
              </a:rPr>
              <a:t> </a:t>
            </a:r>
            <a:r>
              <a:rPr lang="en-US" sz="3600" b="1" kern="0" dirty="0" err="1">
                <a:solidFill>
                  <a:srgbClr val="002060"/>
                </a:solidFill>
              </a:rPr>
              <a:t>một</a:t>
            </a:r>
            <a:r>
              <a:rPr lang="en-US" sz="3600" b="1" kern="0" dirty="0">
                <a:solidFill>
                  <a:srgbClr val="002060"/>
                </a:solidFill>
              </a:rPr>
              <a:t> </a:t>
            </a:r>
            <a:r>
              <a:rPr lang="en-US" sz="3600" b="1" kern="0" dirty="0" err="1">
                <a:solidFill>
                  <a:srgbClr val="002060"/>
                </a:solidFill>
              </a:rPr>
              <a:t>số</a:t>
            </a:r>
            <a:r>
              <a:rPr lang="en-US" sz="3600" b="1" kern="0" dirty="0">
                <a:solidFill>
                  <a:srgbClr val="002060"/>
                </a:solidFill>
              </a:rPr>
              <a:t> </a:t>
            </a:r>
            <a:r>
              <a:rPr lang="en-US" sz="3600" b="1" kern="0" dirty="0" err="1">
                <a:solidFill>
                  <a:srgbClr val="002060"/>
                </a:solidFill>
              </a:rPr>
              <a:t>nét</a:t>
            </a:r>
            <a:r>
              <a:rPr lang="en-US" sz="3600" b="1" kern="0" dirty="0">
                <a:solidFill>
                  <a:srgbClr val="002060"/>
                </a:solidFill>
              </a:rPr>
              <a:t> </a:t>
            </a:r>
            <a:r>
              <a:rPr lang="en-US" sz="3600" b="1" kern="0" dirty="0" err="1">
                <a:solidFill>
                  <a:srgbClr val="002060"/>
                </a:solidFill>
              </a:rPr>
              <a:t>văn</a:t>
            </a:r>
            <a:r>
              <a:rPr lang="en-US" sz="3600" b="1" kern="0" dirty="0">
                <a:solidFill>
                  <a:srgbClr val="002060"/>
                </a:solidFill>
              </a:rPr>
              <a:t> </a:t>
            </a:r>
            <a:r>
              <a:rPr lang="en-US" sz="3600" b="1" kern="0" dirty="0" err="1">
                <a:solidFill>
                  <a:srgbClr val="002060"/>
                </a:solidFill>
              </a:rPr>
              <a:t>hoá</a:t>
            </a:r>
            <a:r>
              <a:rPr lang="en-US" sz="3600" b="1" kern="0" dirty="0">
                <a:solidFill>
                  <a:srgbClr val="002060"/>
                </a:solidFill>
              </a:rPr>
              <a:t> ở </a:t>
            </a:r>
            <a:r>
              <a:rPr lang="en-US" sz="3600" b="1" kern="0" dirty="0" err="1">
                <a:solidFill>
                  <a:srgbClr val="002060"/>
                </a:solidFill>
              </a:rPr>
              <a:t>vùng</a:t>
            </a:r>
            <a:r>
              <a:rPr lang="en-US" sz="3600" b="1" kern="0" dirty="0">
                <a:solidFill>
                  <a:srgbClr val="002060"/>
                </a:solidFill>
              </a:rPr>
              <a:t> </a:t>
            </a:r>
            <a:r>
              <a:rPr lang="en-US" sz="3600" b="1" kern="0" dirty="0" err="1">
                <a:solidFill>
                  <a:srgbClr val="002060"/>
                </a:solidFill>
              </a:rPr>
              <a:t>Trung</a:t>
            </a:r>
            <a:r>
              <a:rPr lang="en-US" sz="3600" b="1" kern="0" dirty="0">
                <a:solidFill>
                  <a:srgbClr val="002060"/>
                </a:solidFill>
              </a:rPr>
              <a:t> du </a:t>
            </a:r>
            <a:r>
              <a:rPr lang="en-US" sz="3600" b="1" kern="0" dirty="0" err="1">
                <a:solidFill>
                  <a:srgbClr val="002060"/>
                </a:solidFill>
              </a:rPr>
              <a:t>và</a:t>
            </a:r>
            <a:r>
              <a:rPr lang="en-US" sz="3600" b="1" kern="0" dirty="0">
                <a:solidFill>
                  <a:srgbClr val="002060"/>
                </a:solidFill>
              </a:rPr>
              <a:t> </a:t>
            </a:r>
            <a:r>
              <a:rPr lang="en-US" sz="3600" b="1" kern="0" dirty="0" err="1">
                <a:solidFill>
                  <a:srgbClr val="002060"/>
                </a:solidFill>
              </a:rPr>
              <a:t>miền</a:t>
            </a:r>
            <a:r>
              <a:rPr lang="en-US" sz="3600" b="1" kern="0" dirty="0">
                <a:solidFill>
                  <a:srgbClr val="002060"/>
                </a:solidFill>
              </a:rPr>
              <a:t> </a:t>
            </a:r>
            <a:r>
              <a:rPr lang="en-US" sz="3600" b="1" kern="0" dirty="0" err="1">
                <a:solidFill>
                  <a:srgbClr val="002060"/>
                </a:solidFill>
              </a:rPr>
              <a:t>núi</a:t>
            </a:r>
            <a:r>
              <a:rPr lang="en-US" sz="3600" b="1" kern="0" dirty="0">
                <a:solidFill>
                  <a:srgbClr val="002060"/>
                </a:solidFill>
              </a:rPr>
              <a:t> </a:t>
            </a:r>
            <a:r>
              <a:rPr lang="en-US" sz="3600" b="1" kern="0" dirty="0" err="1">
                <a:solidFill>
                  <a:srgbClr val="002060"/>
                </a:solidFill>
              </a:rPr>
              <a:t>Bắc</a:t>
            </a:r>
            <a:r>
              <a:rPr lang="en-US" sz="3600" b="1" kern="0" dirty="0">
                <a:solidFill>
                  <a:srgbClr val="002060"/>
                </a:solidFill>
              </a:rPr>
              <a:t> </a:t>
            </a:r>
            <a:r>
              <a:rPr lang="en-US" sz="3600" b="1" kern="0" dirty="0" err="1">
                <a:solidFill>
                  <a:srgbClr val="002060"/>
                </a:solidFill>
              </a:rPr>
              <a:t>Bộ</a:t>
            </a:r>
            <a:r>
              <a:rPr lang="en-US" sz="3600" b="1" kern="0" dirty="0">
                <a:solidFill>
                  <a:srgbClr val="002060"/>
                </a:solidFill>
              </a:rPr>
              <a:t>.</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84808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algn="ctr"/>
            <a:r>
              <a:rPr lang="en-GB" altLang="en-US" sz="5400" b="1" dirty="0" err="1">
                <a:solidFill>
                  <a:schemeClr val="bg1"/>
                </a:solidFill>
                <a:effectLst>
                  <a:outerShdw blurRad="38100" dist="19050" dir="2700000" algn="tl" rotWithShape="0">
                    <a:schemeClr val="dk1">
                      <a:alpha val="40000"/>
                    </a:schemeClr>
                  </a:outerShdw>
                </a:effectLst>
              </a:rPr>
              <a:t>Hoạt</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động</a:t>
            </a:r>
            <a:r>
              <a:rPr lang="en-GB" altLang="en-US" sz="5400" b="1" dirty="0">
                <a:solidFill>
                  <a:schemeClr val="bg1"/>
                </a:solidFill>
                <a:effectLst>
                  <a:outerShdw blurRad="38100" dist="19050" dir="2700000" algn="tl" rotWithShape="0">
                    <a:schemeClr val="dk1">
                      <a:alpha val="40000"/>
                    </a:schemeClr>
                  </a:outerShdw>
                </a:effectLst>
              </a:rPr>
              <a:t> 1: </a:t>
            </a:r>
            <a:r>
              <a:rPr lang="en-GB" altLang="en-US" sz="5400" b="1" dirty="0" err="1">
                <a:solidFill>
                  <a:schemeClr val="bg1"/>
                </a:solidFill>
                <a:effectLst>
                  <a:outerShdw blurRad="38100" dist="19050" dir="2700000" algn="tl" rotWithShape="0">
                    <a:schemeClr val="dk1">
                      <a:alpha val="40000"/>
                    </a:schemeClr>
                  </a:outerShdw>
                </a:effectLst>
              </a:rPr>
              <a:t>Tìm</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hiểu</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về</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lễ</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hội</a:t>
            </a:r>
            <a:endParaRPr lang="en-GB" altLang="en-US" sz="5400" b="1" dirty="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06785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384995"/>
            <a:chOff x="1362456" y="320040"/>
            <a:chExt cx="9802368" cy="1384995"/>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384995"/>
            </a:xfrm>
            <a:prstGeom prst="rect">
              <a:avLst/>
            </a:prstGeom>
            <a:noFill/>
          </p:spPr>
          <p:txBody>
            <a:bodyPr wrap="square" rtlCol="0">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Đọc thông tin và quan sát các hình 2, 3, em hãy:</a:t>
              </a:r>
            </a:p>
            <a:p>
              <a:pPr algn="l"/>
              <a:r>
                <a:rPr lang="vi-VN" sz="2800" b="1" i="0" dirty="0">
                  <a:solidFill>
                    <a:srgbClr val="002060"/>
                  </a:solidFill>
                  <a:effectLst/>
                  <a:latin typeface="Calibri" panose="020F0502020204030204" pitchFamily="34" charset="0"/>
                  <a:cs typeface="Calibri" panose="020F0502020204030204" pitchFamily="34" charset="0"/>
                </a:rPr>
                <a:t>- Kể tên một số lễ hội tiêu biểu ở vùng Trung du và miền núi Bắc Bộ.</a:t>
              </a:r>
            </a:p>
            <a:p>
              <a:pPr algn="l"/>
              <a:r>
                <a:rPr lang="vi-VN" sz="2800" b="1" i="0" dirty="0">
                  <a:solidFill>
                    <a:srgbClr val="002060"/>
                  </a:solidFill>
                  <a:effectLst/>
                  <a:latin typeface="Calibri" panose="020F0502020204030204" pitchFamily="34" charset="0"/>
                  <a:cs typeface="Calibri" panose="020F0502020204030204" pitchFamily="34" charset="0"/>
                </a:rPr>
                <a:t>- Mô tả một số lễ hội mà em ấn tượng nhất</a:t>
              </a:r>
            </a:p>
          </p:txBody>
        </p:sp>
      </p:grpSp>
      <p:pic>
        <p:nvPicPr>
          <p:cNvPr id="14" name="Picture 13">
            <a:extLst>
              <a:ext uri="{FF2B5EF4-FFF2-40B4-BE49-F238E27FC236}">
                <a16:creationId xmlns:a16="http://schemas.microsoft.com/office/drawing/2014/main" id="{124EC064-EF6D-B65A-BFB7-7D3D4B685A9D}"/>
              </a:ext>
            </a:extLst>
          </p:cNvPr>
          <p:cNvPicPr>
            <a:picLocks noChangeAspect="1"/>
          </p:cNvPicPr>
          <p:nvPr/>
        </p:nvPicPr>
        <p:blipFill>
          <a:blip r:embed="rId3"/>
          <a:stretch>
            <a:fillRect/>
          </a:stretch>
        </p:blipFill>
        <p:spPr>
          <a:xfrm>
            <a:off x="710565" y="2169414"/>
            <a:ext cx="5467350" cy="3543300"/>
          </a:xfrm>
          <a:prstGeom prst="rect">
            <a:avLst/>
          </a:prstGeom>
        </p:spPr>
      </p:pic>
      <p:pic>
        <p:nvPicPr>
          <p:cNvPr id="16" name="Picture 15">
            <a:extLst>
              <a:ext uri="{FF2B5EF4-FFF2-40B4-BE49-F238E27FC236}">
                <a16:creationId xmlns:a16="http://schemas.microsoft.com/office/drawing/2014/main" id="{529AA28A-109B-67F4-C22A-9A61597D8F62}"/>
              </a:ext>
            </a:extLst>
          </p:cNvPr>
          <p:cNvPicPr>
            <a:picLocks noChangeAspect="1"/>
          </p:cNvPicPr>
          <p:nvPr/>
        </p:nvPicPr>
        <p:blipFill>
          <a:blip r:embed="rId4"/>
          <a:stretch>
            <a:fillRect/>
          </a:stretch>
        </p:blipFill>
        <p:spPr>
          <a:xfrm>
            <a:off x="6330886" y="1906905"/>
            <a:ext cx="5400675" cy="3867150"/>
          </a:xfrm>
          <a:prstGeom prst="rect">
            <a:avLst/>
          </a:prstGeom>
        </p:spPr>
      </p:pic>
      <p:grpSp>
        <p:nvGrpSpPr>
          <p:cNvPr id="19" name="Group 18">
            <a:extLst>
              <a:ext uri="{FF2B5EF4-FFF2-40B4-BE49-F238E27FC236}">
                <a16:creationId xmlns:a16="http://schemas.microsoft.com/office/drawing/2014/main" id="{241DB1DB-EB6C-4F5F-C93B-834FA465CED8}"/>
              </a:ext>
            </a:extLst>
          </p:cNvPr>
          <p:cNvGrpSpPr/>
          <p:nvPr/>
        </p:nvGrpSpPr>
        <p:grpSpPr>
          <a:xfrm>
            <a:off x="3790855" y="4053290"/>
            <a:ext cx="4034557" cy="2411518"/>
            <a:chOff x="3489103" y="4071578"/>
            <a:chExt cx="4034557" cy="2411518"/>
          </a:xfrm>
        </p:grpSpPr>
        <p:pic>
          <p:nvPicPr>
            <p:cNvPr id="17" name="Picture 3">
              <a:extLst>
                <a:ext uri="{FF2B5EF4-FFF2-40B4-BE49-F238E27FC236}">
                  <a16:creationId xmlns:a16="http://schemas.microsoft.com/office/drawing/2014/main" id="{3E21AFD3-95C4-44FF-5434-AF6BBB3B6B5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9103" y="4071578"/>
              <a:ext cx="4034557" cy="2068628"/>
            </a:xfrm>
            <a:prstGeom prst="rect">
              <a:avLst/>
            </a:prstGeom>
          </p:spPr>
        </p:pic>
        <p:sp>
          <p:nvSpPr>
            <p:cNvPr id="18" name="Rectangle: Rounded Corners 17">
              <a:extLst>
                <a:ext uri="{FF2B5EF4-FFF2-40B4-BE49-F238E27FC236}">
                  <a16:creationId xmlns:a16="http://schemas.microsoft.com/office/drawing/2014/main" id="{0E9582EF-9283-6BA2-818D-02315D32E681}"/>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845716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algn="ct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chia </a:t>
            </a: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sẻ</a:t>
            </a:r>
            <a:endPar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algn="ctr"/>
              <a:r>
                <a:rPr lang="en-US" sz="4000" b="1" dirty="0" err="1">
                  <a:solidFill>
                    <a:schemeClr val="bg1"/>
                  </a:solidFill>
                  <a:latin typeface="+mj-lt"/>
                </a:rPr>
                <a:t>Các</a:t>
              </a:r>
              <a:r>
                <a:rPr lang="en-US" sz="4000" b="1" dirty="0">
                  <a:solidFill>
                    <a:schemeClr val="bg1"/>
                  </a:solidFill>
                  <a:latin typeface="+mj-lt"/>
                </a:rPr>
                <a:t> </a:t>
              </a:r>
              <a:r>
                <a:rPr lang="en-US" sz="4000" b="1" dirty="0" err="1">
                  <a:solidFill>
                    <a:schemeClr val="bg1"/>
                  </a:solidFill>
                  <a:latin typeface="+mj-lt"/>
                </a:rPr>
                <a:t>nhóm</a:t>
              </a:r>
              <a:r>
                <a:rPr lang="en-US" sz="4000" b="1" dirty="0">
                  <a:solidFill>
                    <a:schemeClr val="bg1"/>
                  </a:solidFill>
                  <a:latin typeface="+mj-lt"/>
                </a:rPr>
                <a:t> </a:t>
              </a:r>
              <a:r>
                <a:rPr lang="en-US" sz="4000" b="1" dirty="0" err="1">
                  <a:solidFill>
                    <a:schemeClr val="bg1"/>
                  </a:solidFill>
                  <a:latin typeface="+mj-lt"/>
                </a:rPr>
                <a:t>khác</a:t>
              </a:r>
              <a:endParaRPr lang="en-US" sz="4000" b="1" dirty="0">
                <a:solidFill>
                  <a:schemeClr val="bg1"/>
                </a:solidFill>
                <a:latin typeface="+mj-lt"/>
              </a:endParaRPr>
            </a:p>
            <a:p>
              <a:pPr algn="ctr"/>
              <a:r>
                <a:rPr lang="en-US" sz="4000" b="1" dirty="0" err="1">
                  <a:solidFill>
                    <a:schemeClr val="bg1"/>
                  </a:solidFill>
                  <a:latin typeface="+mj-lt"/>
                </a:rPr>
                <a:t>Lắng</a:t>
              </a:r>
              <a:r>
                <a:rPr lang="en-US" sz="4000" b="1" dirty="0">
                  <a:solidFill>
                    <a:schemeClr val="bg1"/>
                  </a:solidFill>
                  <a:latin typeface="+mj-lt"/>
                </a:rPr>
                <a:t> </a:t>
              </a:r>
              <a:r>
                <a:rPr lang="en-US" sz="4000" b="1" dirty="0" err="1">
                  <a:solidFill>
                    <a:schemeClr val="bg1"/>
                  </a:solidFill>
                  <a:latin typeface="+mj-lt"/>
                </a:rPr>
                <a:t>nghe</a:t>
              </a:r>
              <a:r>
                <a:rPr lang="en-US" sz="4000" b="1" dirty="0">
                  <a:solidFill>
                    <a:schemeClr val="bg1"/>
                  </a:solidFill>
                  <a:latin typeface="+mj-lt"/>
                </a:rPr>
                <a:t> – </a:t>
              </a:r>
              <a:r>
                <a:rPr lang="en-US" sz="4000" b="1" dirty="0" err="1">
                  <a:solidFill>
                    <a:schemeClr val="bg1"/>
                  </a:solidFill>
                  <a:latin typeface="+mj-lt"/>
                </a:rPr>
                <a:t>góp</a:t>
              </a:r>
              <a:r>
                <a:rPr lang="en-US" sz="4000" b="1" dirty="0">
                  <a:solidFill>
                    <a:schemeClr val="bg1"/>
                  </a:solidFill>
                  <a:latin typeface="+mj-lt"/>
                </a:rPr>
                <a:t> ý - </a:t>
              </a:r>
              <a:r>
                <a:rPr lang="en-US" sz="4000" b="1" dirty="0" err="1">
                  <a:solidFill>
                    <a:schemeClr val="bg1"/>
                  </a:solidFill>
                  <a:latin typeface="+mj-lt"/>
                </a:rPr>
                <a:t>bổ</a:t>
              </a:r>
              <a:r>
                <a:rPr lang="en-US" sz="4000" b="1" dirty="0">
                  <a:solidFill>
                    <a:schemeClr val="bg1"/>
                  </a:solidFill>
                  <a:latin typeface="+mj-lt"/>
                </a:rPr>
                <a:t> sung</a:t>
              </a:r>
            </a:p>
          </p:txBody>
        </p:sp>
      </p:grpSp>
    </p:spTree>
    <p:extLst>
      <p:ext uri="{BB962C8B-B14F-4D97-AF65-F5344CB8AC3E}">
        <p14:creationId xmlns:p14="http://schemas.microsoft.com/office/powerpoint/2010/main" val="42088291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665</Words>
  <Application>Microsoft Office PowerPoint</Application>
  <PresentationFormat>Widescreen</PresentationFormat>
  <Paragraphs>40</Paragraphs>
  <Slides>24</Slides>
  <Notes>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24</vt:i4>
      </vt:variant>
    </vt:vector>
  </HeadingPairs>
  <TitlesOfParts>
    <vt:vector size="41" baseType="lpstr">
      <vt:lpstr>微软雅黑</vt:lpstr>
      <vt:lpstr>宋体</vt:lpstr>
      <vt:lpstr>Arial</vt:lpstr>
      <vt:lpstr>Calibri</vt:lpstr>
      <vt:lpstr>Calibri Light</vt:lpstr>
      <vt:lpstr>Cambria</vt:lpstr>
      <vt:lpstr>等线</vt:lpstr>
      <vt:lpstr>等线 Light</vt:lpstr>
      <vt:lpstr>inpin heiti</vt:lpstr>
      <vt:lpstr>Times New Roman</vt:lpstr>
      <vt:lpstr>UTM Aptima</vt:lpstr>
      <vt:lpstr>UTM Duepuntozero</vt:lpstr>
      <vt:lpstr>小考拉体</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52</cp:revision>
  <dcterms:created xsi:type="dcterms:W3CDTF">2023-07-16T00:10:59Z</dcterms:created>
  <dcterms:modified xsi:type="dcterms:W3CDTF">2024-11-01T14:04:31Z</dcterms:modified>
  <cp:category>9Slide.vn</cp:category>
</cp:coreProperties>
</file>