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3"/>
  </p:notesMasterIdLst>
  <p:sldIdLst>
    <p:sldId id="305" r:id="rId2"/>
    <p:sldId id="306" r:id="rId3"/>
    <p:sldId id="256" r:id="rId4"/>
    <p:sldId id="257" r:id="rId5"/>
    <p:sldId id="258" r:id="rId6"/>
    <p:sldId id="259" r:id="rId7"/>
    <p:sldId id="313" r:id="rId8"/>
    <p:sldId id="314" r:id="rId9"/>
    <p:sldId id="315" r:id="rId10"/>
    <p:sldId id="316" r:id="rId11"/>
    <p:sldId id="263" r:id="rId12"/>
  </p:sldIdLst>
  <p:sldSz cx="9144000" cy="5143500" type="screen16x9"/>
  <p:notesSz cx="6858000" cy="9144000"/>
  <p:embeddedFontLst>
    <p:embeddedFont>
      <p:font typeface="Didact Gothic" panose="020B0604020202020204" charset="0"/>
      <p:regular r:id="rId14"/>
    </p:embeddedFont>
    <p:embeddedFont>
      <p:font typeface="Odibee Sans" panose="020B0604020202020204" charset="0"/>
      <p:regular r:id="rId15"/>
    </p:embeddedFont>
    <p:embeddedFont>
      <p:font typeface="Bellota Text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C7ED9F-4856-400B-9C51-81D1AE8C65FD}">
  <a:tblStyle styleId="{D9C7ED9F-4856-400B-9C51-81D1AE8C65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068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0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778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58eee2c94_9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58eee2c94_9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807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50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58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2567022" y="1760744"/>
            <a:ext cx="4082556" cy="16496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2980592" y="2840067"/>
            <a:ext cx="3644165" cy="485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9000" y="-8685"/>
            <a:ext cx="9144000" cy="5160524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102101" y="2640887"/>
            <a:ext cx="5659800" cy="8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2324400" y="3400313"/>
            <a:ext cx="52152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435800" y="1174250"/>
            <a:ext cx="699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8036917" y="4091447"/>
            <a:ext cx="644715" cy="793076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8218162" y="961906"/>
            <a:ext cx="178624" cy="1632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1319512" y="4658131"/>
            <a:ext cx="178624" cy="1632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1670508" y="2351979"/>
            <a:ext cx="3689852" cy="14510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5252100" y="2171428"/>
            <a:ext cx="31752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8330750" y="-14051"/>
            <a:ext cx="404657" cy="180834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102699" y="3884256"/>
            <a:ext cx="496378" cy="634217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4686953" y="355149"/>
            <a:ext cx="404651" cy="36971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5184394" y="1260221"/>
            <a:ext cx="30843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1582800" y="1260221"/>
            <a:ext cx="30843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1772711" y="1696366"/>
            <a:ext cx="2704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4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5386849" y="1696367"/>
            <a:ext cx="2704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4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5184394" y="3547796"/>
            <a:ext cx="30843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1582800" y="3547796"/>
            <a:ext cx="30843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1772711" y="3983941"/>
            <a:ext cx="2704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4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5386849" y="3983942"/>
            <a:ext cx="2704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4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8053224" y="2054769"/>
            <a:ext cx="904009" cy="722168"/>
          </a:xfrm>
          <a:prstGeom prst="rect">
            <a:avLst/>
          </a:prstGeom>
        </p:spPr>
      </p:pic>
      <p:pic>
        <p:nvPicPr>
          <p:cNvPr id="19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>
            <a:fillRect/>
          </a:stretch>
        </p:blipFill>
        <p:spPr>
          <a:xfrm>
            <a:off x="7645001" y="544169"/>
            <a:ext cx="1620270" cy="1698358"/>
          </a:xfrm>
          <a:prstGeom prst="rect">
            <a:avLst/>
          </a:prstGeom>
        </p:spPr>
      </p:pic>
      <p:grpSp>
        <p:nvGrpSpPr>
          <p:cNvPr id="20" name="组合 35"/>
          <p:cNvGrpSpPr/>
          <p:nvPr/>
        </p:nvGrpSpPr>
        <p:grpSpPr>
          <a:xfrm>
            <a:off x="253748" y="3126593"/>
            <a:ext cx="8802620" cy="2367234"/>
            <a:chOff x="0" y="4404304"/>
            <a:chExt cx="12389512" cy="2883807"/>
          </a:xfrm>
        </p:grpSpPr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>
              <a:fillRect/>
            </a:stretch>
          </p:blipFill>
          <p:spPr>
            <a:xfrm>
              <a:off x="7393940" y="4404304"/>
              <a:ext cx="3448685" cy="2740660"/>
            </a:xfrm>
            <a:prstGeom prst="rect">
              <a:avLst/>
            </a:prstGeom>
          </p:spPr>
        </p:pic>
        <p:grpSp>
          <p:nvGrpSpPr>
            <p:cNvPr id="22" name="组合 34"/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23" name="图片 3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24" name="图片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5" name="图片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6" name="组合 26"/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9" name="图片 2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30" name="图片 2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31" name="图片 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32" name="图片 25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7" name="图片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>
                <a:fillRect/>
              </a:stretch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28" name="图片 2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3" name="图片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>
            <a:fillRect/>
          </a:stretch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150" y="896620"/>
            <a:ext cx="1417320" cy="141732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190395" y="302426"/>
            <a:ext cx="6454606" cy="1539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Nhiệt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liệt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chào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mừng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quý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thầy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cô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về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dự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giờ</a:t>
            </a:r>
            <a:endParaRPr lang="en-US" sz="8000" b="1" kern="120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15645" y="700279"/>
            <a:ext cx="64041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Môn</a:t>
            </a:r>
            <a:r>
              <a:rPr lang="en-US" sz="48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: </a:t>
            </a:r>
            <a:r>
              <a:rPr lang="en-US" sz="48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Toán</a:t>
            </a:r>
            <a:r>
              <a:rPr lang="en-US" sz="48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48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bô</a:t>
            </a:r>
            <a:r>
              <a:rPr lang="en-US" sz="48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+mn-cs"/>
              </a:rPr>
              <a:t>̉ sung</a:t>
            </a:r>
            <a:endParaRPr lang="en-US" sz="48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40552" y="1313254"/>
            <a:ext cx="17860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Lớp</a:t>
            </a:r>
            <a:r>
              <a:rPr lang="en-US" sz="48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: 2</a:t>
            </a:r>
            <a:endParaRPr lang="en-US" sz="48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76978" y="1997154"/>
            <a:ext cx="94422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Người</a:t>
            </a:r>
            <a:r>
              <a:rPr lang="en-US" sz="40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40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thực</a:t>
            </a:r>
            <a:r>
              <a:rPr lang="en-US" sz="40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40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hiện</a:t>
            </a:r>
            <a:r>
              <a:rPr lang="en-US" sz="40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: </a:t>
            </a:r>
            <a:r>
              <a:rPr lang="en-US" sz="40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Đỗ</a:t>
            </a:r>
            <a:r>
              <a:rPr lang="en-US" sz="40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40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Thị</a:t>
            </a:r>
            <a:r>
              <a:rPr lang="en-US" sz="40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 Thu </a:t>
            </a:r>
            <a:r>
              <a:rPr lang="en-US" sz="40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Hương</a:t>
            </a:r>
            <a:endParaRPr lang="en-US" sz="40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916493" y="2625752"/>
            <a:ext cx="47965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Năm</a:t>
            </a:r>
            <a:r>
              <a:rPr lang="en-US" sz="40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4000" b="1" kern="120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học</a:t>
            </a:r>
            <a:r>
              <a:rPr lang="en-US" sz="40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  <a:ea typeface="+mn-ea"/>
                <a:cs typeface="+mn-cs"/>
              </a:rPr>
              <a:t>: 2024 - 2025</a:t>
            </a:r>
            <a:endParaRPr lang="en-US" sz="40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3491" y="37999"/>
            <a:ext cx="6797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492" y="499664"/>
            <a:ext cx="799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a,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Phép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tính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nào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dưới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đây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có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kết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quả bé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nhất</a:t>
            </a:r>
            <a:r>
              <a:rPr lang="en-US" sz="2800" dirty="0" smtClean="0">
                <a:solidFill>
                  <a:sysClr val="windowText" lastClr="000000"/>
                </a:solidFill>
              </a:rPr>
              <a:t>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6043" y="1120802"/>
            <a:ext cx="148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A. 7</a:t>
            </a:r>
            <a:r>
              <a:rPr lang="en-US" sz="2800" dirty="0" smtClean="0"/>
              <a:t> </a:t>
            </a:r>
            <a:r>
              <a:rPr lang="en-US" sz="2800" dirty="0" smtClean="0"/>
              <a:t>+ </a:t>
            </a:r>
            <a:r>
              <a:rPr lang="en-US" sz="2800" dirty="0" smtClean="0"/>
              <a:t>9 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702856" y="1120802"/>
            <a:ext cx="17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. 15 - 8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730138" y="1120802"/>
            <a:ext cx="178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. 14 - 9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805517" y="1120802"/>
            <a:ext cx="163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  <a:r>
              <a:rPr lang="en-US" sz="2800" dirty="0" smtClean="0"/>
              <a:t>. 16 - 8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4623371" y="1120802"/>
            <a:ext cx="606175" cy="52322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3492" y="1967156"/>
            <a:ext cx="799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b</a:t>
            </a:r>
            <a:r>
              <a:rPr lang="en-US" sz="280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Phép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tính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nào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dưới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đây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có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kết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quả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lớn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nhất</a:t>
            </a:r>
            <a:r>
              <a:rPr lang="en-US" sz="2800" dirty="0" smtClean="0">
                <a:solidFill>
                  <a:sysClr val="windowText" lastClr="000000"/>
                </a:solidFill>
              </a:rPr>
              <a:t>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6043" y="2551900"/>
            <a:ext cx="148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A. 7</a:t>
            </a:r>
            <a:r>
              <a:rPr lang="en-US" sz="2800" dirty="0" smtClean="0"/>
              <a:t> </a:t>
            </a:r>
            <a:r>
              <a:rPr lang="en-US" sz="2800" dirty="0" smtClean="0"/>
              <a:t>+ </a:t>
            </a:r>
            <a:r>
              <a:rPr lang="en-US" sz="2800" dirty="0"/>
              <a:t>6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702856" y="2547708"/>
            <a:ext cx="17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. 6 + 8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730138" y="2547708"/>
            <a:ext cx="17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C. 8 + 7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805516" y="2537434"/>
            <a:ext cx="163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  <a:r>
              <a:rPr lang="en-US" sz="2800" dirty="0" smtClean="0"/>
              <a:t>. 9 + 3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17" name="Oval 16"/>
          <p:cNvSpPr/>
          <p:nvPr/>
        </p:nvSpPr>
        <p:spPr>
          <a:xfrm>
            <a:off x="4647945" y="2547708"/>
            <a:ext cx="581601" cy="52322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753" y="3290810"/>
            <a:ext cx="799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c,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Kết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quả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tính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14 - 8 + 9 là?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6043" y="3875554"/>
            <a:ext cx="148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A. 6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608676" y="3871362"/>
            <a:ext cx="17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. 15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4651068" y="3838541"/>
            <a:ext cx="17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C. 51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6924782" y="3814030"/>
            <a:ext cx="17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D. 16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23" name="Oval 22"/>
          <p:cNvSpPr/>
          <p:nvPr/>
        </p:nvSpPr>
        <p:spPr>
          <a:xfrm>
            <a:off x="2512991" y="3814030"/>
            <a:ext cx="581084" cy="638993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3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3"/>
          <p:cNvSpPr/>
          <p:nvPr/>
        </p:nvSpPr>
        <p:spPr>
          <a:xfrm>
            <a:off x="2" y="6553148"/>
            <a:ext cx="18288000" cy="3734435"/>
          </a:xfrm>
          <a:custGeom>
            <a:avLst/>
            <a:gdLst/>
            <a:ahLst/>
            <a:cxnLst/>
            <a:rect l="l" t="t" r="r" b="b"/>
            <a:pathLst>
              <a:path w="18288000" h="3734434">
                <a:moveTo>
                  <a:pt x="0" y="347587"/>
                </a:moveTo>
                <a:lnTo>
                  <a:pt x="70600" y="325044"/>
                </a:lnTo>
                <a:lnTo>
                  <a:pt x="121863" y="309613"/>
                </a:lnTo>
                <a:lnTo>
                  <a:pt x="173348" y="294849"/>
                </a:lnTo>
                <a:lnTo>
                  <a:pt x="225055" y="280757"/>
                </a:lnTo>
                <a:lnTo>
                  <a:pt x="276983" y="267341"/>
                </a:lnTo>
                <a:lnTo>
                  <a:pt x="329132" y="254607"/>
                </a:lnTo>
                <a:lnTo>
                  <a:pt x="381501" y="242558"/>
                </a:lnTo>
                <a:lnTo>
                  <a:pt x="434089" y="231200"/>
                </a:lnTo>
                <a:lnTo>
                  <a:pt x="486896" y="220536"/>
                </a:lnTo>
                <a:lnTo>
                  <a:pt x="539921" y="210571"/>
                </a:lnTo>
                <a:lnTo>
                  <a:pt x="593164" y="201311"/>
                </a:lnTo>
                <a:lnTo>
                  <a:pt x="646624" y="192758"/>
                </a:lnTo>
                <a:lnTo>
                  <a:pt x="700300" y="184918"/>
                </a:lnTo>
                <a:lnTo>
                  <a:pt x="754191" y="177796"/>
                </a:lnTo>
                <a:lnTo>
                  <a:pt x="808298" y="171396"/>
                </a:lnTo>
                <a:lnTo>
                  <a:pt x="862620" y="165722"/>
                </a:lnTo>
                <a:lnTo>
                  <a:pt x="917156" y="160779"/>
                </a:lnTo>
                <a:lnTo>
                  <a:pt x="972316" y="156240"/>
                </a:lnTo>
                <a:lnTo>
                  <a:pt x="1028507" y="151777"/>
                </a:lnTo>
                <a:lnTo>
                  <a:pt x="1085715" y="147389"/>
                </a:lnTo>
                <a:lnTo>
                  <a:pt x="1143929" y="143075"/>
                </a:lnTo>
                <a:lnTo>
                  <a:pt x="1203136" y="138836"/>
                </a:lnTo>
                <a:lnTo>
                  <a:pt x="1263326" y="134669"/>
                </a:lnTo>
                <a:lnTo>
                  <a:pt x="1324486" y="130576"/>
                </a:lnTo>
                <a:lnTo>
                  <a:pt x="1386605" y="126556"/>
                </a:lnTo>
                <a:lnTo>
                  <a:pt x="1449670" y="122608"/>
                </a:lnTo>
                <a:lnTo>
                  <a:pt x="1513670" y="118731"/>
                </a:lnTo>
                <a:lnTo>
                  <a:pt x="1578593" y="114926"/>
                </a:lnTo>
                <a:lnTo>
                  <a:pt x="1644426" y="111192"/>
                </a:lnTo>
                <a:lnTo>
                  <a:pt x="1778780" y="103935"/>
                </a:lnTo>
                <a:lnTo>
                  <a:pt x="1916636" y="96956"/>
                </a:lnTo>
                <a:lnTo>
                  <a:pt x="2057900" y="90253"/>
                </a:lnTo>
                <a:lnTo>
                  <a:pt x="2202477" y="83821"/>
                </a:lnTo>
                <a:lnTo>
                  <a:pt x="2350272" y="77657"/>
                </a:lnTo>
                <a:lnTo>
                  <a:pt x="2501191" y="71758"/>
                </a:lnTo>
                <a:lnTo>
                  <a:pt x="2655139" y="66120"/>
                </a:lnTo>
                <a:lnTo>
                  <a:pt x="2812021" y="60740"/>
                </a:lnTo>
                <a:lnTo>
                  <a:pt x="3052640" y="53146"/>
                </a:lnTo>
                <a:lnTo>
                  <a:pt x="3299327" y="46111"/>
                </a:lnTo>
                <a:lnTo>
                  <a:pt x="3551766" y="39626"/>
                </a:lnTo>
                <a:lnTo>
                  <a:pt x="3809634" y="33677"/>
                </a:lnTo>
                <a:lnTo>
                  <a:pt x="4072614" y="28253"/>
                </a:lnTo>
                <a:lnTo>
                  <a:pt x="4430653" y="21818"/>
                </a:lnTo>
                <a:lnTo>
                  <a:pt x="4796452" y="16269"/>
                </a:lnTo>
                <a:lnTo>
                  <a:pt x="5169256" y="11576"/>
                </a:lnTo>
                <a:lnTo>
                  <a:pt x="5548305" y="7713"/>
                </a:lnTo>
                <a:lnTo>
                  <a:pt x="6029748" y="4008"/>
                </a:lnTo>
                <a:lnTo>
                  <a:pt x="6518287" y="1502"/>
                </a:lnTo>
                <a:lnTo>
                  <a:pt x="7111820" y="0"/>
                </a:lnTo>
                <a:lnTo>
                  <a:pt x="7710887" y="51"/>
                </a:lnTo>
                <a:lnTo>
                  <a:pt x="8312931" y="1563"/>
                </a:lnTo>
                <a:lnTo>
                  <a:pt x="9015669" y="5046"/>
                </a:lnTo>
                <a:lnTo>
                  <a:pt x="9714922" y="10241"/>
                </a:lnTo>
                <a:lnTo>
                  <a:pt x="10504593" y="18081"/>
                </a:lnTo>
                <a:lnTo>
                  <a:pt x="11278352" y="27740"/>
                </a:lnTo>
                <a:lnTo>
                  <a:pt x="12030138" y="38994"/>
                </a:lnTo>
                <a:lnTo>
                  <a:pt x="12753892" y="51621"/>
                </a:lnTo>
                <a:lnTo>
                  <a:pt x="13359420" y="63621"/>
                </a:lnTo>
                <a:lnTo>
                  <a:pt x="13934789" y="76355"/>
                </a:lnTo>
                <a:lnTo>
                  <a:pt x="14400880" y="87739"/>
                </a:lnTo>
                <a:lnTo>
                  <a:pt x="14839276" y="99458"/>
                </a:lnTo>
                <a:lnTo>
                  <a:pt x="15181604" y="109412"/>
                </a:lnTo>
                <a:lnTo>
                  <a:pt x="15439347" y="117460"/>
                </a:lnTo>
                <a:lnTo>
                  <a:pt x="15681940" y="125552"/>
                </a:lnTo>
                <a:lnTo>
                  <a:pt x="15853487" y="131634"/>
                </a:lnTo>
                <a:lnTo>
                  <a:pt x="16015766" y="137714"/>
                </a:lnTo>
                <a:lnTo>
                  <a:pt x="16118647" y="141760"/>
                </a:lnTo>
                <a:lnTo>
                  <a:pt x="16217172" y="145796"/>
                </a:lnTo>
                <a:lnTo>
                  <a:pt x="16311246" y="149820"/>
                </a:lnTo>
                <a:lnTo>
                  <a:pt x="16400776" y="153826"/>
                </a:lnTo>
                <a:lnTo>
                  <a:pt x="16443808" y="155822"/>
                </a:lnTo>
                <a:lnTo>
                  <a:pt x="16485667" y="157813"/>
                </a:lnTo>
                <a:lnTo>
                  <a:pt x="16526343" y="159798"/>
                </a:lnTo>
                <a:lnTo>
                  <a:pt x="16565823" y="161776"/>
                </a:lnTo>
                <a:lnTo>
                  <a:pt x="16604097" y="163748"/>
                </a:lnTo>
                <a:lnTo>
                  <a:pt x="16676974" y="167669"/>
                </a:lnTo>
                <a:lnTo>
                  <a:pt x="16744881" y="171558"/>
                </a:lnTo>
                <a:lnTo>
                  <a:pt x="16807723" y="175411"/>
                </a:lnTo>
                <a:lnTo>
                  <a:pt x="16865404" y="179226"/>
                </a:lnTo>
                <a:lnTo>
                  <a:pt x="16951001" y="185477"/>
                </a:lnTo>
                <a:lnTo>
                  <a:pt x="17009340" y="190412"/>
                </a:lnTo>
                <a:lnTo>
                  <a:pt x="17067296" y="195919"/>
                </a:lnTo>
                <a:lnTo>
                  <a:pt x="17124870" y="201993"/>
                </a:lnTo>
                <a:lnTo>
                  <a:pt x="17182064" y="208628"/>
                </a:lnTo>
                <a:lnTo>
                  <a:pt x="17238877" y="215821"/>
                </a:lnTo>
                <a:lnTo>
                  <a:pt x="17295311" y="223566"/>
                </a:lnTo>
                <a:lnTo>
                  <a:pt x="17351367" y="231860"/>
                </a:lnTo>
                <a:lnTo>
                  <a:pt x="17407044" y="240696"/>
                </a:lnTo>
                <a:lnTo>
                  <a:pt x="17462344" y="250070"/>
                </a:lnTo>
                <a:lnTo>
                  <a:pt x="17517267" y="259979"/>
                </a:lnTo>
                <a:lnTo>
                  <a:pt x="17571814" y="270416"/>
                </a:lnTo>
                <a:lnTo>
                  <a:pt x="17625986" y="281378"/>
                </a:lnTo>
                <a:lnTo>
                  <a:pt x="17679784" y="292859"/>
                </a:lnTo>
                <a:lnTo>
                  <a:pt x="17733208" y="304855"/>
                </a:lnTo>
                <a:lnTo>
                  <a:pt x="17786259" y="317362"/>
                </a:lnTo>
                <a:lnTo>
                  <a:pt x="17838938" y="330373"/>
                </a:lnTo>
                <a:lnTo>
                  <a:pt x="17891245" y="343886"/>
                </a:lnTo>
                <a:lnTo>
                  <a:pt x="17943181" y="357895"/>
                </a:lnTo>
                <a:lnTo>
                  <a:pt x="17994747" y="372395"/>
                </a:lnTo>
                <a:lnTo>
                  <a:pt x="18045943" y="387382"/>
                </a:lnTo>
                <a:lnTo>
                  <a:pt x="18096771" y="402851"/>
                </a:lnTo>
                <a:lnTo>
                  <a:pt x="18147231" y="418797"/>
                </a:lnTo>
                <a:lnTo>
                  <a:pt x="18197323" y="435215"/>
                </a:lnTo>
                <a:lnTo>
                  <a:pt x="18247049" y="452102"/>
                </a:lnTo>
                <a:lnTo>
                  <a:pt x="18287997" y="466495"/>
                </a:lnTo>
                <a:lnTo>
                  <a:pt x="18287997" y="3733851"/>
                </a:lnTo>
                <a:lnTo>
                  <a:pt x="0" y="3733850"/>
                </a:lnTo>
                <a:lnTo>
                  <a:pt x="0" y="347587"/>
                </a:lnTo>
                <a:close/>
              </a:path>
            </a:pathLst>
          </a:custGeom>
          <a:solidFill>
            <a:srgbClr val="F7F5EF"/>
          </a:solid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8" name="y2mate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648" y="8937067"/>
            <a:ext cx="1143000" cy="1143000"/>
          </a:xfrm>
          <a:prstGeom prst="rect">
            <a:avLst/>
          </a:prstGeom>
        </p:spPr>
      </p:pic>
      <p:pic>
        <p:nvPicPr>
          <p:cNvPr id="24" name="图片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247648" y="926288"/>
            <a:ext cx="904009" cy="722168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8281697" y="1220245"/>
            <a:ext cx="904009" cy="722168"/>
          </a:xfrm>
          <a:prstGeom prst="rect">
            <a:avLst/>
          </a:prstGeom>
        </p:spPr>
      </p:pic>
      <p:pic>
        <p:nvPicPr>
          <p:cNvPr id="28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>
            <a:fillRect/>
          </a:stretch>
        </p:blipFill>
        <p:spPr>
          <a:xfrm>
            <a:off x="1063241" y="3259659"/>
            <a:ext cx="4280183" cy="1417810"/>
          </a:xfrm>
          <a:prstGeom prst="rect">
            <a:avLst/>
          </a:prstGeom>
        </p:spPr>
      </p:pic>
      <p:pic>
        <p:nvPicPr>
          <p:cNvPr id="29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7068194" y="3056085"/>
            <a:ext cx="800468" cy="886855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 rotWithShape="1">
          <a:blip r:embed="rId10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-970244" y="159488"/>
            <a:ext cx="11403463" cy="421591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34251" y="2131815"/>
            <a:ext cx="7675497" cy="7549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Xin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chân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thành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cảm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ơn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sự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hiện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diện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của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quý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8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thầy</a:t>
            </a:r>
            <a:r>
              <a:rPr lang="en-US" sz="8000" b="1" kern="1200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8000" b="1" kern="1200" dirty="0" err="1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  <a:ea typeface="+mn-ea"/>
                <a:cs typeface="+mn-cs"/>
              </a:rPr>
              <a:t>cô</a:t>
            </a:r>
            <a:endParaRPr lang="en-US" sz="8000" b="1" kern="120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Đếm Nhạc Thiếu Nhi Có Lời Karaoke Bé Hát Nhạc Thiếu Nhi Sôi Động_v72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1997567" y="-1997567"/>
            <a:ext cx="5148866" cy="9144002"/>
          </a:xfrm>
          <a:prstGeom prst="rect">
            <a:avLst/>
          </a:prstGeom>
        </p:spPr>
      </p:pic>
      <p:pic>
        <p:nvPicPr>
          <p:cNvPr id="154" name="图片 19"/>
          <p:cNvPicPr>
            <a:picLocks noChangeAspect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636998" y="1028424"/>
            <a:ext cx="8106310" cy="3092017"/>
          </a:xfrm>
          <a:prstGeom prst="rect">
            <a:avLst/>
          </a:prstGeom>
        </p:spPr>
      </p:pic>
      <p:grpSp>
        <p:nvGrpSpPr>
          <p:cNvPr id="155" name="组合 1"/>
          <p:cNvGrpSpPr/>
          <p:nvPr/>
        </p:nvGrpSpPr>
        <p:grpSpPr>
          <a:xfrm>
            <a:off x="0" y="0"/>
            <a:ext cx="9144000" cy="1444337"/>
            <a:chOff x="0" y="-1"/>
            <a:chExt cx="12192001" cy="1012724"/>
          </a:xfrm>
        </p:grpSpPr>
        <p:pic>
          <p:nvPicPr>
            <p:cNvPr id="156" name="图片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7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8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9" name="组合 5"/>
          <p:cNvGrpSpPr/>
          <p:nvPr/>
        </p:nvGrpSpPr>
        <p:grpSpPr>
          <a:xfrm flipV="1">
            <a:off x="0" y="3697027"/>
            <a:ext cx="9144000" cy="1444337"/>
            <a:chOff x="0" y="-1"/>
            <a:chExt cx="12192001" cy="1012724"/>
          </a:xfrm>
        </p:grpSpPr>
        <p:pic>
          <p:nvPicPr>
            <p:cNvPr id="160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1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2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3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>
            <a:fillRect/>
          </a:stretch>
        </p:blipFill>
        <p:spPr>
          <a:xfrm rot="1121413">
            <a:off x="446839" y="79262"/>
            <a:ext cx="1231462" cy="1516643"/>
          </a:xfrm>
          <a:prstGeom prst="rect">
            <a:avLst/>
          </a:prstGeom>
        </p:spPr>
      </p:pic>
      <p:pic>
        <p:nvPicPr>
          <p:cNvPr id="16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>
            <a:fillRect/>
          </a:stretch>
        </p:blipFill>
        <p:spPr>
          <a:xfrm>
            <a:off x="7148247" y="218600"/>
            <a:ext cx="1464067" cy="1534627"/>
          </a:xfrm>
          <a:prstGeom prst="rect">
            <a:avLst/>
          </a:prstGeom>
        </p:spPr>
      </p:pic>
      <p:pic>
        <p:nvPicPr>
          <p:cNvPr id="165" name="图片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2088281" y="1200375"/>
            <a:ext cx="657582" cy="728549"/>
          </a:xfrm>
          <a:prstGeom prst="rect">
            <a:avLst/>
          </a:prstGeom>
        </p:spPr>
      </p:pic>
      <p:pic>
        <p:nvPicPr>
          <p:cNvPr id="166" name="图片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6374256" y="3015276"/>
            <a:ext cx="676937" cy="749992"/>
          </a:xfrm>
          <a:prstGeom prst="rect">
            <a:avLst/>
          </a:prstGeom>
        </p:spPr>
      </p:pic>
      <p:pic>
        <p:nvPicPr>
          <p:cNvPr id="167" name="图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>
            <a:fillRect/>
          </a:stretch>
        </p:blipFill>
        <p:spPr>
          <a:xfrm>
            <a:off x="924389" y="3107560"/>
            <a:ext cx="2468940" cy="1011168"/>
          </a:xfrm>
          <a:prstGeom prst="rect">
            <a:avLst/>
          </a:prstGeom>
        </p:spPr>
      </p:pic>
      <p:pic>
        <p:nvPicPr>
          <p:cNvPr id="16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>
            <a:fillRect/>
          </a:stretch>
        </p:blipFill>
        <p:spPr>
          <a:xfrm flipH="1">
            <a:off x="24769" y="2541694"/>
            <a:ext cx="1156549" cy="1029612"/>
          </a:xfrm>
          <a:prstGeom prst="rect">
            <a:avLst/>
          </a:prstGeom>
        </p:spPr>
      </p:pic>
      <p:pic>
        <p:nvPicPr>
          <p:cNvPr id="169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>
            <a:fillRect/>
          </a:stretch>
        </p:blipFill>
        <p:spPr>
          <a:xfrm>
            <a:off x="7370340" y="2620879"/>
            <a:ext cx="1645980" cy="1360111"/>
          </a:xfrm>
          <a:prstGeom prst="rect">
            <a:avLst/>
          </a:prstGeom>
        </p:spPr>
      </p:pic>
      <p:pic>
        <p:nvPicPr>
          <p:cNvPr id="170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158561" y="1983177"/>
            <a:ext cx="904009" cy="722168"/>
          </a:xfrm>
          <a:prstGeom prst="rect">
            <a:avLst/>
          </a:prstGeom>
        </p:spPr>
      </p:pic>
      <p:pic>
        <p:nvPicPr>
          <p:cNvPr id="171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7880280" y="1902604"/>
            <a:ext cx="904009" cy="722168"/>
          </a:xfrm>
          <a:prstGeom prst="rect">
            <a:avLst/>
          </a:prstGeom>
        </p:spPr>
      </p:pic>
      <p:sp>
        <p:nvSpPr>
          <p:cNvPr id="172" name="Google Shape;453;p20"/>
          <p:cNvSpPr txBox="1"/>
          <p:nvPr/>
        </p:nvSpPr>
        <p:spPr>
          <a:xfrm rot="-381691">
            <a:off x="2728300" y="1565595"/>
            <a:ext cx="2937689" cy="49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 smtClean="0">
                <a:solidFill>
                  <a:schemeClr val="accent2"/>
                </a:solidFill>
                <a:latin typeface="Odibee Sans"/>
                <a:ea typeface="Odibee Sans"/>
                <a:cs typeface="Odibee Sans"/>
                <a:sym typeface="Odibee Sans"/>
              </a:rPr>
              <a:t>TOÁN BỔ SUNG</a:t>
            </a:r>
            <a:endParaRPr sz="2600" dirty="0">
              <a:solidFill>
                <a:schemeClr val="accent1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73" name="Google Shape;304;p20"/>
          <p:cNvSpPr txBox="1">
            <a:spLocks noGrp="1"/>
          </p:cNvSpPr>
          <p:nvPr>
            <p:ph type="ctrTitle"/>
          </p:nvPr>
        </p:nvSpPr>
        <p:spPr>
          <a:xfrm rot="-193354">
            <a:off x="2533877" y="2199393"/>
            <a:ext cx="3541741" cy="13029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TUẦN </a:t>
            </a:r>
            <a:r>
              <a:rPr lang="en" sz="4000" dirty="0"/>
              <a:t>9</a:t>
            </a:r>
            <a:r>
              <a:rPr lang="en" sz="4000" dirty="0" smtClean="0"/>
              <a:t/>
            </a:r>
            <a:br>
              <a:rPr lang="en" sz="4000" dirty="0" smtClean="0"/>
            </a:br>
            <a:r>
              <a:rPr lang="en" sz="5100" dirty="0" smtClean="0"/>
              <a:t> </a:t>
            </a:r>
            <a:r>
              <a:rPr lang="en" sz="5400" dirty="0" smtClean="0"/>
              <a:t>Tiết 1</a:t>
            </a:r>
            <a:r>
              <a:rPr lang="en" dirty="0" smtClean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3492" y="37999"/>
            <a:ext cx="619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ính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753" y="524901"/>
            <a:ext cx="148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  <a:r>
              <a:rPr lang="en-US" sz="2800" dirty="0" smtClean="0"/>
              <a:t> </a:t>
            </a:r>
            <a:r>
              <a:rPr lang="en-US" sz="2800" dirty="0" smtClean="0"/>
              <a:t>+ </a:t>
            </a:r>
            <a:r>
              <a:rPr lang="en-US" sz="2800" dirty="0" smtClean="0"/>
              <a:t>9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959051" y="504394"/>
            <a:ext cx="73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16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9278" y="524901"/>
            <a:ext cx="160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 + 3</a:t>
            </a:r>
            <a:r>
              <a:rPr lang="en-US" sz="2800" dirty="0" smtClean="0"/>
              <a:t> </a:t>
            </a:r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465951" y="496796"/>
            <a:ext cx="62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11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1728" y="504394"/>
            <a:ext cx="148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 + </a:t>
            </a:r>
            <a:r>
              <a:rPr lang="en-US" sz="2800" dirty="0" smtClean="0"/>
              <a:t>5 </a:t>
            </a:r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416380" y="488103"/>
            <a:ext cx="59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14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1728" y="2480051"/>
            <a:ext cx="163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14 - 5</a:t>
            </a:r>
            <a:r>
              <a:rPr lang="en-US" sz="2800" dirty="0" smtClean="0"/>
              <a:t> </a:t>
            </a:r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541682" y="2474534"/>
            <a:ext cx="64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9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3491" y="1555565"/>
            <a:ext cx="147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16 - 7</a:t>
            </a:r>
            <a:r>
              <a:rPr lang="en-US" sz="2800" dirty="0" smtClean="0"/>
              <a:t> </a:t>
            </a:r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056654" y="1555565"/>
            <a:ext cx="59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9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98595" y="1500899"/>
            <a:ext cx="1523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11 - 8</a:t>
            </a:r>
            <a:r>
              <a:rPr lang="en-US" sz="2800" dirty="0" smtClean="0"/>
              <a:t>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582531" y="1501709"/>
            <a:ext cx="68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3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116" y="1500899"/>
            <a:ext cx="163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14 - 9</a:t>
            </a:r>
            <a:r>
              <a:rPr lang="en-US" sz="2800" dirty="0" smtClean="0"/>
              <a:t> </a:t>
            </a:r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7511418" y="1500899"/>
            <a:ext cx="93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5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0094" y="2586229"/>
            <a:ext cx="160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16 - 9</a:t>
            </a:r>
            <a:r>
              <a:rPr lang="en-US" sz="2800" dirty="0" smtClean="0"/>
              <a:t> </a:t>
            </a:r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2056654" y="2586229"/>
            <a:ext cx="62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7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98595" y="2497404"/>
            <a:ext cx="1523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11 - 3</a:t>
            </a:r>
            <a:r>
              <a:rPr lang="en-US" sz="2800" dirty="0" smtClean="0"/>
              <a:t>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582531" y="2487996"/>
            <a:ext cx="68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8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11" grpId="0"/>
      <p:bldP spid="13" grpId="0"/>
      <p:bldP spid="15" grpId="0"/>
      <p:bldP spid="17" grpId="0"/>
      <p:bldP spid="20" grpId="0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1481" y="-30642"/>
            <a:ext cx="728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129739"/>
              </p:ext>
            </p:extLst>
          </p:nvPr>
        </p:nvGraphicFramePr>
        <p:xfrm>
          <a:off x="1109611" y="1024729"/>
          <a:ext cx="7150812" cy="159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852"/>
                <a:gridCol w="713745"/>
                <a:gridCol w="713745"/>
                <a:gridCol w="713745"/>
                <a:gridCol w="713745"/>
                <a:gridCol w="713745"/>
                <a:gridCol w="713745"/>
                <a:gridCol w="713745"/>
                <a:gridCol w="713745"/>
              </a:tblGrid>
              <a:tr h="53242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hạng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3242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hạng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3242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Tổng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1658" y="431023"/>
            <a:ext cx="678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0733" y="2116476"/>
            <a:ext cx="55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9924" y="2106202"/>
            <a:ext cx="53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7744" y="2106201"/>
            <a:ext cx="60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7484" y="2106200"/>
            <a:ext cx="53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0989" y="2116476"/>
            <a:ext cx="55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5043" y="2106200"/>
            <a:ext cx="60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9371" y="2116476"/>
            <a:ext cx="54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3425" y="2106202"/>
            <a:ext cx="554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481" y="-30642"/>
            <a:ext cx="728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658" y="431023"/>
            <a:ext cx="678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589033"/>
              </p:ext>
            </p:extLst>
          </p:nvPr>
        </p:nvGraphicFramePr>
        <p:xfrm>
          <a:off x="1109611" y="1024729"/>
          <a:ext cx="7150812" cy="159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852"/>
                <a:gridCol w="713745"/>
                <a:gridCol w="713745"/>
                <a:gridCol w="713745"/>
                <a:gridCol w="713745"/>
                <a:gridCol w="713745"/>
                <a:gridCol w="713745"/>
                <a:gridCol w="713745"/>
                <a:gridCol w="713745"/>
              </a:tblGrid>
              <a:tr h="53242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bị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3242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3242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Hiệu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17515" y="2090898"/>
            <a:ext cx="56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0197" y="2101176"/>
            <a:ext cx="503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9389" y="2101176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7757" y="2101176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8044" y="2090901"/>
            <a:ext cx="48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7235" y="2090900"/>
            <a:ext cx="51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6152" y="2090899"/>
            <a:ext cx="43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6165" y="2101176"/>
            <a:ext cx="61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3492" y="37999"/>
            <a:ext cx="619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ính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094" y="524901"/>
            <a:ext cx="203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 + 9 - 6</a:t>
            </a:r>
            <a:r>
              <a:rPr lang="en-US" sz="2800" dirty="0" smtClean="0"/>
              <a:t>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485791" y="495894"/>
            <a:ext cx="73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7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492" y="1386218"/>
            <a:ext cx="203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 + 7 + 5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534593" y="1357211"/>
            <a:ext cx="73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18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2319" y="496716"/>
            <a:ext cx="203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12 - 7 + 8</a:t>
            </a:r>
            <a:r>
              <a:rPr lang="en-US" sz="2800" dirty="0" smtClean="0"/>
              <a:t>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235191" y="468718"/>
            <a:ext cx="73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13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2238" y="1357211"/>
            <a:ext cx="203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18 - 5 - 7</a:t>
            </a:r>
            <a:r>
              <a:rPr lang="en-US" sz="2800" dirty="0" smtClean="0"/>
              <a:t>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193191" y="1357211"/>
            <a:ext cx="73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6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7096" y="484191"/>
            <a:ext cx="203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17 - 9 - 3</a:t>
            </a:r>
            <a:r>
              <a:rPr lang="en-US" sz="2800" dirty="0" smtClean="0"/>
              <a:t>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7939355" y="468718"/>
            <a:ext cx="73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5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37096" y="1357211"/>
            <a:ext cx="203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 + 4 + 9 </a:t>
            </a:r>
            <a:r>
              <a:rPr lang="en-US" sz="2800" dirty="0" smtClean="0"/>
              <a:t>= 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7945047" y="1341738"/>
            <a:ext cx="73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18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3492" y="37999"/>
            <a:ext cx="619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874" y="474400"/>
            <a:ext cx="799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ysClr val="windowText" lastClr="000000"/>
                </a:solidFill>
              </a:rPr>
              <a:t>Năm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nay Nam 7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tuổi</a:t>
            </a:r>
            <a:r>
              <a:rPr lang="en-US" sz="2800" dirty="0" smtClean="0">
                <a:solidFill>
                  <a:sysClr val="windowText" lastClr="000000"/>
                </a:solidFill>
              </a:rPr>
              <a:t>, chị Hà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hơn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Nam 5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tuổi</a:t>
            </a:r>
            <a:r>
              <a:rPr lang="en-US" sz="2800" dirty="0" smtClean="0">
                <a:solidFill>
                  <a:sysClr val="windowText" lastClr="000000"/>
                </a:solidFill>
              </a:rPr>
              <a:t>.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Hỏi</a:t>
            </a:r>
            <a:r>
              <a:rPr lang="en-US" sz="2800" dirty="0" smtClean="0">
                <a:solidFill>
                  <a:sysClr val="windowText" lastClr="000000"/>
                </a:solidFill>
              </a:rPr>
              <a:t>: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2874" y="1428507"/>
            <a:ext cx="799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a,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Năm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nay chị Hà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bao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nhiêu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tuổi</a:t>
            </a:r>
            <a:r>
              <a:rPr lang="en-US" sz="2800" dirty="0" smtClean="0">
                <a:solidFill>
                  <a:sysClr val="windowText" lastClr="000000"/>
                </a:solidFill>
              </a:rPr>
              <a:t>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451" y="200766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Bài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giải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8058" y="2524055"/>
            <a:ext cx="534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7030A0"/>
                </a:solidFill>
              </a:rPr>
              <a:t>Năm</a:t>
            </a:r>
            <a:r>
              <a:rPr lang="en-US" sz="2800" dirty="0" smtClean="0">
                <a:solidFill>
                  <a:srgbClr val="7030A0"/>
                </a:solidFill>
              </a:rPr>
              <a:t> nay chị Hà có </a:t>
            </a:r>
            <a:r>
              <a:rPr lang="en-US" sz="2800" dirty="0" err="1" smtClean="0">
                <a:solidFill>
                  <a:srgbClr val="7030A0"/>
                </a:solidFill>
              </a:rPr>
              <a:t>sô</a:t>
            </a:r>
            <a:r>
              <a:rPr lang="en-US" sz="2800" dirty="0" smtClean="0">
                <a:solidFill>
                  <a:srgbClr val="7030A0"/>
                </a:solidFill>
              </a:rPr>
              <a:t>́ </a:t>
            </a:r>
            <a:r>
              <a:rPr lang="en-US" sz="2800" dirty="0" err="1" smtClean="0">
                <a:solidFill>
                  <a:srgbClr val="7030A0"/>
                </a:solidFill>
              </a:rPr>
              <a:t>tuổi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là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8595" y="3047275"/>
            <a:ext cx="280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</a:rPr>
              <a:t>7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+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5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=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12 (</a:t>
            </a:r>
            <a:r>
              <a:rPr lang="en-US" sz="2800" dirty="0" err="1" smtClean="0">
                <a:solidFill>
                  <a:srgbClr val="7030A0"/>
                </a:solidFill>
              </a:rPr>
              <a:t>tuổi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2548" y="3525667"/>
            <a:ext cx="3133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Đáp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sô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́: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12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tuổi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481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132" y="113415"/>
            <a:ext cx="799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b,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Trước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đây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4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năm</a:t>
            </a:r>
            <a:r>
              <a:rPr lang="en-US" sz="2800" dirty="0" smtClean="0">
                <a:solidFill>
                  <a:sysClr val="windowText" lastClr="000000"/>
                </a:solidFill>
              </a:rPr>
              <a:t>, chị Hà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bao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nhiêu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tuổi</a:t>
            </a:r>
            <a:r>
              <a:rPr lang="en-US" sz="2800" dirty="0" smtClean="0">
                <a:solidFill>
                  <a:sysClr val="windowText" lastClr="000000"/>
                </a:solidFill>
              </a:rPr>
              <a:t>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0531" y="72339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Bài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giải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7201" y="1246616"/>
            <a:ext cx="633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7030A0"/>
                </a:solidFill>
              </a:rPr>
              <a:t>Trước</a:t>
            </a:r>
            <a:r>
              <a:rPr lang="en-US" sz="2800" noProof="0" dirty="0" smtClean="0">
                <a:solidFill>
                  <a:srgbClr val="7030A0"/>
                </a:solidFill>
              </a:rPr>
              <a:t> </a:t>
            </a:r>
            <a:r>
              <a:rPr lang="en-US" sz="2800" noProof="0" dirty="0" err="1" smtClean="0">
                <a:solidFill>
                  <a:srgbClr val="7030A0"/>
                </a:solidFill>
              </a:rPr>
              <a:t>đây</a:t>
            </a:r>
            <a:r>
              <a:rPr lang="en-US" sz="2800" noProof="0" dirty="0" smtClean="0">
                <a:solidFill>
                  <a:srgbClr val="7030A0"/>
                </a:solidFill>
              </a:rPr>
              <a:t> 4 </a:t>
            </a:r>
            <a:r>
              <a:rPr lang="en-US" sz="2800" noProof="0" dirty="0" err="1" smtClean="0">
                <a:solidFill>
                  <a:srgbClr val="7030A0"/>
                </a:solidFill>
              </a:rPr>
              <a:t>năm</a:t>
            </a:r>
            <a:r>
              <a:rPr lang="en-US" sz="2800" noProof="0" dirty="0" smtClean="0">
                <a:solidFill>
                  <a:srgbClr val="7030A0"/>
                </a:solidFill>
              </a:rPr>
              <a:t>, chị Hà có </a:t>
            </a:r>
            <a:r>
              <a:rPr lang="en-US" sz="2800" noProof="0" dirty="0" err="1" smtClean="0">
                <a:solidFill>
                  <a:srgbClr val="7030A0"/>
                </a:solidFill>
              </a:rPr>
              <a:t>sô</a:t>
            </a:r>
            <a:r>
              <a:rPr lang="en-US" sz="2800" noProof="0" dirty="0" smtClean="0">
                <a:solidFill>
                  <a:srgbClr val="7030A0"/>
                </a:solidFill>
              </a:rPr>
              <a:t>́ </a:t>
            </a:r>
            <a:r>
              <a:rPr lang="en-US" sz="2800" noProof="0" dirty="0" err="1" smtClean="0">
                <a:solidFill>
                  <a:srgbClr val="7030A0"/>
                </a:solidFill>
              </a:rPr>
              <a:t>tuổi</a:t>
            </a:r>
            <a:r>
              <a:rPr lang="en-US" sz="2800" noProof="0" dirty="0" smtClean="0">
                <a:solidFill>
                  <a:srgbClr val="7030A0"/>
                </a:solidFill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là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1820" y="1787359"/>
            <a:ext cx="266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7030A0"/>
                </a:solidFill>
              </a:rPr>
              <a:t>12 - 4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= </a:t>
            </a:r>
            <a:r>
              <a:rPr lang="en-US" sz="2800" dirty="0">
                <a:solidFill>
                  <a:srgbClr val="7030A0"/>
                </a:solidFill>
              </a:rPr>
              <a:t>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(</a:t>
            </a:r>
            <a:r>
              <a:rPr lang="en-US" sz="2800" dirty="0" err="1" smtClean="0">
                <a:solidFill>
                  <a:srgbClr val="7030A0"/>
                </a:solidFill>
              </a:rPr>
              <a:t>tuổi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3300" y="2288924"/>
            <a:ext cx="3133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Đáp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sô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́: </a:t>
            </a:r>
            <a:r>
              <a:rPr lang="en-US" sz="2800" dirty="0">
                <a:solidFill>
                  <a:srgbClr val="7030A0"/>
                </a:solidFill>
              </a:rPr>
              <a:t>8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tuổi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87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416</Words>
  <Application>Microsoft Office PowerPoint</Application>
  <PresentationFormat>On-screen Show (16:9)</PresentationFormat>
  <Paragraphs>126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Times New Roman</vt:lpstr>
      <vt:lpstr>Didact Gothic</vt:lpstr>
      <vt:lpstr>Arial</vt:lpstr>
      <vt:lpstr>Odibee Sans</vt:lpstr>
      <vt:lpstr>Bellota Text</vt:lpstr>
      <vt:lpstr>Calibri</vt:lpstr>
      <vt:lpstr>Abel</vt:lpstr>
      <vt:lpstr>End of the School Year by Slidesgo</vt:lpstr>
      <vt:lpstr>PowerPoint Presentation</vt:lpstr>
      <vt:lpstr>PowerPoint Presentation</vt:lpstr>
      <vt:lpstr>TUẦN 9  Tiết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86</cp:revision>
  <dcterms:modified xsi:type="dcterms:W3CDTF">2024-11-11T15:08:29Z</dcterms:modified>
</cp:coreProperties>
</file>