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4" r:id="rId3"/>
    <p:sldMasterId id="2147483686" r:id="rId4"/>
    <p:sldMasterId id="2147483698" r:id="rId5"/>
  </p:sldMasterIdLst>
  <p:notesMasterIdLst>
    <p:notesMasterId r:id="rId22"/>
  </p:notesMasterIdLst>
  <p:handoutMasterIdLst>
    <p:handoutMasterId r:id="rId23"/>
  </p:handoutMasterIdLst>
  <p:sldIdLst>
    <p:sldId id="390" r:id="rId6"/>
    <p:sldId id="258" r:id="rId7"/>
    <p:sldId id="373" r:id="rId8"/>
    <p:sldId id="372" r:id="rId9"/>
    <p:sldId id="335" r:id="rId10"/>
    <p:sldId id="324" r:id="rId11"/>
    <p:sldId id="325" r:id="rId12"/>
    <p:sldId id="388" r:id="rId13"/>
    <p:sldId id="329" r:id="rId14"/>
    <p:sldId id="330" r:id="rId15"/>
    <p:sldId id="389" r:id="rId16"/>
    <p:sldId id="379" r:id="rId17"/>
    <p:sldId id="380" r:id="rId18"/>
    <p:sldId id="384" r:id="rId19"/>
    <p:sldId id="285" r:id="rId20"/>
    <p:sldId id="352" r:id="rId21"/>
  </p:sldIdLst>
  <p:sldSz cx="12192000" cy="6858000"/>
  <p:notesSz cx="9144000" cy="6858000"/>
  <p:embeddedFontLst>
    <p:embeddedFont>
      <p:font typeface="Microsoft YaHei" panose="020B0503020204020204" pitchFamily="34" charset="-122"/>
      <p:regular r:id="rId24"/>
      <p:bold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Microsoft YaHei" panose="020B0503020204020204" pitchFamily="34" charset="-122"/>
      <p:regular r:id="rId24"/>
      <p:bold r:id="rId25"/>
    </p:embeddedFont>
    <p:embeddedFont>
      <p:font typeface="SimSun" panose="02010600030101010101" pitchFamily="2" charset="-122"/>
      <p:regular r:id="rId32"/>
    </p:embeddedFont>
    <p:embeddedFont>
      <p:font typeface="SimSun" panose="02010600030101010101" pitchFamily="2" charset="-122"/>
      <p:regular r:id="rId32"/>
    </p:embeddedFont>
    <p:embeddedFont>
      <p:font typeface="HP001 4 hang 1 ô ly" panose="020B0604020202020204" charset="0"/>
      <p:bold r:id="rId33"/>
    </p:embeddedFont>
    <p:embeddedFont>
      <p:font typeface="HP001 4 hàng" panose="020B0604020202020204" charset="0"/>
      <p:regular r:id="rId34"/>
      <p:bold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7" userDrawn="1">
          <p15:clr>
            <a:srgbClr val="A4A3A4"/>
          </p15:clr>
        </p15:guide>
        <p15:guide id="2" pos="37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6828" autoAdjust="0"/>
  </p:normalViewPr>
  <p:slideViewPr>
    <p:cSldViewPr snapToGrid="0" showGuides="1">
      <p:cViewPr varScale="1">
        <p:scale>
          <a:sx n="78" d="100"/>
          <a:sy n="78" d="100"/>
        </p:scale>
        <p:origin x="835" y="62"/>
      </p:cViewPr>
      <p:guideLst>
        <p:guide orient="horz" pos="2207"/>
        <p:guide pos="37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E3213-E0BB-4052-AB7A-4199D490DD38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45297-42E6-495E-84C6-F107BF6071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5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Cà</a:t>
            </a:r>
            <a:r>
              <a:rPr lang="en-US" dirty="0">
                <a:sym typeface="+mn-ea"/>
              </a:rPr>
              <a:t> Văn </a:t>
            </a:r>
            <a:r>
              <a:rPr lang="en-US">
                <a:sym typeface="+mn-ea"/>
              </a:rPr>
              <a:t>Khải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bldLvl="0" animBg="1"/>
      <p:bldP spid="48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515070" y="1575476"/>
            <a:ext cx="70491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66639" y="1605866"/>
            <a:ext cx="516509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526891" y="3235911"/>
            <a:ext cx="8082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Khánh Linh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0116" y="4188460"/>
            <a:ext cx="5329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viết: Đồ đạc trong nhà</a:t>
            </a:r>
            <a:endParaRPr 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"/>
            <a:ext cx="12278360" cy="685800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579245" y="1545590"/>
            <a:ext cx="8848090" cy="7956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4000" b="1">
              <a:solidFill>
                <a:schemeClr val="tx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pPr algn="ctr"/>
            <a:endParaRPr lang="en-US" sz="4000" b="1">
              <a:solidFill>
                <a:schemeClr val="tx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pPr algn="ctr"/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Bài 17: Ngưỡng cửa ( tiết 3)</a:t>
            </a:r>
          </a:p>
          <a:p>
            <a:pPr algn="ctr"/>
            <a:endParaRPr lang="en-US" sz="4000" b="1">
              <a:solidFill>
                <a:schemeClr val="tx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pPr algn="ctr"/>
            <a:endParaRPr lang="en-US" sz="4000" b="1">
              <a:solidFill>
                <a:schemeClr val="tx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588510" y="2009140"/>
            <a:ext cx="51288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Tiếng Việt</a:t>
            </a:r>
            <a:endParaRPr lang="en-US" sz="4000" b="1">
              <a:solidFill>
                <a:schemeClr val="tx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endParaRPr lang="en-US" sz="4000" b="1">
              <a:solidFill>
                <a:schemeClr val="tx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2840355" y="3498850"/>
            <a:ext cx="8536940" cy="11404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Nghe - viết: Đồ đạc trong nhà</a:t>
            </a:r>
          </a:p>
        </p:txBody>
      </p:sp>
      <p:sp>
        <p:nvSpPr>
          <p:cNvPr id="14" name="Oval 13"/>
          <p:cNvSpPr/>
          <p:nvPr/>
        </p:nvSpPr>
        <p:spPr>
          <a:xfrm>
            <a:off x="1883410" y="4639310"/>
            <a:ext cx="75565" cy="831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84885" y="5405120"/>
            <a:ext cx="75565" cy="831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883410" y="6141085"/>
            <a:ext cx="75565" cy="831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51230" y="6890385"/>
            <a:ext cx="75565" cy="831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4716145" y="6290310"/>
            <a:ext cx="69735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HP001 4 hàng" panose="020B0603050302020204" pitchFamily="34" charset="0"/>
                <a:cs typeface="HP001 4 hàng" panose="020B0603050302020204" pitchFamily="34" charset="0"/>
              </a:rPr>
              <a:t>( Phan Thị Thanh Nhàn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heel spokes="8"/>
      </p:transition>
    </mc:Choice>
    <mc:Fallback xmlns="">
      <p:transition spd="slow" advClick="0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/>
        </p:nvSpPr>
        <p:spPr>
          <a:xfrm>
            <a:off x="0" y="204479"/>
            <a:ext cx="3644348" cy="7209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viết: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3339549" y="723909"/>
            <a:ext cx="4943060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4399722" y="1392185"/>
            <a:ext cx="2862469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2815133" y="1965984"/>
            <a:ext cx="7275444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đồ đạc trong nhà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em trò chuyện như là bạn thân.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 kể chuyện rừng xanh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nan mang đến gió lành trời xa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00"/>
              </a:solidFill>
              <a:latin typeface="HP001 5 hàng" panose="020B0603050302020204" pitchFamily="34" charset="0"/>
              <a:cs typeface="HP001 4 hang 1 ô ly" panose="020B060305030202020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2284092" y="3860726"/>
            <a:ext cx="8249478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giọng nói thiết tha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em ngày tháng thường là trôi mau.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sáng giữa trời khuya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ngôi sao nhỏ gọi về niềm vui.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5968" y="5920725"/>
            <a:ext cx="500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-5715" y="5275580"/>
            <a:ext cx="969645" cy="1574800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25095" y="5385435"/>
            <a:ext cx="709295" cy="1491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232410" y="5385435"/>
            <a:ext cx="7899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5095" y="6333490"/>
            <a:ext cx="838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260036" y="558026"/>
            <a:ext cx="2713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95" b="1">
              <a:solidFill>
                <a:srgbClr val="FF0066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r>
              <a:rPr lang="en-US" sz="3200" b="1">
                <a:solidFill>
                  <a:srgbClr val="FF0066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Tiếng Việt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24155" y="3262630"/>
            <a:ext cx="10461625" cy="7378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99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2b: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en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eng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thay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ô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vuông</a:t>
            </a:r>
            <a:endParaRPr lang="en-US" sz="2995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" y="4000500"/>
            <a:ext cx="10697210" cy="2429510"/>
          </a:xfrm>
          <a:prstGeom prst="rect">
            <a:avLst/>
          </a:prstGeom>
        </p:spPr>
      </p:pic>
      <p:sp>
        <p:nvSpPr>
          <p:cNvPr id="17" name="Rectangle 95"/>
          <p:cNvSpPr>
            <a:spLocks noChangeArrowheads="1"/>
          </p:cNvSpPr>
          <p:nvPr/>
        </p:nvSpPr>
        <p:spPr bwMode="auto">
          <a:xfrm>
            <a:off x="3854606" y="1587113"/>
            <a:ext cx="52177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Bài 17: Ngưỡng cửa ( tiết 3)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HP001 4 hàng" panose="020B06030503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75050" y="2246630"/>
            <a:ext cx="7259955" cy="931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Nghe - viết: Đồ đạc trong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7515" y="2975610"/>
            <a:ext cx="9972040" cy="8902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995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2b: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en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eng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thay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 ô </a:t>
            </a:r>
            <a:r>
              <a:rPr lang="en-US" sz="3600" b="1" dirty="0" err="1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vuông</a:t>
            </a:r>
            <a:r>
              <a:rPr lang="en-US" sz="3600" b="1" dirty="0">
                <a:solidFill>
                  <a:srgbClr val="0000CC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460" y="4251960"/>
            <a:ext cx="12066905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k….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…...</a:t>
            </a:r>
          </a:p>
          <a:p>
            <a:pPr algn="just"/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    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7390" y="4225464"/>
            <a:ext cx="63783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</a:p>
        </p:txBody>
      </p:sp>
      <p:sp>
        <p:nvSpPr>
          <p:cNvPr id="9" name="Rectangle 8"/>
          <p:cNvSpPr/>
          <p:nvPr/>
        </p:nvSpPr>
        <p:spPr>
          <a:xfrm>
            <a:off x="9544870" y="4231428"/>
            <a:ext cx="9632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519747" y="4259898"/>
            <a:ext cx="799101" cy="4818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0034" y="4231478"/>
            <a:ext cx="799101" cy="48183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29903" y="4224269"/>
            <a:ext cx="726455" cy="4380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74891" y="4231500"/>
            <a:ext cx="69659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0625" y="5070950"/>
            <a:ext cx="1111773" cy="3620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ẹn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5789397" y="5060044"/>
            <a:ext cx="799101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83653" y="5080138"/>
            <a:ext cx="63783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797634" y="5072944"/>
            <a:ext cx="637839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63765" y="5077874"/>
            <a:ext cx="1210506" cy="70371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ẹn</a:t>
            </a:r>
            <a:endParaRPr lang="en-US" sz="2800" dirty="0"/>
          </a:p>
        </p:txBody>
      </p:sp>
      <p:sp>
        <p:nvSpPr>
          <p:cNvPr id="3" name="TextBox 17"/>
          <p:cNvSpPr txBox="1"/>
          <p:nvPr/>
        </p:nvSpPr>
        <p:spPr>
          <a:xfrm>
            <a:off x="5201043" y="676178"/>
            <a:ext cx="27133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395" b="1">
              <a:solidFill>
                <a:srgbClr val="FF0066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r>
              <a:rPr lang="en-US" sz="3200" b="1">
                <a:solidFill>
                  <a:srgbClr val="FF0066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Tiếng Việt</a:t>
            </a: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3854606" y="1587113"/>
            <a:ext cx="521779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Bài 17: Ngưỡng cửa ( tiết 3)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HP001 4 hàng" panose="020B0603050302020204" pitchFamily="34" charset="0"/>
              <a:sym typeface="+mn-ea"/>
            </a:endParaRPr>
          </a:p>
        </p:txBody>
      </p:sp>
      <p:sp>
        <p:nvSpPr>
          <p:cNvPr id="22" name="Text Box 21"/>
          <p:cNvSpPr txBox="1"/>
          <p:nvPr/>
        </p:nvSpPr>
        <p:spPr>
          <a:xfrm>
            <a:off x="3778250" y="2170430"/>
            <a:ext cx="7259955" cy="7562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Nghe - viết: Đồ đạc trong nhà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2105" y="365125"/>
            <a:ext cx="5147310" cy="4226560"/>
          </a:xfrm>
          <a:prstGeom prst="round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386205" y="4991100"/>
            <a:ext cx="303847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 loa kèn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3785" y="540385"/>
            <a:ext cx="5471795" cy="4051935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8623935" y="4753610"/>
            <a:ext cx="216979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4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</a:rPr>
              <a:t>Dế Mèn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 dir="in"/>
      </p:transition>
    </mc:Choice>
    <mc:Fallback xmlns="">
      <p:transition spd="slow" advClick="0">
        <p:split orient="vert" dir="in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2306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  <a:cs typeface="HP001 4 hàng" panose="020B0603050302020204" pitchFamily="34" charset="0"/>
              </a:rPr>
              <a:t>Vận</a:t>
            </a:r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  <a:cs typeface="HP001 4 hàng" panose="020B0603050302020204" pitchFamily="34" charset="0"/>
              </a:rPr>
              <a:t> </a:t>
            </a:r>
            <a:r>
              <a:rPr lang="en-US" sz="8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001 4 hàng" panose="020B0603050302020204" pitchFamily="34" charset="0"/>
                <a:cs typeface="HP001 4 hàng" panose="020B0603050302020204" pitchFamily="34" charset="0"/>
              </a:rPr>
              <a:t>dụng</a:t>
            </a:r>
            <a:endParaRPr lang="en-US" sz="8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4395" y="1135324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694820" y="1271616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Hai Bàn Tay Của Em - Nhạc Thiếu Nhi 3D Cho Bé Yêu - Heo Con TV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54055" y="5611495"/>
            <a:ext cx="619125" cy="61912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015105" y="2852420"/>
            <a:ext cx="40811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Múa cho mẹ xem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137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" name="Content Placeholder 9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715895" y="1939925"/>
            <a:ext cx="7106285" cy="255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Kiểm tra bài cũ: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616325" y="2797175"/>
            <a:ext cx="4077335" cy="299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4" name="Text Box 3"/>
          <p:cNvSpPr txBox="1"/>
          <p:nvPr/>
        </p:nvSpPr>
        <p:spPr>
          <a:xfrm>
            <a:off x="901065" y="594995"/>
            <a:ext cx="10921365" cy="2084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4000" b="1" smtClean="0">
              <a:solidFill>
                <a:schemeClr val="bg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pPr algn="ctr"/>
            <a:endParaRPr lang="en-US" sz="4000" b="1">
              <a:solidFill>
                <a:schemeClr val="bg1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pPr algn="ctr"/>
            <a:r>
              <a:rPr lang="en-US" sz="4000" b="1">
                <a:solidFill>
                  <a:schemeClr val="bg1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Tiếng Việt</a:t>
            </a:r>
          </a:p>
          <a:p>
            <a:pPr algn="ctr"/>
            <a:endParaRPr lang="en-US" sz="4000" b="1">
              <a:solidFill>
                <a:srgbClr val="FFFF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687320" y="2451735"/>
            <a:ext cx="7882890" cy="1695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Bài 17: Ngưỡng cửa ( tiết 3)</a:t>
            </a:r>
            <a:endParaRPr lang="en-US" sz="4000" b="1">
              <a:solidFill>
                <a:srgbClr val="FFFF00"/>
              </a:solidFill>
              <a:latin typeface="HP001 4 hàng" panose="020B0603050302020204" pitchFamily="34" charset="0"/>
              <a:cs typeface="HP001 4 hàng" panose="020B0603050302020204" pitchFamily="34" charset="0"/>
            </a:endParaRPr>
          </a:p>
          <a:p>
            <a:pPr algn="ctr"/>
            <a:r>
              <a:rPr lang="en-US" sz="4000" b="1">
                <a:solidFill>
                  <a:srgbClr val="FFFF00"/>
                </a:solidFill>
                <a:latin typeface="HP001 4 hàng" panose="020B0603050302020204" pitchFamily="34" charset="0"/>
                <a:cs typeface="HP001 4 hàng" panose="020B0603050302020204" pitchFamily="34" charset="0"/>
                <a:sym typeface="+mn-ea"/>
              </a:rPr>
              <a:t>Nghe - viết: Đồ đạc trong nhà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/>
        </p:nvSpPr>
        <p:spPr>
          <a:xfrm>
            <a:off x="0" y="204479"/>
            <a:ext cx="3644348" cy="7209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viết: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3339549" y="723909"/>
            <a:ext cx="4943060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4399722" y="1392185"/>
            <a:ext cx="2862469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2815133" y="1965984"/>
            <a:ext cx="7275444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đồ đạc trong nhà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em trò chuyện như là bạn thân.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 kể chuyện rừng xanh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nan mang đến gió lành trời xa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00"/>
              </a:solidFill>
              <a:latin typeface="HP001 5 hàng" panose="020B0603050302020204" pitchFamily="34" charset="0"/>
              <a:cs typeface="HP001 4 hang 1 ô ly" panose="020B060305030202020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2284092" y="3860726"/>
            <a:ext cx="8249478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giọng nói thiết tha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em ngày tháng thường là trôi mau.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sáng giữa trời khuya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ngôi sao nhỏ gọi về niềm vui.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5968" y="5920725"/>
            <a:ext cx="500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-5715" y="5275580"/>
            <a:ext cx="969645" cy="1574800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25095" y="5385435"/>
            <a:ext cx="709295" cy="1491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232410" y="5385435"/>
            <a:ext cx="7899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5095" y="6333490"/>
            <a:ext cx="838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bldLvl="0" animBg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764825" y="1287225"/>
            <a:ext cx="7275444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yêu đồ đạc trong nhà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em trò chuyện như là bạn thân.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 kể chuyện rừng xanh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nan mang đến gió lành trời xa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00"/>
              </a:solidFill>
              <a:latin typeface="HP001 5 hàng" panose="020B0603050302020204" pitchFamily="34" charset="0"/>
              <a:cs typeface="HP001 4 hang 1 ô ly" panose="020B0603050302020204" charset="0"/>
            </a:endParaRPr>
          </a:p>
        </p:txBody>
      </p:sp>
      <p:sp>
        <p:nvSpPr>
          <p:cNvPr id="4" name="Text Box 1"/>
          <p:cNvSpPr txBox="1"/>
          <p:nvPr/>
        </p:nvSpPr>
        <p:spPr>
          <a:xfrm>
            <a:off x="2259496" y="3291496"/>
            <a:ext cx="8249478" cy="2062063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giọng nói thiết tha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em ngày tháng thường là trôi mau.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sáng giữa trời khuya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ngôi sao nhỏ gọi về niềm vui.</a:t>
            </a:r>
          </a:p>
        </p:txBody>
      </p:sp>
      <p:sp>
        <p:nvSpPr>
          <p:cNvPr id="6" name="Rectangle: Rounded Corners 2"/>
          <p:cNvSpPr/>
          <p:nvPr/>
        </p:nvSpPr>
        <p:spPr>
          <a:xfrm>
            <a:off x="146547" y="5989983"/>
            <a:ext cx="11821369" cy="7885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thơ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chữ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nào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cần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viết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hoa</a:t>
            </a:r>
            <a:r>
              <a:rPr lang="en-US" sz="4000" b="1" dirty="0">
                <a:solidFill>
                  <a:srgbClr val="00B050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7" name="Rounded Rectangle 1"/>
          <p:cNvSpPr/>
          <p:nvPr/>
        </p:nvSpPr>
        <p:spPr>
          <a:xfrm>
            <a:off x="3626033" y="59699"/>
            <a:ext cx="5516403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4402455" y="1344930"/>
            <a:ext cx="157480" cy="43370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1"/>
          <p:cNvSpPr/>
          <p:nvPr/>
        </p:nvSpPr>
        <p:spPr>
          <a:xfrm>
            <a:off x="3405768" y="1859132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ounded Rectangle 1"/>
          <p:cNvSpPr/>
          <p:nvPr/>
        </p:nvSpPr>
        <p:spPr>
          <a:xfrm>
            <a:off x="4347917" y="2334235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ounded Rectangle 1"/>
          <p:cNvSpPr/>
          <p:nvPr/>
        </p:nvSpPr>
        <p:spPr>
          <a:xfrm>
            <a:off x="3485336" y="2788606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1"/>
          <p:cNvSpPr/>
          <p:nvPr/>
        </p:nvSpPr>
        <p:spPr>
          <a:xfrm>
            <a:off x="4508239" y="3361561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1"/>
          <p:cNvSpPr/>
          <p:nvPr/>
        </p:nvSpPr>
        <p:spPr>
          <a:xfrm>
            <a:off x="3644362" y="3833298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1"/>
          <p:cNvSpPr/>
          <p:nvPr/>
        </p:nvSpPr>
        <p:spPr>
          <a:xfrm>
            <a:off x="4508146" y="4306529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1"/>
          <p:cNvSpPr/>
          <p:nvPr/>
        </p:nvSpPr>
        <p:spPr>
          <a:xfrm>
            <a:off x="3604611" y="4784818"/>
            <a:ext cx="212034" cy="502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40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"/>
          <p:cNvSpPr/>
          <p:nvPr/>
        </p:nvSpPr>
        <p:spPr>
          <a:xfrm>
            <a:off x="4884627" y="98555"/>
            <a:ext cx="361326" cy="6396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000" b="1" dirty="0">
              <a:solidFill>
                <a:srgbClr val="00206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"/>
          <p:cNvSpPr/>
          <p:nvPr/>
        </p:nvSpPr>
        <p:spPr>
          <a:xfrm>
            <a:off x="5245953" y="671445"/>
            <a:ext cx="2413804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3078" y="5287299"/>
            <a:ext cx="500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9" grpId="0" bldLvl="0" animBg="1"/>
      <p:bldP spid="19" grpId="1" animBg="1"/>
      <p:bldP spid="18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75" y="2693670"/>
            <a:ext cx="3597910" cy="359791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>
          <a:xfrm>
            <a:off x="5415915" y="395605"/>
            <a:ext cx="5278755" cy="3033395"/>
          </a:xfrm>
          <a:prstGeom prst="cloudCallout">
            <a:avLst>
              <a:gd name="adj1" fmla="val -91368"/>
              <a:gd name="adj2" fmla="val 40349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6344920" y="1313180"/>
            <a:ext cx="40316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HP001 4 hàng" panose="020B0603050302020204" pitchFamily="34" charset="0"/>
                <a:cs typeface="HP001 4 hàng" panose="020B0603050302020204" pitchFamily="34" charset="0"/>
              </a:rPr>
              <a:t>Từ khó: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/>
          <p:cNvSpPr/>
          <p:nvPr/>
        </p:nvSpPr>
        <p:spPr>
          <a:xfrm>
            <a:off x="0" y="204479"/>
            <a:ext cx="3644348" cy="7209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Nghe –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viết: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/>
          <p:cNvSpPr/>
          <p:nvPr/>
        </p:nvSpPr>
        <p:spPr>
          <a:xfrm>
            <a:off x="3339549" y="723909"/>
            <a:ext cx="4943060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"/>
          <p:cNvSpPr/>
          <p:nvPr/>
        </p:nvSpPr>
        <p:spPr>
          <a:xfrm>
            <a:off x="4399722" y="1392185"/>
            <a:ext cx="2862469" cy="66812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2815133" y="1965984"/>
            <a:ext cx="7275444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đồ đạc trong nhà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em trò chuyện như là bạn thân.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bàn kể chuyện rừng xanh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nan mang đến gió lành trời xa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000000"/>
              </a:solidFill>
              <a:latin typeface="HP001 5 hàng" panose="020B0603050302020204" pitchFamily="34" charset="0"/>
              <a:cs typeface="HP001 4 hang 1 ô ly" panose="020B060305030202020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2284092" y="3860726"/>
            <a:ext cx="8249478" cy="2059940"/>
          </a:xfrm>
          <a:prstGeom prst="rect">
            <a:avLst/>
          </a:prstGeom>
          <a:noFill/>
        </p:spPr>
        <p:txBody>
          <a:bodyPr wrap="square" lIns="91395" tIns="45700" rIns="91395" bIns="45700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giọng nói thiết tha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 em ngày tháng thường là trôi mau.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đèn sáng giữa trời khuya</a:t>
            </a:r>
          </a:p>
          <a:p>
            <a:pPr algn="ctr"/>
            <a:r>
              <a:rPr lang="en-US" alt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ngôi sao nhỏ gọi về niềm vui.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5968" y="5920725"/>
            <a:ext cx="5009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Vertical Scroll 2"/>
          <p:cNvSpPr/>
          <p:nvPr/>
        </p:nvSpPr>
        <p:spPr>
          <a:xfrm>
            <a:off x="-5715" y="5275580"/>
            <a:ext cx="969645" cy="1574800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25095" y="5385435"/>
            <a:ext cx="709295" cy="14916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232410" y="5385435"/>
            <a:ext cx="7899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5095" y="6333490"/>
            <a:ext cx="838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194" y="-54"/>
            <a:ext cx="3909391" cy="53273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252095" y="536575"/>
            <a:ext cx="8202930" cy="377444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HP001 4 hang 1 ô ly" panose="020B0603050302020204" charset="0"/>
              </a:rPr>
              <a:t>-  </a:t>
            </a:r>
            <a:r>
              <a:rPr lang="en-US" sz="3200" dirty="0" err="1">
                <a:latin typeface="HP001 4 hang 1 ô ly" panose="020B0603050302020204" charset="0"/>
              </a:rPr>
              <a:t>Lưng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b="1" dirty="0" err="1">
                <a:latin typeface="HP001 4 hang 1 ô ly" panose="020B0603050302020204" charset="0"/>
              </a:rPr>
              <a:t>th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ẳ</a:t>
            </a:r>
            <a:r>
              <a:rPr lang="en-US" sz="3200" b="1" dirty="0" err="1">
                <a:latin typeface="HP001 4 hang 1 ô ly" panose="020B0603050302020204" charset="0"/>
              </a:rPr>
              <a:t>ng</a:t>
            </a:r>
            <a:r>
              <a:rPr lang="en-US" sz="3200" dirty="0">
                <a:latin typeface="HP001 4 hang 1 ô ly" panose="020B0603050302020204" charset="0"/>
              </a:rPr>
              <a:t>, </a:t>
            </a:r>
            <a:r>
              <a:rPr lang="en-US" sz="3200" dirty="0" err="1">
                <a:latin typeface="HP001 4 hang 1 ô ly" panose="020B0603050302020204" charset="0"/>
              </a:rPr>
              <a:t>ngực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không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tì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vào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bàn</a:t>
            </a:r>
            <a:r>
              <a:rPr lang="en-US" sz="3200" dirty="0">
                <a:latin typeface="HP001 4 hang 1 ô ly" panose="020B060305030202020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HP001 4 hang 1 ô ly" panose="020B0603050302020204" charset="0"/>
              </a:rPr>
              <a:t>Đầu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hơi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c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en-US" sz="3200" dirty="0" err="1">
                <a:latin typeface="HP001 4 hang 1 ô ly" panose="020B0603050302020204" charset="0"/>
              </a:rPr>
              <a:t>i</a:t>
            </a:r>
            <a:r>
              <a:rPr lang="en-US" sz="3200" dirty="0">
                <a:latin typeface="HP001 4 hang 1 ô ly" panose="020B0603050302020204" charset="0"/>
              </a:rPr>
              <a:t>, </a:t>
            </a:r>
            <a:r>
              <a:rPr lang="en-US" sz="3200" dirty="0" err="1">
                <a:latin typeface="HP001 4 hang 1 ô ly" panose="020B0603050302020204" charset="0"/>
              </a:rPr>
              <a:t>mắt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cách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xa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vở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từ</a:t>
            </a:r>
            <a:r>
              <a:rPr lang="en-US" sz="3200" dirty="0">
                <a:latin typeface="HP001 4 hang 1 ô ly" panose="020B0603050302020204" charset="0"/>
              </a:rPr>
              <a:t> 25-30cm. 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HP001 4 hang 1 ô ly" panose="020B0603050302020204" charset="0"/>
              </a:rPr>
              <a:t>Tay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phải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cầm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bút</a:t>
            </a:r>
            <a:r>
              <a:rPr lang="en-US" sz="3200" dirty="0">
                <a:latin typeface="HP001 4 hang 1 ô ly" panose="020B0603050302020204" charset="0"/>
              </a:rPr>
              <a:t>, </a:t>
            </a:r>
            <a:r>
              <a:rPr lang="en-US" sz="3200" dirty="0" err="1">
                <a:latin typeface="HP001 4 hang 1 ô ly" panose="020B0603050302020204" charset="0"/>
              </a:rPr>
              <a:t>tay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trái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đè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nhẹ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lên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mép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vở</a:t>
            </a:r>
            <a:r>
              <a:rPr lang="en-US" sz="3200" dirty="0">
                <a:latin typeface="HP001 4 hang 1 ô ly" panose="020B060305030202020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HP001 4 hang 1 ô ly" panose="020B0603050302020204" charset="0"/>
              </a:rPr>
              <a:t>Hai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chân</a:t>
            </a:r>
            <a:r>
              <a:rPr lang="en-US" sz="3200" dirty="0">
                <a:latin typeface="HP001 4 hang 1 ô ly" panose="020B0603050302020204" charset="0"/>
              </a:rPr>
              <a:t> song </a:t>
            </a:r>
            <a:r>
              <a:rPr lang="en-US" sz="3200" dirty="0" err="1">
                <a:latin typeface="HP001 4 hang 1 ô ly" panose="020B0603050302020204" charset="0"/>
              </a:rPr>
              <a:t>song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thoải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mái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viết</a:t>
            </a:r>
            <a:r>
              <a:rPr lang="en-US" sz="3200" dirty="0">
                <a:latin typeface="HP001 4 hang 1 ô ly" panose="020B0603050302020204" charset="0"/>
              </a:rPr>
              <a:t> </a:t>
            </a:r>
            <a:r>
              <a:rPr lang="en-US" sz="3200" dirty="0" err="1">
                <a:latin typeface="HP001 4 hang 1 ô ly" panose="020B0603050302020204" charset="0"/>
              </a:rPr>
              <a:t>bài</a:t>
            </a:r>
            <a:r>
              <a:rPr lang="en-US" sz="3200" dirty="0">
                <a:latin typeface="HP001 4 hang 1 ô ly" panose="020B06030503020202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623</Words>
  <Application>Microsoft Office PowerPoint</Application>
  <PresentationFormat>Widescreen</PresentationFormat>
  <Paragraphs>120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Times New Roman</vt:lpstr>
      <vt:lpstr>Microsoft YaHei</vt:lpstr>
      <vt:lpstr>Tahoma</vt:lpstr>
      <vt:lpstr>Calibri</vt:lpstr>
      <vt:lpstr>Microsoft YaHei</vt:lpstr>
      <vt:lpstr>等线</vt:lpstr>
      <vt:lpstr>HP001 5 hàng</vt:lpstr>
      <vt:lpstr>Arial</vt:lpstr>
      <vt:lpstr>Arial-Rounded</vt:lpstr>
      <vt:lpstr>SimSun</vt:lpstr>
      <vt:lpstr>SimSun</vt:lpstr>
      <vt:lpstr>HP001 4 hang 1 ô ly</vt:lpstr>
      <vt:lpstr>黑体</vt:lpstr>
      <vt:lpstr>HP001 4 hàng</vt:lpstr>
      <vt:lpstr>Calibri Light</vt:lpstr>
      <vt:lpstr>1_Office Theme</vt:lpstr>
      <vt:lpstr>1_Office 主题​​</vt:lpstr>
      <vt:lpstr>2_Office 主题​​</vt:lpstr>
      <vt:lpstr>7_Office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Admin</cp:lastModifiedBy>
  <cp:revision>365</cp:revision>
  <cp:lastPrinted>2022-11-08T04:40:00Z</cp:lastPrinted>
  <dcterms:created xsi:type="dcterms:W3CDTF">2021-05-24T09:52:00Z</dcterms:created>
  <dcterms:modified xsi:type="dcterms:W3CDTF">2024-11-12T14:42:28Z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D0FE9865F2A34A6BB2718AD6DB7C0519_12</vt:lpwstr>
  </property>
</Properties>
</file>