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60" r:id="rId2"/>
    <p:sldId id="322" r:id="rId3"/>
    <p:sldId id="331" r:id="rId4"/>
    <p:sldId id="342" r:id="rId5"/>
    <p:sldId id="329" r:id="rId6"/>
    <p:sldId id="333" r:id="rId7"/>
    <p:sldId id="334" r:id="rId8"/>
    <p:sldId id="335" r:id="rId9"/>
    <p:sldId id="336" r:id="rId10"/>
    <p:sldId id="337" r:id="rId11"/>
    <p:sldId id="338" r:id="rId12"/>
    <p:sldId id="343" r:id="rId13"/>
    <p:sldId id="339" r:id="rId1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76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06CDCE-A00D-4939-9968-F3041C43850C}" type="datetimeFigureOut">
              <a:rPr lang="vi-VN" smtClean="0"/>
              <a:t>12/11/2024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3EA327-784C-4852-92A0-9C5E13FF0CC9}" type="slidenum">
              <a:rPr lang="vi-VN" smtClean="0"/>
              <a:t>‹#›</a:t>
            </a:fld>
            <a:endParaRPr lang="vi-VN"/>
          </a:p>
        </p:txBody>
      </p:sp>
    </p:spTree>
    <p:extLst>
      <p:ext uri="{BB962C8B-B14F-4D97-AF65-F5344CB8AC3E}">
        <p14:creationId xmlns:p14="http://schemas.microsoft.com/office/powerpoint/2010/main" val="1513877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55776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98485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48097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F38C20-3533-48DD-9EB5-453802850B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14E3274A-D7A1-48F3-AF39-318D8CBE97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E2650A59-99C6-47E2-A0C0-7275038D5DF0}"/>
              </a:ext>
            </a:extLst>
          </p:cNvPr>
          <p:cNvSpPr>
            <a:spLocks noGrp="1"/>
          </p:cNvSpPr>
          <p:nvPr>
            <p:ph type="dt" sz="half" idx="10"/>
          </p:nvPr>
        </p:nvSpPr>
        <p:spPr/>
        <p:txBody>
          <a:bodyPr/>
          <a:lstStyle/>
          <a:p>
            <a:fld id="{BC074890-B522-482E-A2C6-74BD34308821}" type="datetimeFigureOut">
              <a:rPr lang="vi-VN" smtClean="0"/>
              <a:t>12/11/2024</a:t>
            </a:fld>
            <a:endParaRPr lang="vi-VN"/>
          </a:p>
        </p:txBody>
      </p:sp>
      <p:sp>
        <p:nvSpPr>
          <p:cNvPr id="5" name="Footer Placeholder 4">
            <a:extLst>
              <a:ext uri="{FF2B5EF4-FFF2-40B4-BE49-F238E27FC236}">
                <a16:creationId xmlns:a16="http://schemas.microsoft.com/office/drawing/2014/main" xmlns="" id="{500B1ABB-6351-4694-9DAF-720B61D95B8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60D59A1D-5085-4D8D-8D75-549633894464}"/>
              </a:ext>
            </a:extLst>
          </p:cNvPr>
          <p:cNvSpPr>
            <a:spLocks noGrp="1"/>
          </p:cNvSpPr>
          <p:nvPr>
            <p:ph type="sldNum" sz="quarter" idx="12"/>
          </p:nvPr>
        </p:nvSpPr>
        <p:spPr/>
        <p:txBody>
          <a:bodyPr/>
          <a:lstStyle/>
          <a:p>
            <a:fld id="{FEBD3E0C-AA5B-4360-8600-1433DFDAAA87}" type="slidenum">
              <a:rPr lang="vi-VN" smtClean="0"/>
              <a:t>‹#›</a:t>
            </a:fld>
            <a:endParaRPr lang="vi-VN"/>
          </a:p>
        </p:txBody>
      </p:sp>
    </p:spTree>
    <p:extLst>
      <p:ext uri="{BB962C8B-B14F-4D97-AF65-F5344CB8AC3E}">
        <p14:creationId xmlns:p14="http://schemas.microsoft.com/office/powerpoint/2010/main" val="120553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E3E104-76E9-4688-9616-286418E8AF14}"/>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CCA0E6DC-7415-462A-92B6-910C2E59D49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86C09F4F-7272-4A25-B33C-ABED5A334732}"/>
              </a:ext>
            </a:extLst>
          </p:cNvPr>
          <p:cNvSpPr>
            <a:spLocks noGrp="1"/>
          </p:cNvSpPr>
          <p:nvPr>
            <p:ph type="dt" sz="half" idx="10"/>
          </p:nvPr>
        </p:nvSpPr>
        <p:spPr/>
        <p:txBody>
          <a:bodyPr/>
          <a:lstStyle/>
          <a:p>
            <a:fld id="{BC074890-B522-482E-A2C6-74BD34308821}" type="datetimeFigureOut">
              <a:rPr lang="vi-VN" smtClean="0"/>
              <a:t>12/11/2024</a:t>
            </a:fld>
            <a:endParaRPr lang="vi-VN"/>
          </a:p>
        </p:txBody>
      </p:sp>
      <p:sp>
        <p:nvSpPr>
          <p:cNvPr id="5" name="Footer Placeholder 4">
            <a:extLst>
              <a:ext uri="{FF2B5EF4-FFF2-40B4-BE49-F238E27FC236}">
                <a16:creationId xmlns:a16="http://schemas.microsoft.com/office/drawing/2014/main" xmlns="" id="{4A416735-0D98-4E79-BEAE-772B5B7E0CF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6EA22DEB-178E-4E26-BB7C-D55DF70383AD}"/>
              </a:ext>
            </a:extLst>
          </p:cNvPr>
          <p:cNvSpPr>
            <a:spLocks noGrp="1"/>
          </p:cNvSpPr>
          <p:nvPr>
            <p:ph type="sldNum" sz="quarter" idx="12"/>
          </p:nvPr>
        </p:nvSpPr>
        <p:spPr/>
        <p:txBody>
          <a:bodyPr/>
          <a:lstStyle/>
          <a:p>
            <a:fld id="{FEBD3E0C-AA5B-4360-8600-1433DFDAAA87}" type="slidenum">
              <a:rPr lang="vi-VN" smtClean="0"/>
              <a:t>‹#›</a:t>
            </a:fld>
            <a:endParaRPr lang="vi-VN"/>
          </a:p>
        </p:txBody>
      </p:sp>
    </p:spTree>
    <p:extLst>
      <p:ext uri="{BB962C8B-B14F-4D97-AF65-F5344CB8AC3E}">
        <p14:creationId xmlns:p14="http://schemas.microsoft.com/office/powerpoint/2010/main" val="2746813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0D3C168-B038-41AF-8D5A-DF056C44D0A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44880614-0ECA-4DC4-9C6D-88FFCDC056B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0EF1F3DA-1AFF-4990-8537-223680832907}"/>
              </a:ext>
            </a:extLst>
          </p:cNvPr>
          <p:cNvSpPr>
            <a:spLocks noGrp="1"/>
          </p:cNvSpPr>
          <p:nvPr>
            <p:ph type="dt" sz="half" idx="10"/>
          </p:nvPr>
        </p:nvSpPr>
        <p:spPr/>
        <p:txBody>
          <a:bodyPr/>
          <a:lstStyle/>
          <a:p>
            <a:fld id="{BC074890-B522-482E-A2C6-74BD34308821}" type="datetimeFigureOut">
              <a:rPr lang="vi-VN" smtClean="0"/>
              <a:t>12/11/2024</a:t>
            </a:fld>
            <a:endParaRPr lang="vi-VN"/>
          </a:p>
        </p:txBody>
      </p:sp>
      <p:sp>
        <p:nvSpPr>
          <p:cNvPr id="5" name="Footer Placeholder 4">
            <a:extLst>
              <a:ext uri="{FF2B5EF4-FFF2-40B4-BE49-F238E27FC236}">
                <a16:creationId xmlns:a16="http://schemas.microsoft.com/office/drawing/2014/main" xmlns="" id="{03E4B9C2-F53E-40C2-8D86-86F2CE161F8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90FEB93F-BED4-44C1-BA6D-8DEE47F1E6B8}"/>
              </a:ext>
            </a:extLst>
          </p:cNvPr>
          <p:cNvSpPr>
            <a:spLocks noGrp="1"/>
          </p:cNvSpPr>
          <p:nvPr>
            <p:ph type="sldNum" sz="quarter" idx="12"/>
          </p:nvPr>
        </p:nvSpPr>
        <p:spPr/>
        <p:txBody>
          <a:bodyPr/>
          <a:lstStyle/>
          <a:p>
            <a:fld id="{FEBD3E0C-AA5B-4360-8600-1433DFDAAA87}" type="slidenum">
              <a:rPr lang="vi-VN" smtClean="0"/>
              <a:t>‹#›</a:t>
            </a:fld>
            <a:endParaRPr lang="vi-VN"/>
          </a:p>
        </p:txBody>
      </p:sp>
    </p:spTree>
    <p:extLst>
      <p:ext uri="{BB962C8B-B14F-4D97-AF65-F5344CB8AC3E}">
        <p14:creationId xmlns:p14="http://schemas.microsoft.com/office/powerpoint/2010/main" val="3751299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A3B3CE-6117-45B0-9BD6-62922B6D4ED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267442F7-6571-4411-8BA3-C689EDFA2F9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204F4E5B-B5CD-4877-A9F8-7AB563D35DD9}"/>
              </a:ext>
            </a:extLst>
          </p:cNvPr>
          <p:cNvSpPr>
            <a:spLocks noGrp="1"/>
          </p:cNvSpPr>
          <p:nvPr>
            <p:ph type="dt" sz="half" idx="10"/>
          </p:nvPr>
        </p:nvSpPr>
        <p:spPr/>
        <p:txBody>
          <a:bodyPr/>
          <a:lstStyle/>
          <a:p>
            <a:fld id="{BC074890-B522-482E-A2C6-74BD34308821}" type="datetimeFigureOut">
              <a:rPr lang="vi-VN" smtClean="0"/>
              <a:t>12/11/2024</a:t>
            </a:fld>
            <a:endParaRPr lang="vi-VN"/>
          </a:p>
        </p:txBody>
      </p:sp>
      <p:sp>
        <p:nvSpPr>
          <p:cNvPr id="5" name="Footer Placeholder 4">
            <a:extLst>
              <a:ext uri="{FF2B5EF4-FFF2-40B4-BE49-F238E27FC236}">
                <a16:creationId xmlns:a16="http://schemas.microsoft.com/office/drawing/2014/main" xmlns="" id="{8F2E95EB-4656-4F52-B468-CDEA4A58E4D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0C74D722-C963-41E2-A15B-315FDF2594A3}"/>
              </a:ext>
            </a:extLst>
          </p:cNvPr>
          <p:cNvSpPr>
            <a:spLocks noGrp="1"/>
          </p:cNvSpPr>
          <p:nvPr>
            <p:ph type="sldNum" sz="quarter" idx="12"/>
          </p:nvPr>
        </p:nvSpPr>
        <p:spPr/>
        <p:txBody>
          <a:bodyPr/>
          <a:lstStyle/>
          <a:p>
            <a:fld id="{FEBD3E0C-AA5B-4360-8600-1433DFDAAA87}" type="slidenum">
              <a:rPr lang="vi-VN" smtClean="0"/>
              <a:t>‹#›</a:t>
            </a:fld>
            <a:endParaRPr lang="vi-VN"/>
          </a:p>
        </p:txBody>
      </p:sp>
    </p:spTree>
    <p:extLst>
      <p:ext uri="{BB962C8B-B14F-4D97-AF65-F5344CB8AC3E}">
        <p14:creationId xmlns:p14="http://schemas.microsoft.com/office/powerpoint/2010/main" val="1338748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EF96E3-C702-46BC-94AA-59735FFECC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710A5D73-F992-4276-B901-51C92C6297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A50DBE37-3578-4A9D-9B25-DE466EACF7C2}"/>
              </a:ext>
            </a:extLst>
          </p:cNvPr>
          <p:cNvSpPr>
            <a:spLocks noGrp="1"/>
          </p:cNvSpPr>
          <p:nvPr>
            <p:ph type="dt" sz="half" idx="10"/>
          </p:nvPr>
        </p:nvSpPr>
        <p:spPr/>
        <p:txBody>
          <a:bodyPr/>
          <a:lstStyle/>
          <a:p>
            <a:fld id="{BC074890-B522-482E-A2C6-74BD34308821}" type="datetimeFigureOut">
              <a:rPr lang="vi-VN" smtClean="0"/>
              <a:t>12/11/2024</a:t>
            </a:fld>
            <a:endParaRPr lang="vi-VN"/>
          </a:p>
        </p:txBody>
      </p:sp>
      <p:sp>
        <p:nvSpPr>
          <p:cNvPr id="5" name="Footer Placeholder 4">
            <a:extLst>
              <a:ext uri="{FF2B5EF4-FFF2-40B4-BE49-F238E27FC236}">
                <a16:creationId xmlns:a16="http://schemas.microsoft.com/office/drawing/2014/main" xmlns="" id="{0BFCC60D-787E-4023-B9A8-C820E895259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65EED9EB-902E-462D-B63C-24DF9033A8BF}"/>
              </a:ext>
            </a:extLst>
          </p:cNvPr>
          <p:cNvSpPr>
            <a:spLocks noGrp="1"/>
          </p:cNvSpPr>
          <p:nvPr>
            <p:ph type="sldNum" sz="quarter" idx="12"/>
          </p:nvPr>
        </p:nvSpPr>
        <p:spPr/>
        <p:txBody>
          <a:bodyPr/>
          <a:lstStyle/>
          <a:p>
            <a:fld id="{FEBD3E0C-AA5B-4360-8600-1433DFDAAA87}" type="slidenum">
              <a:rPr lang="vi-VN" smtClean="0"/>
              <a:t>‹#›</a:t>
            </a:fld>
            <a:endParaRPr lang="vi-VN"/>
          </a:p>
        </p:txBody>
      </p:sp>
    </p:spTree>
    <p:extLst>
      <p:ext uri="{BB962C8B-B14F-4D97-AF65-F5344CB8AC3E}">
        <p14:creationId xmlns:p14="http://schemas.microsoft.com/office/powerpoint/2010/main" val="2179608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B973E4-EB0F-448A-9ECD-A7555A923B0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6AE3C806-669A-4615-B5A4-9CBA8F029C3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911726E1-3C19-4F8F-A4A2-5CCD2EC1CE2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90FC2FC8-5A82-4206-B55A-E970F01D740A}"/>
              </a:ext>
            </a:extLst>
          </p:cNvPr>
          <p:cNvSpPr>
            <a:spLocks noGrp="1"/>
          </p:cNvSpPr>
          <p:nvPr>
            <p:ph type="dt" sz="half" idx="10"/>
          </p:nvPr>
        </p:nvSpPr>
        <p:spPr/>
        <p:txBody>
          <a:bodyPr/>
          <a:lstStyle/>
          <a:p>
            <a:fld id="{BC074890-B522-482E-A2C6-74BD34308821}" type="datetimeFigureOut">
              <a:rPr lang="vi-VN" smtClean="0"/>
              <a:t>12/11/2024</a:t>
            </a:fld>
            <a:endParaRPr lang="vi-VN"/>
          </a:p>
        </p:txBody>
      </p:sp>
      <p:sp>
        <p:nvSpPr>
          <p:cNvPr id="6" name="Footer Placeholder 5">
            <a:extLst>
              <a:ext uri="{FF2B5EF4-FFF2-40B4-BE49-F238E27FC236}">
                <a16:creationId xmlns:a16="http://schemas.microsoft.com/office/drawing/2014/main" xmlns="" id="{3E260B08-832E-4D95-9129-D3A59DBDCB0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CF074E97-FD30-4F16-AE85-EC8F95FDF6BE}"/>
              </a:ext>
            </a:extLst>
          </p:cNvPr>
          <p:cNvSpPr>
            <a:spLocks noGrp="1"/>
          </p:cNvSpPr>
          <p:nvPr>
            <p:ph type="sldNum" sz="quarter" idx="12"/>
          </p:nvPr>
        </p:nvSpPr>
        <p:spPr/>
        <p:txBody>
          <a:bodyPr/>
          <a:lstStyle/>
          <a:p>
            <a:fld id="{FEBD3E0C-AA5B-4360-8600-1433DFDAAA87}" type="slidenum">
              <a:rPr lang="vi-VN" smtClean="0"/>
              <a:t>‹#›</a:t>
            </a:fld>
            <a:endParaRPr lang="vi-VN"/>
          </a:p>
        </p:txBody>
      </p:sp>
    </p:spTree>
    <p:extLst>
      <p:ext uri="{BB962C8B-B14F-4D97-AF65-F5344CB8AC3E}">
        <p14:creationId xmlns:p14="http://schemas.microsoft.com/office/powerpoint/2010/main" val="3482652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2B79BA-1B1C-4404-A624-81854BEF962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4657D1A-3BCC-46B4-88DA-97965AF634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FE250971-5FFA-4028-A4AE-417EB399410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66740BE7-ED5B-4C86-B4CB-17FF0233C4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BDB5D240-173B-4607-BEA0-F6388C91D6A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4FFDABBB-46CF-4A69-B9B0-72D3845715F3}"/>
              </a:ext>
            </a:extLst>
          </p:cNvPr>
          <p:cNvSpPr>
            <a:spLocks noGrp="1"/>
          </p:cNvSpPr>
          <p:nvPr>
            <p:ph type="dt" sz="half" idx="10"/>
          </p:nvPr>
        </p:nvSpPr>
        <p:spPr/>
        <p:txBody>
          <a:bodyPr/>
          <a:lstStyle/>
          <a:p>
            <a:fld id="{BC074890-B522-482E-A2C6-74BD34308821}" type="datetimeFigureOut">
              <a:rPr lang="vi-VN" smtClean="0"/>
              <a:t>12/11/2024</a:t>
            </a:fld>
            <a:endParaRPr lang="vi-VN"/>
          </a:p>
        </p:txBody>
      </p:sp>
      <p:sp>
        <p:nvSpPr>
          <p:cNvPr id="8" name="Footer Placeholder 7">
            <a:extLst>
              <a:ext uri="{FF2B5EF4-FFF2-40B4-BE49-F238E27FC236}">
                <a16:creationId xmlns:a16="http://schemas.microsoft.com/office/drawing/2014/main" xmlns="" id="{683CB952-A8C1-4483-96D9-AD79E4AE131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FCAD1950-8802-4C43-A2AE-D7582BCDCDA7}"/>
              </a:ext>
            </a:extLst>
          </p:cNvPr>
          <p:cNvSpPr>
            <a:spLocks noGrp="1"/>
          </p:cNvSpPr>
          <p:nvPr>
            <p:ph type="sldNum" sz="quarter" idx="12"/>
          </p:nvPr>
        </p:nvSpPr>
        <p:spPr/>
        <p:txBody>
          <a:bodyPr/>
          <a:lstStyle/>
          <a:p>
            <a:fld id="{FEBD3E0C-AA5B-4360-8600-1433DFDAAA87}" type="slidenum">
              <a:rPr lang="vi-VN" smtClean="0"/>
              <a:t>‹#›</a:t>
            </a:fld>
            <a:endParaRPr lang="vi-VN"/>
          </a:p>
        </p:txBody>
      </p:sp>
    </p:spTree>
    <p:extLst>
      <p:ext uri="{BB962C8B-B14F-4D97-AF65-F5344CB8AC3E}">
        <p14:creationId xmlns:p14="http://schemas.microsoft.com/office/powerpoint/2010/main" val="1777595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731308-0A0A-469E-948D-A220560535E9}"/>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E86CBD8B-BB2B-4287-BA31-EACFA5F5F3C7}"/>
              </a:ext>
            </a:extLst>
          </p:cNvPr>
          <p:cNvSpPr>
            <a:spLocks noGrp="1"/>
          </p:cNvSpPr>
          <p:nvPr>
            <p:ph type="dt" sz="half" idx="10"/>
          </p:nvPr>
        </p:nvSpPr>
        <p:spPr/>
        <p:txBody>
          <a:bodyPr/>
          <a:lstStyle/>
          <a:p>
            <a:fld id="{BC074890-B522-482E-A2C6-74BD34308821}" type="datetimeFigureOut">
              <a:rPr lang="vi-VN" smtClean="0"/>
              <a:t>12/11/2024</a:t>
            </a:fld>
            <a:endParaRPr lang="vi-VN"/>
          </a:p>
        </p:txBody>
      </p:sp>
      <p:sp>
        <p:nvSpPr>
          <p:cNvPr id="4" name="Footer Placeholder 3">
            <a:extLst>
              <a:ext uri="{FF2B5EF4-FFF2-40B4-BE49-F238E27FC236}">
                <a16:creationId xmlns:a16="http://schemas.microsoft.com/office/drawing/2014/main" xmlns="" id="{B59CDCF9-2286-4C69-A620-2DC7476265B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4BA39317-589B-444A-9C8E-1572D578488A}"/>
              </a:ext>
            </a:extLst>
          </p:cNvPr>
          <p:cNvSpPr>
            <a:spLocks noGrp="1"/>
          </p:cNvSpPr>
          <p:nvPr>
            <p:ph type="sldNum" sz="quarter" idx="12"/>
          </p:nvPr>
        </p:nvSpPr>
        <p:spPr/>
        <p:txBody>
          <a:bodyPr/>
          <a:lstStyle/>
          <a:p>
            <a:fld id="{FEBD3E0C-AA5B-4360-8600-1433DFDAAA87}" type="slidenum">
              <a:rPr lang="vi-VN" smtClean="0"/>
              <a:t>‹#›</a:t>
            </a:fld>
            <a:endParaRPr lang="vi-VN"/>
          </a:p>
        </p:txBody>
      </p:sp>
    </p:spTree>
    <p:extLst>
      <p:ext uri="{BB962C8B-B14F-4D97-AF65-F5344CB8AC3E}">
        <p14:creationId xmlns:p14="http://schemas.microsoft.com/office/powerpoint/2010/main" val="2913294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2DC5125-F7FF-45FE-9234-9B06F88C6E51}"/>
              </a:ext>
            </a:extLst>
          </p:cNvPr>
          <p:cNvSpPr>
            <a:spLocks noGrp="1"/>
          </p:cNvSpPr>
          <p:nvPr>
            <p:ph type="dt" sz="half" idx="10"/>
          </p:nvPr>
        </p:nvSpPr>
        <p:spPr/>
        <p:txBody>
          <a:bodyPr/>
          <a:lstStyle/>
          <a:p>
            <a:fld id="{BC074890-B522-482E-A2C6-74BD34308821}" type="datetimeFigureOut">
              <a:rPr lang="vi-VN" smtClean="0"/>
              <a:t>12/11/2024</a:t>
            </a:fld>
            <a:endParaRPr lang="vi-VN"/>
          </a:p>
        </p:txBody>
      </p:sp>
      <p:sp>
        <p:nvSpPr>
          <p:cNvPr id="3" name="Footer Placeholder 2">
            <a:extLst>
              <a:ext uri="{FF2B5EF4-FFF2-40B4-BE49-F238E27FC236}">
                <a16:creationId xmlns:a16="http://schemas.microsoft.com/office/drawing/2014/main" xmlns="" id="{2489C3ED-4789-4E15-82B6-FB1B400AB8D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DFD762F4-D0DA-4314-B4C8-238402896FC4}"/>
              </a:ext>
            </a:extLst>
          </p:cNvPr>
          <p:cNvSpPr>
            <a:spLocks noGrp="1"/>
          </p:cNvSpPr>
          <p:nvPr>
            <p:ph type="sldNum" sz="quarter" idx="12"/>
          </p:nvPr>
        </p:nvSpPr>
        <p:spPr/>
        <p:txBody>
          <a:bodyPr/>
          <a:lstStyle/>
          <a:p>
            <a:fld id="{FEBD3E0C-AA5B-4360-8600-1433DFDAAA87}" type="slidenum">
              <a:rPr lang="vi-VN" smtClean="0"/>
              <a:t>‹#›</a:t>
            </a:fld>
            <a:endParaRPr lang="vi-VN"/>
          </a:p>
        </p:txBody>
      </p:sp>
    </p:spTree>
    <p:extLst>
      <p:ext uri="{BB962C8B-B14F-4D97-AF65-F5344CB8AC3E}">
        <p14:creationId xmlns:p14="http://schemas.microsoft.com/office/powerpoint/2010/main" val="270411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77C047-A1D2-47D7-B2F3-5C179A0F29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BCD00039-FDCF-455B-ACDD-90B19F4827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A8815C59-AD89-4788-A3FF-710761D337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33958AA1-7429-423C-B690-400A5E125B81}"/>
              </a:ext>
            </a:extLst>
          </p:cNvPr>
          <p:cNvSpPr>
            <a:spLocks noGrp="1"/>
          </p:cNvSpPr>
          <p:nvPr>
            <p:ph type="dt" sz="half" idx="10"/>
          </p:nvPr>
        </p:nvSpPr>
        <p:spPr/>
        <p:txBody>
          <a:bodyPr/>
          <a:lstStyle/>
          <a:p>
            <a:fld id="{BC074890-B522-482E-A2C6-74BD34308821}" type="datetimeFigureOut">
              <a:rPr lang="vi-VN" smtClean="0"/>
              <a:t>12/11/2024</a:t>
            </a:fld>
            <a:endParaRPr lang="vi-VN"/>
          </a:p>
        </p:txBody>
      </p:sp>
      <p:sp>
        <p:nvSpPr>
          <p:cNvPr id="6" name="Footer Placeholder 5">
            <a:extLst>
              <a:ext uri="{FF2B5EF4-FFF2-40B4-BE49-F238E27FC236}">
                <a16:creationId xmlns:a16="http://schemas.microsoft.com/office/drawing/2014/main" xmlns="" id="{15E43618-4057-47F0-8DBD-3E250B41CCC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A0B08FB0-6AE4-40D5-88C6-310F1BD3AD37}"/>
              </a:ext>
            </a:extLst>
          </p:cNvPr>
          <p:cNvSpPr>
            <a:spLocks noGrp="1"/>
          </p:cNvSpPr>
          <p:nvPr>
            <p:ph type="sldNum" sz="quarter" idx="12"/>
          </p:nvPr>
        </p:nvSpPr>
        <p:spPr/>
        <p:txBody>
          <a:bodyPr/>
          <a:lstStyle/>
          <a:p>
            <a:fld id="{FEBD3E0C-AA5B-4360-8600-1433DFDAAA87}" type="slidenum">
              <a:rPr lang="vi-VN" smtClean="0"/>
              <a:t>‹#›</a:t>
            </a:fld>
            <a:endParaRPr lang="vi-VN"/>
          </a:p>
        </p:txBody>
      </p:sp>
    </p:spTree>
    <p:extLst>
      <p:ext uri="{BB962C8B-B14F-4D97-AF65-F5344CB8AC3E}">
        <p14:creationId xmlns:p14="http://schemas.microsoft.com/office/powerpoint/2010/main" val="4162629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922364-3CF3-4BE8-8CF2-8BC4D88322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23A1B7B3-DC1A-431B-9B69-F623D1DA7A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D816A676-A137-4D2A-BC6C-20253A21EF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61147C71-F671-4852-821B-1520384A67E0}"/>
              </a:ext>
            </a:extLst>
          </p:cNvPr>
          <p:cNvSpPr>
            <a:spLocks noGrp="1"/>
          </p:cNvSpPr>
          <p:nvPr>
            <p:ph type="dt" sz="half" idx="10"/>
          </p:nvPr>
        </p:nvSpPr>
        <p:spPr/>
        <p:txBody>
          <a:bodyPr/>
          <a:lstStyle/>
          <a:p>
            <a:fld id="{BC074890-B522-482E-A2C6-74BD34308821}" type="datetimeFigureOut">
              <a:rPr lang="vi-VN" smtClean="0"/>
              <a:t>12/11/2024</a:t>
            </a:fld>
            <a:endParaRPr lang="vi-VN"/>
          </a:p>
        </p:txBody>
      </p:sp>
      <p:sp>
        <p:nvSpPr>
          <p:cNvPr id="6" name="Footer Placeholder 5">
            <a:extLst>
              <a:ext uri="{FF2B5EF4-FFF2-40B4-BE49-F238E27FC236}">
                <a16:creationId xmlns:a16="http://schemas.microsoft.com/office/drawing/2014/main" xmlns="" id="{889D21C4-C5DD-4A1F-AD21-39875E815C4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83ADB55B-FE51-4026-AFBF-FE215AF40381}"/>
              </a:ext>
            </a:extLst>
          </p:cNvPr>
          <p:cNvSpPr>
            <a:spLocks noGrp="1"/>
          </p:cNvSpPr>
          <p:nvPr>
            <p:ph type="sldNum" sz="quarter" idx="12"/>
          </p:nvPr>
        </p:nvSpPr>
        <p:spPr/>
        <p:txBody>
          <a:bodyPr/>
          <a:lstStyle/>
          <a:p>
            <a:fld id="{FEBD3E0C-AA5B-4360-8600-1433DFDAAA87}" type="slidenum">
              <a:rPr lang="vi-VN" smtClean="0"/>
              <a:t>‹#›</a:t>
            </a:fld>
            <a:endParaRPr lang="vi-VN"/>
          </a:p>
        </p:txBody>
      </p:sp>
    </p:spTree>
    <p:extLst>
      <p:ext uri="{BB962C8B-B14F-4D97-AF65-F5344CB8AC3E}">
        <p14:creationId xmlns:p14="http://schemas.microsoft.com/office/powerpoint/2010/main" val="2430789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72B32CF-6720-47DE-9C6C-E14DFBA427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EE21B98-FEBF-4054-AAD5-5F15CE0A66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D46C705E-FAA2-4D21-A691-84431FBCFB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074890-B522-482E-A2C6-74BD34308821}" type="datetimeFigureOut">
              <a:rPr lang="vi-VN" smtClean="0"/>
              <a:t>12/11/2024</a:t>
            </a:fld>
            <a:endParaRPr lang="vi-VN"/>
          </a:p>
        </p:txBody>
      </p:sp>
      <p:sp>
        <p:nvSpPr>
          <p:cNvPr id="5" name="Footer Placeholder 4">
            <a:extLst>
              <a:ext uri="{FF2B5EF4-FFF2-40B4-BE49-F238E27FC236}">
                <a16:creationId xmlns:a16="http://schemas.microsoft.com/office/drawing/2014/main" xmlns="" id="{61D4870B-0876-4F2F-B6BB-EECC2FA5AB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D2EDA8F3-5144-4138-B2C1-3C3E01273A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BD3E0C-AA5B-4360-8600-1433DFDAAA87}" type="slidenum">
              <a:rPr lang="vi-VN" smtClean="0"/>
              <a:t>‹#›</a:t>
            </a:fld>
            <a:endParaRPr lang="vi-VN"/>
          </a:p>
        </p:txBody>
      </p:sp>
    </p:spTree>
    <p:extLst>
      <p:ext uri="{BB962C8B-B14F-4D97-AF65-F5344CB8AC3E}">
        <p14:creationId xmlns:p14="http://schemas.microsoft.com/office/powerpoint/2010/main" val="39867334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image" Target="../media/image11.png"/><Relationship Id="rId12" Type="http://schemas.openxmlformats.org/officeDocument/2006/relationships/image" Target="../media/image24.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13.png"/><Relationship Id="rId5" Type="http://schemas.openxmlformats.org/officeDocument/2006/relationships/image" Target="../media/image10.png"/><Relationship Id="rId10" Type="http://schemas.openxmlformats.org/officeDocument/2006/relationships/image" Target="../media/image22.svg"/><Relationship Id="rId4" Type="http://schemas.openxmlformats.org/officeDocument/2006/relationships/image" Target="../media/image9.png"/><Relationship Id="rId9" Type="http://schemas.openxmlformats.org/officeDocument/2006/relationships/image" Target="../media/image12.png"/><Relationship Id="rId1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3.wav"/><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9A92AD72-E615-4E91-B2C6-7F330CFDB83E}"/>
              </a:ext>
            </a:extLst>
          </p:cNvPr>
          <p:cNvPicPr>
            <a:picLocks noChangeAspect="1"/>
          </p:cNvPicPr>
          <p:nvPr/>
        </p:nvPicPr>
        <p:blipFill>
          <a:blip r:embed="rId3">
            <a:clrChange>
              <a:clrFrom>
                <a:srgbClr val="95D3EE"/>
              </a:clrFrom>
              <a:clrTo>
                <a:srgbClr val="95D3EE">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E0BBD1DD-989D-4605-B66A-71D45A823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865" y="554329"/>
            <a:ext cx="1969879" cy="1680963"/>
          </a:xfrm>
          <a:prstGeom prst="rect">
            <a:avLst/>
          </a:prstGeom>
        </p:spPr>
      </p:pic>
      <p:pic>
        <p:nvPicPr>
          <p:cNvPr id="11" name="图片 10">
            <a:extLst>
              <a:ext uri="{FF2B5EF4-FFF2-40B4-BE49-F238E27FC236}">
                <a16:creationId xmlns:a16="http://schemas.microsoft.com/office/drawing/2014/main" xmlns="" id="{C8569C76-2957-439C-AD87-B77848E96E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3395" y="3169383"/>
            <a:ext cx="1035064" cy="1778508"/>
          </a:xfrm>
          <a:prstGeom prst="rect">
            <a:avLst/>
          </a:prstGeom>
        </p:spPr>
      </p:pic>
      <p:pic>
        <p:nvPicPr>
          <p:cNvPr id="13" name="图片 12">
            <a:extLst>
              <a:ext uri="{FF2B5EF4-FFF2-40B4-BE49-F238E27FC236}">
                <a16:creationId xmlns:a16="http://schemas.microsoft.com/office/drawing/2014/main" xmlns="" id="{6220E3C4-4ED3-4D95-B99E-BB1DD1D2BF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0470" y="4584190"/>
            <a:ext cx="3033509" cy="1655069"/>
          </a:xfrm>
          <a:prstGeom prst="rect">
            <a:avLst/>
          </a:prstGeom>
        </p:spPr>
      </p:pic>
      <p:pic>
        <p:nvPicPr>
          <p:cNvPr id="15" name="图片 14">
            <a:extLst>
              <a:ext uri="{FF2B5EF4-FFF2-40B4-BE49-F238E27FC236}">
                <a16:creationId xmlns:a16="http://schemas.microsoft.com/office/drawing/2014/main" xmlns="" id="{F8805F15-5861-4BFF-9044-407447834E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5167" y="3429000"/>
            <a:ext cx="2083094" cy="2554954"/>
          </a:xfrm>
          <a:prstGeom prst="rect">
            <a:avLst/>
          </a:prstGeom>
        </p:spPr>
      </p:pic>
      <p:pic>
        <p:nvPicPr>
          <p:cNvPr id="2" name="Picture 1">
            <a:extLst>
              <a:ext uri="{FF2B5EF4-FFF2-40B4-BE49-F238E27FC236}">
                <a16:creationId xmlns:a16="http://schemas.microsoft.com/office/drawing/2014/main" xmlns="" id="{AD608359-2B3C-9C87-F767-50D9BCC3BF01}"/>
              </a:ext>
            </a:extLst>
          </p:cNvPr>
          <p:cNvPicPr>
            <a:picLocks noChangeAspect="1"/>
          </p:cNvPicPr>
          <p:nvPr/>
        </p:nvPicPr>
        <p:blipFill>
          <a:blip r:embed="rId8"/>
          <a:stretch>
            <a:fillRect/>
          </a:stretch>
        </p:blipFill>
        <p:spPr>
          <a:xfrm>
            <a:off x="4314620" y="1322103"/>
            <a:ext cx="3493311" cy="810838"/>
          </a:xfrm>
          <a:prstGeom prst="rect">
            <a:avLst/>
          </a:prstGeom>
        </p:spPr>
      </p:pic>
      <p:pic>
        <p:nvPicPr>
          <p:cNvPr id="3" name="Picture 2">
            <a:extLst>
              <a:ext uri="{FF2B5EF4-FFF2-40B4-BE49-F238E27FC236}">
                <a16:creationId xmlns:a16="http://schemas.microsoft.com/office/drawing/2014/main" xmlns="" id="{92A9E044-9F06-4EF9-CA87-915838F0CEDE}"/>
              </a:ext>
            </a:extLst>
          </p:cNvPr>
          <p:cNvPicPr>
            <a:picLocks noChangeAspect="1"/>
          </p:cNvPicPr>
          <p:nvPr/>
        </p:nvPicPr>
        <p:blipFill>
          <a:blip r:embed="rId9"/>
          <a:stretch>
            <a:fillRect/>
          </a:stretch>
        </p:blipFill>
        <p:spPr>
          <a:xfrm>
            <a:off x="2380210" y="2320138"/>
            <a:ext cx="7315834" cy="1963082"/>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xmlns="" id="{EFD1D0C1-2905-2286-1B99-BF47505B79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89912" y="176270"/>
            <a:ext cx="1451728" cy="1451728"/>
          </a:xfrm>
          <a:prstGeom prst="rect">
            <a:avLst/>
          </a:prstGeom>
        </p:spPr>
      </p:pic>
    </p:spTree>
    <p:extLst>
      <p:ext uri="{BB962C8B-B14F-4D97-AF65-F5344CB8AC3E}">
        <p14:creationId xmlns:p14="http://schemas.microsoft.com/office/powerpoint/2010/main" val="140035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80A3583E-FE5C-0D07-038C-36A2FDCBDD5D}"/>
              </a:ext>
            </a:extLst>
          </p:cNvPr>
          <p:cNvGrpSpPr/>
          <p:nvPr/>
        </p:nvGrpSpPr>
        <p:grpSpPr>
          <a:xfrm>
            <a:off x="0" y="177507"/>
            <a:ext cx="11655846" cy="1079496"/>
            <a:chOff x="1670038" y="893073"/>
            <a:chExt cx="9089137" cy="1494535"/>
          </a:xfrm>
        </p:grpSpPr>
        <p:sp>
          <p:nvSpPr>
            <p:cNvPr id="4" name="TextBox 3">
              <a:extLst>
                <a:ext uri="{FF2B5EF4-FFF2-40B4-BE49-F238E27FC236}">
                  <a16:creationId xmlns:a16="http://schemas.microsoft.com/office/drawing/2014/main" xmlns="" id="{1FC90016-E70E-0987-CABF-459E2CC39B5C}"/>
                </a:ext>
              </a:extLst>
            </p:cNvPr>
            <p:cNvSpPr txBox="1"/>
            <p:nvPr/>
          </p:nvSpPr>
          <p:spPr>
            <a:xfrm>
              <a:off x="2405961" y="926145"/>
              <a:ext cx="8353214" cy="1461463"/>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Khi viết đoạn văn giới thiệu nhân vật trong một cuốn sách, có một số điểm cần lưu ý như sau:</a:t>
              </a: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7" name="Picture 6">
              <a:extLst>
                <a:ext uri="{FF2B5EF4-FFF2-40B4-BE49-F238E27FC236}">
                  <a16:creationId xmlns:a16="http://schemas.microsoft.com/office/drawing/2014/main" xmlns="" id="{318B51D5-D132-1D4C-31D2-5144598533BF}"/>
                </a:ext>
              </a:extLst>
            </p:cNvPr>
            <p:cNvPicPr>
              <a:picLocks noChangeAspect="1"/>
            </p:cNvPicPr>
            <p:nvPr/>
          </p:nvPicPr>
          <p:blipFill>
            <a:blip r:embed="rId3"/>
            <a:stretch>
              <a:fillRect/>
            </a:stretch>
          </p:blipFill>
          <p:spPr>
            <a:xfrm>
              <a:off x="1670038" y="893073"/>
              <a:ext cx="1048300" cy="1195311"/>
            </a:xfrm>
            <a:prstGeom prst="rect">
              <a:avLst/>
            </a:prstGeom>
          </p:spPr>
        </p:pic>
      </p:grpSp>
      <p:sp>
        <p:nvSpPr>
          <p:cNvPr id="3" name="TextBox 2">
            <a:extLst>
              <a:ext uri="{FF2B5EF4-FFF2-40B4-BE49-F238E27FC236}">
                <a16:creationId xmlns:a16="http://schemas.microsoft.com/office/drawing/2014/main" xmlns="" id="{8BF22A22-9822-5D61-E2CC-155C489F6BD6}"/>
              </a:ext>
            </a:extLst>
          </p:cNvPr>
          <p:cNvSpPr txBox="1"/>
          <p:nvPr/>
        </p:nvSpPr>
        <p:spPr>
          <a:xfrm>
            <a:off x="1333042" y="1744188"/>
            <a:ext cx="9793995" cy="446079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r>
              <a:rPr lang="vi-VN" sz="3200" b="1" dirty="0">
                <a:solidFill>
                  <a:srgbClr val="FF0000"/>
                </a:solidFill>
                <a:latin typeface="Arial" panose="020B0604020202020204" pitchFamily="34" charset="0"/>
                <a:ea typeface="Roboto" panose="02000000000000000000" pitchFamily="2" charset="0"/>
                <a:cs typeface="Arial" panose="020B0604020202020204" pitchFamily="34" charset="0"/>
              </a:rPr>
              <a:t>- Tình cảm, cảm xúc của người đọc đối với nhân vật:</a:t>
            </a:r>
          </a:p>
          <a:p>
            <a:pPr lvl="0" algn="just"/>
            <a:r>
              <a:rPr lang="vi-VN" sz="3200" dirty="0">
                <a:solidFill>
                  <a:srgbClr val="FF0000"/>
                </a:solidFill>
                <a:latin typeface="Arial" panose="020B0604020202020204" pitchFamily="34" charset="0"/>
                <a:ea typeface="Roboto" panose="02000000000000000000" pitchFamily="2" charset="0"/>
                <a:cs typeface="Arial" panose="020B0604020202020204" pitchFamily="34" charset="0"/>
              </a:rPr>
              <a:t>+ Cần tạo ra một cảm xúc tích cực hoặc tiêu cực đối với nhân vật, tùy thuộc vào mục đích của tác giả và tính cách của nhân vật.</a:t>
            </a:r>
          </a:p>
          <a:p>
            <a:pPr lvl="0" algn="just"/>
            <a:r>
              <a:rPr lang="vi-VN" sz="3200" dirty="0">
                <a:solidFill>
                  <a:srgbClr val="FF0000"/>
                </a:solidFill>
                <a:latin typeface="Arial" panose="020B0604020202020204" pitchFamily="34" charset="0"/>
                <a:ea typeface="Roboto" panose="02000000000000000000" pitchFamily="2" charset="0"/>
                <a:cs typeface="Arial" panose="020B0604020202020204" pitchFamily="34" charset="0"/>
              </a:rPr>
              <a:t>+ Mục tiêu là làm cho độc giả cảm thấy gần gũi và quan tâm đến nhân vật, để họ muốn tiếp tục đọc về cuộc phiêu lưu của nhân vật đó.</a:t>
            </a:r>
          </a:p>
        </p:txBody>
      </p:sp>
    </p:spTree>
    <p:extLst>
      <p:ext uri="{BB962C8B-B14F-4D97-AF65-F5344CB8AC3E}">
        <p14:creationId xmlns:p14="http://schemas.microsoft.com/office/powerpoint/2010/main" val="104626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2B5F00C3-1706-EFEC-51BB-14AC2C734852}"/>
              </a:ext>
            </a:extLst>
          </p:cNvPr>
          <p:cNvSpPr/>
          <p:nvPr/>
        </p:nvSpPr>
        <p:spPr>
          <a:xfrm flipH="1">
            <a:off x="0" y="0"/>
            <a:ext cx="12192000" cy="6981713"/>
          </a:xfrm>
          <a:custGeom>
            <a:avLst/>
            <a:gdLst/>
            <a:ahLst/>
            <a:cxnLst/>
            <a:rect l="l" t="t" r="r" b="b"/>
            <a:pathLst>
              <a:path w="20396918" h="10420971">
                <a:moveTo>
                  <a:pt x="20396918" y="0"/>
                </a:moveTo>
                <a:lnTo>
                  <a:pt x="0" y="0"/>
                </a:lnTo>
                <a:lnTo>
                  <a:pt x="0" y="10420971"/>
                </a:lnTo>
                <a:lnTo>
                  <a:pt x="20396918" y="10420971"/>
                </a:lnTo>
                <a:lnTo>
                  <a:pt x="20396918" y="0"/>
                </a:lnTo>
                <a:close/>
              </a:path>
            </a:pathLst>
          </a:custGeom>
          <a:blipFill>
            <a:blip r:embed="rId2">
              <a:extLst>
                <a:ext uri="{96DAC541-7B7A-43D3-8B79-37D633B846F1}">
                  <asvg:svgBlip xmlns:asvg="http://schemas.microsoft.com/office/drawing/2016/SVG/main" xmlns="" r:embed="rId3"/>
                </a:ext>
              </a:extLst>
            </a:blip>
            <a:stretch>
              <a:fillRect l="-18750" t="-24683" r="-9584" b="-30606"/>
            </a:stretch>
          </a:blipFill>
        </p:spPr>
        <p:txBody>
          <a:bodyPr/>
          <a:lstStyle/>
          <a:p>
            <a:pPr defTabSz="609630"/>
            <a:endParaRPr lang="en-US" sz="1200" dirty="0">
              <a:solidFill>
                <a:prstClr val="black"/>
              </a:solidFill>
              <a:latin typeface="Calibri"/>
            </a:endParaRPr>
          </a:p>
        </p:txBody>
      </p:sp>
      <p:sp>
        <p:nvSpPr>
          <p:cNvPr id="4" name="Freeform 3">
            <a:extLst>
              <a:ext uri="{FF2B5EF4-FFF2-40B4-BE49-F238E27FC236}">
                <a16:creationId xmlns:a16="http://schemas.microsoft.com/office/drawing/2014/main" xmlns="" id="{DE0EC865-118F-85FC-6796-E9A5B3D0D71C}"/>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86425" r="-4864"/>
            </a:stretch>
          </a:blipFill>
        </p:spPr>
        <p:txBody>
          <a:bodyPr/>
          <a:lstStyle/>
          <a:p>
            <a:pPr defTabSz="609630"/>
            <a:endParaRPr lang="en-US" sz="1200" dirty="0">
              <a:solidFill>
                <a:prstClr val="black"/>
              </a:solidFill>
              <a:latin typeface="Calibri"/>
            </a:endParaRPr>
          </a:p>
        </p:txBody>
      </p:sp>
      <p:sp>
        <p:nvSpPr>
          <p:cNvPr id="5" name="Rectangle: Rounded Corners 4">
            <a:extLst>
              <a:ext uri="{FF2B5EF4-FFF2-40B4-BE49-F238E27FC236}">
                <a16:creationId xmlns:a16="http://schemas.microsoft.com/office/drawing/2014/main" xmlns="" id="{07EBA536-595F-10A3-86DF-69099BF967A7}"/>
              </a:ext>
            </a:extLst>
          </p:cNvPr>
          <p:cNvSpPr/>
          <p:nvPr/>
        </p:nvSpPr>
        <p:spPr>
          <a:xfrm>
            <a:off x="152400" y="385464"/>
            <a:ext cx="11887200" cy="6243936"/>
          </a:xfrm>
          <a:prstGeom prst="roundRect">
            <a:avLst>
              <a:gd name="adj" fmla="val 2742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dirty="0">
              <a:solidFill>
                <a:prstClr val="white"/>
              </a:solidFill>
              <a:latin typeface="Calibri"/>
            </a:endParaRPr>
          </a:p>
        </p:txBody>
      </p:sp>
      <p:pic>
        <p:nvPicPr>
          <p:cNvPr id="6" name="Picture 5">
            <a:extLst>
              <a:ext uri="{FF2B5EF4-FFF2-40B4-BE49-F238E27FC236}">
                <a16:creationId xmlns:a16="http://schemas.microsoft.com/office/drawing/2014/main" xmlns="" id="{3270891D-5D3A-5DED-8DD7-795398FC2D15}"/>
              </a:ext>
            </a:extLst>
          </p:cNvPr>
          <p:cNvPicPr>
            <a:picLocks noChangeAspect="1"/>
          </p:cNvPicPr>
          <p:nvPr/>
        </p:nvPicPr>
        <p:blipFill>
          <a:blip r:embed="rId5"/>
          <a:stretch>
            <a:fillRect/>
          </a:stretch>
        </p:blipFill>
        <p:spPr>
          <a:xfrm>
            <a:off x="4572000" y="373432"/>
            <a:ext cx="3649333" cy="1233650"/>
          </a:xfrm>
          <a:prstGeom prst="rect">
            <a:avLst/>
          </a:prstGeom>
        </p:spPr>
      </p:pic>
      <p:sp>
        <p:nvSpPr>
          <p:cNvPr id="7" name="TextBox 6">
            <a:extLst>
              <a:ext uri="{FF2B5EF4-FFF2-40B4-BE49-F238E27FC236}">
                <a16:creationId xmlns:a16="http://schemas.microsoft.com/office/drawing/2014/main" xmlns="" id="{ED5EA943-C7F5-CBC6-9CDA-42E15FAC2CEB}"/>
              </a:ext>
            </a:extLst>
          </p:cNvPr>
          <p:cNvSpPr txBox="1"/>
          <p:nvPr/>
        </p:nvSpPr>
        <p:spPr>
          <a:xfrm>
            <a:off x="622301" y="1143000"/>
            <a:ext cx="10947399" cy="5078313"/>
          </a:xfrm>
          <a:prstGeom prst="rect">
            <a:avLst/>
          </a:prstGeom>
          <a:noFill/>
        </p:spPr>
        <p:txBody>
          <a:bodyPr wrap="square" rtlCol="0">
            <a:spAutoFit/>
          </a:bodyPr>
          <a:lstStyle/>
          <a:p>
            <a:pPr algn="just" defTabSz="609630"/>
            <a:r>
              <a:rPr lang="en-US" sz="3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vi-VN" sz="3600" dirty="0">
                <a:solidFill>
                  <a:prstClr val="black"/>
                </a:solidFill>
                <a:latin typeface="Tahoma" panose="020B0604030504040204" pitchFamily="34" charset="0"/>
                <a:ea typeface="Tahoma" panose="020B0604030504040204" pitchFamily="34" charset="0"/>
                <a:cs typeface="Tahoma" panose="020B0604030504040204" pitchFamily="34" charset="0"/>
              </a:rPr>
              <a:t>Đoạn văn giới thiệu về nhân vật trong một cuốn sách thường gồm 3 phần:</a:t>
            </a:r>
          </a:p>
          <a:p>
            <a:pPr algn="just" defTabSz="609630"/>
            <a:r>
              <a:rPr lang="vi-VN" sz="3600" dirty="0">
                <a:solidFill>
                  <a:prstClr val="black"/>
                </a:solidFill>
                <a:latin typeface="Tahoma" panose="020B0604030504040204" pitchFamily="34" charset="0"/>
                <a:ea typeface="Tahoma" panose="020B0604030504040204" pitchFamily="34" charset="0"/>
                <a:cs typeface="Tahoma" panose="020B0604030504040204" pitchFamily="34" charset="0"/>
              </a:rPr>
              <a:t>+ Mở đầu: Giới thiệu tên sách, tên tác giả, tên nhân vật và nêu ấn tượng chung về nhân vật.</a:t>
            </a:r>
          </a:p>
          <a:p>
            <a:pPr algn="just" defTabSz="609630"/>
            <a:r>
              <a:rPr lang="vi-VN" sz="3600" dirty="0">
                <a:solidFill>
                  <a:prstClr val="black"/>
                </a:solidFill>
                <a:latin typeface="Tahoma" panose="020B0604030504040204" pitchFamily="34" charset="0"/>
                <a:ea typeface="Tahoma" panose="020B0604030504040204" pitchFamily="34" charset="0"/>
                <a:cs typeface="Tahoma" panose="020B0604030504040204" pitchFamily="34" charset="0"/>
              </a:rPr>
              <a:t>+ Triển khai: Cung cấp những thông tin về đặc điểm của nhân vật (ngoại hình, hành động, lời nói, suy nghĩ,...) và đưa ra dẫn chứng minh hoạ.</a:t>
            </a:r>
          </a:p>
          <a:p>
            <a:pPr algn="just" defTabSz="609630"/>
            <a:r>
              <a:rPr lang="vi-VN" sz="3600" dirty="0">
                <a:solidFill>
                  <a:prstClr val="black"/>
                </a:solidFill>
                <a:latin typeface="Tahoma" panose="020B0604030504040204" pitchFamily="34" charset="0"/>
                <a:ea typeface="Tahoma" panose="020B0604030504040204" pitchFamily="34" charset="0"/>
                <a:cs typeface="Tahoma" panose="020B0604030504040204" pitchFamily="34" charset="0"/>
              </a:rPr>
              <a:t>+ Kết thúc: Nêu nhận xét hoặc cảm nghĩ về nhân vật,...</a:t>
            </a:r>
            <a:endParaRPr lang="en-US" sz="36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75165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xmlns="" id="{5FF591DF-0ED3-E3E7-D3CD-0852882AB220}"/>
              </a:ext>
            </a:extLst>
          </p:cNvPr>
          <p:cNvSpPr/>
          <p:nvPr/>
        </p:nvSpPr>
        <p:spPr>
          <a:xfrm flipV="1">
            <a:off x="-389310" y="-463595"/>
            <a:ext cx="12970619" cy="3093896"/>
          </a:xfrm>
          <a:custGeom>
            <a:avLst/>
            <a:gdLst/>
            <a:ahLst/>
            <a:cxnLst/>
            <a:rect l="l" t="t" r="r" b="b"/>
            <a:pathLst>
              <a:path w="19455929" h="4640844">
                <a:moveTo>
                  <a:pt x="0" y="4640844"/>
                </a:moveTo>
                <a:lnTo>
                  <a:pt x="19455929" y="4640844"/>
                </a:lnTo>
                <a:lnTo>
                  <a:pt x="19455929" y="0"/>
                </a:lnTo>
                <a:lnTo>
                  <a:pt x="0" y="0"/>
                </a:lnTo>
                <a:lnTo>
                  <a:pt x="0" y="4640844"/>
                </a:lnTo>
                <a:close/>
              </a:path>
            </a:pathLst>
          </a:custGeom>
          <a:blipFill>
            <a:blip r:embed="rId2"/>
            <a:stretch>
              <a:fillRect b="-152063"/>
            </a:stretch>
          </a:blipFill>
        </p:spPr>
        <p:txBody>
          <a:bodyPr/>
          <a:lstStyle/>
          <a:p>
            <a:pPr defTabSz="609630"/>
            <a:endParaRPr lang="en-US" sz="1200" dirty="0">
              <a:solidFill>
                <a:prstClr val="black"/>
              </a:solidFill>
              <a:latin typeface="Calibri"/>
            </a:endParaRPr>
          </a:p>
        </p:txBody>
      </p:sp>
      <p:grpSp>
        <p:nvGrpSpPr>
          <p:cNvPr id="3" name="Group 2">
            <a:extLst>
              <a:ext uri="{FF2B5EF4-FFF2-40B4-BE49-F238E27FC236}">
                <a16:creationId xmlns:a16="http://schemas.microsoft.com/office/drawing/2014/main" xmlns="" id="{BF795A86-D2F5-4751-C168-C64952A4D2CD}"/>
              </a:ext>
            </a:extLst>
          </p:cNvPr>
          <p:cNvGrpSpPr/>
          <p:nvPr/>
        </p:nvGrpSpPr>
        <p:grpSpPr>
          <a:xfrm>
            <a:off x="1320800" y="366700"/>
            <a:ext cx="11393539" cy="882411"/>
            <a:chOff x="2438386" y="195357"/>
            <a:chExt cx="21034229" cy="1323617"/>
          </a:xfrm>
        </p:grpSpPr>
        <p:sp>
          <p:nvSpPr>
            <p:cNvPr id="4" name="Rectangle: Rounded Corners 3">
              <a:extLst>
                <a:ext uri="{FF2B5EF4-FFF2-40B4-BE49-F238E27FC236}">
                  <a16:creationId xmlns:a16="http://schemas.microsoft.com/office/drawing/2014/main" xmlns="" id="{2AE52F21-73E0-472D-BBEA-0D66FF711C98}"/>
                </a:ext>
              </a:extLst>
            </p:cNvPr>
            <p:cNvSpPr/>
            <p:nvPr/>
          </p:nvSpPr>
          <p:spPr>
            <a:xfrm>
              <a:off x="2438386" y="195357"/>
              <a:ext cx="19694773" cy="1323617"/>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dirty="0">
                <a:solidFill>
                  <a:prstClr val="white"/>
                </a:solidFill>
                <a:latin typeface="Calibri"/>
              </a:endParaRPr>
            </a:p>
          </p:txBody>
        </p:sp>
        <p:sp>
          <p:nvSpPr>
            <p:cNvPr id="5" name="TextBox 4">
              <a:extLst>
                <a:ext uri="{FF2B5EF4-FFF2-40B4-BE49-F238E27FC236}">
                  <a16:creationId xmlns:a16="http://schemas.microsoft.com/office/drawing/2014/main" xmlns="" id="{54096D1D-107D-3DF5-E7EF-67A72C7E330C}"/>
                </a:ext>
              </a:extLst>
            </p:cNvPr>
            <p:cNvSpPr txBox="1"/>
            <p:nvPr/>
          </p:nvSpPr>
          <p:spPr>
            <a:xfrm>
              <a:off x="2681524" y="421835"/>
              <a:ext cx="20791091" cy="908133"/>
            </a:xfrm>
            <a:prstGeom prst="rect">
              <a:avLst/>
            </a:prstGeom>
            <a:noFill/>
          </p:spPr>
          <p:txBody>
            <a:bodyPr wrap="square" rtlCol="0">
              <a:spAutoFit/>
            </a:bodyPr>
            <a:lstStyle/>
            <a:p>
              <a:pPr defTabSz="609630"/>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1. </a:t>
              </a:r>
              <a:r>
                <a:rPr lang="en-US" sz="3334" dirty="0" err="1">
                  <a:solidFill>
                    <a:srgbClr val="0070C0"/>
                  </a:solidFill>
                  <a:latin typeface="Tahoma" panose="020B0604030504040204" pitchFamily="34" charset="0"/>
                  <a:ea typeface="Tahoma" panose="020B0604030504040204" pitchFamily="34" charset="0"/>
                  <a:cs typeface="Tahoma" panose="020B0604030504040204" pitchFamily="34" charset="0"/>
                </a:rPr>
                <a:t>Thực</a:t>
              </a:r>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334" dirty="0" err="1">
                  <a:solidFill>
                    <a:srgbClr val="0070C0"/>
                  </a:solidFill>
                  <a:latin typeface="Tahoma" panose="020B0604030504040204" pitchFamily="34" charset="0"/>
                  <a:ea typeface="Tahoma" panose="020B0604030504040204" pitchFamily="34" charset="0"/>
                  <a:cs typeface="Tahoma" panose="020B0604030504040204" pitchFamily="34" charset="0"/>
                </a:rPr>
                <a:t>hiện</a:t>
              </a:r>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334" dirty="0" err="1">
                  <a:solidFill>
                    <a:srgbClr val="0070C0"/>
                  </a:solidFill>
                  <a:latin typeface="Tahoma" panose="020B0604030504040204" pitchFamily="34" charset="0"/>
                  <a:ea typeface="Tahoma" panose="020B0604030504040204" pitchFamily="34" charset="0"/>
                  <a:cs typeface="Tahoma" panose="020B0604030504040204" pitchFamily="34" charset="0"/>
                </a:rPr>
                <a:t>dự</a:t>
              </a:r>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334" dirty="0" err="1">
                  <a:solidFill>
                    <a:srgbClr val="0070C0"/>
                  </a:solidFill>
                  <a:latin typeface="Tahoma" panose="020B0604030504040204" pitchFamily="34" charset="0"/>
                  <a:ea typeface="Tahoma" panose="020B0604030504040204" pitchFamily="34" charset="0"/>
                  <a:cs typeface="Tahoma" panose="020B0604030504040204" pitchFamily="34" charset="0"/>
                </a:rPr>
                <a:t>án</a:t>
              </a:r>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334" dirty="0" err="1">
                  <a:solidFill>
                    <a:srgbClr val="0070C0"/>
                  </a:solidFill>
                  <a:latin typeface="Tahoma" panose="020B0604030504040204" pitchFamily="34" charset="0"/>
                  <a:ea typeface="Tahoma" panose="020B0604030504040204" pitchFamily="34" charset="0"/>
                  <a:cs typeface="Tahoma" panose="020B0604030504040204" pitchFamily="34" charset="0"/>
                </a:rPr>
                <a:t>Sổ</a:t>
              </a:r>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334" dirty="0" err="1">
                  <a:solidFill>
                    <a:srgbClr val="0070C0"/>
                  </a:solidFill>
                  <a:latin typeface="Tahoma" panose="020B0604030504040204" pitchFamily="34" charset="0"/>
                  <a:ea typeface="Tahoma" panose="020B0604030504040204" pitchFamily="34" charset="0"/>
                  <a:cs typeface="Tahoma" panose="020B0604030504040204" pitchFamily="34" charset="0"/>
                </a:rPr>
                <a:t>tay</a:t>
              </a:r>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334" dirty="0" err="1">
                  <a:solidFill>
                    <a:srgbClr val="0070C0"/>
                  </a:solidFill>
                  <a:latin typeface="Tahoma" panose="020B0604030504040204" pitchFamily="34" charset="0"/>
                  <a:ea typeface="Tahoma" panose="020B0604030504040204" pitchFamily="34" charset="0"/>
                  <a:cs typeface="Tahoma" panose="020B0604030504040204" pitchFamily="34" charset="0"/>
                </a:rPr>
                <a:t>từ</a:t>
              </a:r>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334" dirty="0" err="1">
                  <a:solidFill>
                    <a:srgbClr val="0070C0"/>
                  </a:solidFill>
                  <a:latin typeface="Tahoma" panose="020B0604030504040204" pitchFamily="34" charset="0"/>
                  <a:ea typeface="Tahoma" panose="020B0604030504040204" pitchFamily="34" charset="0"/>
                  <a:cs typeface="Tahoma" panose="020B0604030504040204" pitchFamily="34" charset="0"/>
                </a:rPr>
                <a:t>ngữ</a:t>
              </a:r>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334" dirty="0" err="1">
                  <a:solidFill>
                    <a:srgbClr val="0070C0"/>
                  </a:solidFill>
                  <a:latin typeface="Tahoma" panose="020B0604030504040204" pitchFamily="34" charset="0"/>
                  <a:ea typeface="Tahoma" panose="020B0604030504040204" pitchFamily="34" charset="0"/>
                  <a:cs typeface="Tahoma" panose="020B0604030504040204" pitchFamily="34" charset="0"/>
                </a:rPr>
                <a:t>Tiếng</a:t>
              </a:r>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334" dirty="0" err="1">
                  <a:solidFill>
                    <a:srgbClr val="0070C0"/>
                  </a:solidFill>
                  <a:latin typeface="Tahoma" panose="020B0604030504040204" pitchFamily="34" charset="0"/>
                  <a:ea typeface="Tahoma" panose="020B0604030504040204" pitchFamily="34" charset="0"/>
                  <a:cs typeface="Tahoma" panose="020B0604030504040204" pitchFamily="34" charset="0"/>
                </a:rPr>
                <a:t>Việt</a:t>
              </a:r>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334" dirty="0" err="1">
                  <a:solidFill>
                    <a:srgbClr val="0070C0"/>
                  </a:solidFill>
                  <a:latin typeface="Tahoma" panose="020B0604030504040204" pitchFamily="34" charset="0"/>
                  <a:ea typeface="Tahoma" panose="020B0604030504040204" pitchFamily="34" charset="0"/>
                  <a:cs typeface="Tahoma" panose="020B0604030504040204" pitchFamily="34" charset="0"/>
                </a:rPr>
                <a:t>của</a:t>
              </a:r>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334" dirty="0" err="1">
                  <a:solidFill>
                    <a:srgbClr val="0070C0"/>
                  </a:solidFill>
                  <a:latin typeface="Tahoma" panose="020B0604030504040204" pitchFamily="34" charset="0"/>
                  <a:ea typeface="Tahoma" panose="020B0604030504040204" pitchFamily="34" charset="0"/>
                  <a:cs typeface="Tahoma" panose="020B0604030504040204" pitchFamily="34" charset="0"/>
                </a:rPr>
                <a:t>em</a:t>
              </a:r>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a:t>
              </a:r>
            </a:p>
          </p:txBody>
        </p:sp>
      </p:grpSp>
      <p:pic>
        <p:nvPicPr>
          <p:cNvPr id="6" name="Picture 5">
            <a:extLst>
              <a:ext uri="{FF2B5EF4-FFF2-40B4-BE49-F238E27FC236}">
                <a16:creationId xmlns:a16="http://schemas.microsoft.com/office/drawing/2014/main" xmlns="" id="{799C21B7-CAAD-7471-D0DA-CE445684FE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248" t="26293" r="34998" b="17403"/>
          <a:stretch/>
        </p:blipFill>
        <p:spPr>
          <a:xfrm>
            <a:off x="103044" y="49416"/>
            <a:ext cx="1089197" cy="1199695"/>
          </a:xfrm>
          <a:prstGeom prst="rect">
            <a:avLst/>
          </a:prstGeom>
        </p:spPr>
      </p:pic>
      <p:grpSp>
        <p:nvGrpSpPr>
          <p:cNvPr id="7" name="Group 6">
            <a:extLst>
              <a:ext uri="{FF2B5EF4-FFF2-40B4-BE49-F238E27FC236}">
                <a16:creationId xmlns:a16="http://schemas.microsoft.com/office/drawing/2014/main" xmlns="" id="{392C9968-8200-6169-5A14-DA56712A993E}"/>
              </a:ext>
            </a:extLst>
          </p:cNvPr>
          <p:cNvGrpSpPr/>
          <p:nvPr/>
        </p:nvGrpSpPr>
        <p:grpSpPr>
          <a:xfrm>
            <a:off x="809296" y="2370546"/>
            <a:ext cx="2474462" cy="2777644"/>
            <a:chOff x="1195137" y="2424834"/>
            <a:chExt cx="3711693" cy="4166466"/>
          </a:xfrm>
        </p:grpSpPr>
        <p:sp>
          <p:nvSpPr>
            <p:cNvPr id="8" name="Rectangle: Rounded Corners 7">
              <a:extLst>
                <a:ext uri="{FF2B5EF4-FFF2-40B4-BE49-F238E27FC236}">
                  <a16:creationId xmlns:a16="http://schemas.microsoft.com/office/drawing/2014/main" xmlns="" id="{2CC7E563-684C-55CB-BC31-F432B116E8F3}"/>
                </a:ext>
              </a:extLst>
            </p:cNvPr>
            <p:cNvSpPr/>
            <p:nvPr/>
          </p:nvSpPr>
          <p:spPr>
            <a:xfrm>
              <a:off x="1219200" y="2424834"/>
              <a:ext cx="3581400" cy="4166466"/>
            </a:xfrm>
            <a:prstGeom prst="roundRect">
              <a:avLst/>
            </a:prstGeom>
            <a:solidFill>
              <a:srgbClr val="A6DEF0"/>
            </a:solidFill>
            <a:ln>
              <a:solidFill>
                <a:srgbClr val="81D1E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9" name="Picture 8">
              <a:extLst>
                <a:ext uri="{FF2B5EF4-FFF2-40B4-BE49-F238E27FC236}">
                  <a16:creationId xmlns:a16="http://schemas.microsoft.com/office/drawing/2014/main" xmlns="" id="{5349E741-5E6A-FAAB-87E1-26BC02AF6561}"/>
                </a:ext>
              </a:extLst>
            </p:cNvPr>
            <p:cNvPicPr>
              <a:picLocks noChangeAspect="1"/>
            </p:cNvPicPr>
            <p:nvPr/>
          </p:nvPicPr>
          <p:blipFill>
            <a:blip r:embed="rId4"/>
            <a:stretch>
              <a:fillRect/>
            </a:stretch>
          </p:blipFill>
          <p:spPr>
            <a:xfrm>
              <a:off x="1195137" y="2527371"/>
              <a:ext cx="3711693" cy="3208186"/>
            </a:xfrm>
            <a:prstGeom prst="rect">
              <a:avLst/>
            </a:prstGeom>
          </p:spPr>
        </p:pic>
      </p:grpSp>
      <p:grpSp>
        <p:nvGrpSpPr>
          <p:cNvPr id="10" name="Group 9">
            <a:extLst>
              <a:ext uri="{FF2B5EF4-FFF2-40B4-BE49-F238E27FC236}">
                <a16:creationId xmlns:a16="http://schemas.microsoft.com/office/drawing/2014/main" xmlns="" id="{B2F59803-437E-AEB3-CBEB-0D24F0233318}"/>
              </a:ext>
            </a:extLst>
          </p:cNvPr>
          <p:cNvGrpSpPr/>
          <p:nvPr/>
        </p:nvGrpSpPr>
        <p:grpSpPr>
          <a:xfrm>
            <a:off x="3407143" y="2370546"/>
            <a:ext cx="2608789" cy="2777644"/>
            <a:chOff x="5091908" y="2424834"/>
            <a:chExt cx="3913183" cy="4166466"/>
          </a:xfrm>
        </p:grpSpPr>
        <p:sp>
          <p:nvSpPr>
            <p:cNvPr id="11" name="Rectangle: Rounded Corners 10">
              <a:extLst>
                <a:ext uri="{FF2B5EF4-FFF2-40B4-BE49-F238E27FC236}">
                  <a16:creationId xmlns:a16="http://schemas.microsoft.com/office/drawing/2014/main" xmlns="" id="{FAA1D510-C89E-E933-48CC-BBEEE3E972B3}"/>
                </a:ext>
              </a:extLst>
            </p:cNvPr>
            <p:cNvSpPr/>
            <p:nvPr/>
          </p:nvSpPr>
          <p:spPr>
            <a:xfrm>
              <a:off x="5257800" y="2424834"/>
              <a:ext cx="3581400" cy="4166466"/>
            </a:xfrm>
            <a:prstGeom prst="roundRect">
              <a:avLst/>
            </a:prstGeom>
            <a:solidFill>
              <a:srgbClr val="A6DEF0"/>
            </a:solidFill>
            <a:ln>
              <a:solidFill>
                <a:srgbClr val="81D1E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12" name="Picture 11">
              <a:extLst>
                <a:ext uri="{FF2B5EF4-FFF2-40B4-BE49-F238E27FC236}">
                  <a16:creationId xmlns:a16="http://schemas.microsoft.com/office/drawing/2014/main" xmlns="" id="{A06ED74D-4C83-D7E1-2E8A-B827C8AA84C0}"/>
                </a:ext>
              </a:extLst>
            </p:cNvPr>
            <p:cNvPicPr>
              <a:picLocks noChangeAspect="1"/>
            </p:cNvPicPr>
            <p:nvPr/>
          </p:nvPicPr>
          <p:blipFill>
            <a:blip r:embed="rId5"/>
            <a:stretch>
              <a:fillRect/>
            </a:stretch>
          </p:blipFill>
          <p:spPr>
            <a:xfrm>
              <a:off x="5091908" y="2549278"/>
              <a:ext cx="3913183" cy="3208186"/>
            </a:xfrm>
            <a:prstGeom prst="rect">
              <a:avLst/>
            </a:prstGeom>
          </p:spPr>
        </p:pic>
      </p:grpSp>
      <p:grpSp>
        <p:nvGrpSpPr>
          <p:cNvPr id="13" name="Group 12">
            <a:extLst>
              <a:ext uri="{FF2B5EF4-FFF2-40B4-BE49-F238E27FC236}">
                <a16:creationId xmlns:a16="http://schemas.microsoft.com/office/drawing/2014/main" xmlns="" id="{C78F42B3-73C7-164C-1EBE-B458D0337718}"/>
              </a:ext>
            </a:extLst>
          </p:cNvPr>
          <p:cNvGrpSpPr/>
          <p:nvPr/>
        </p:nvGrpSpPr>
        <p:grpSpPr>
          <a:xfrm>
            <a:off x="6057738" y="2370546"/>
            <a:ext cx="2608789" cy="2903881"/>
            <a:chOff x="9067800" y="2424834"/>
            <a:chExt cx="3913183" cy="4355822"/>
          </a:xfrm>
        </p:grpSpPr>
        <p:sp>
          <p:nvSpPr>
            <p:cNvPr id="14" name="Rectangle: Rounded Corners 13">
              <a:extLst>
                <a:ext uri="{FF2B5EF4-FFF2-40B4-BE49-F238E27FC236}">
                  <a16:creationId xmlns:a16="http://schemas.microsoft.com/office/drawing/2014/main" xmlns="" id="{853D7E15-5F31-26A8-785D-4E6A5AD258B2}"/>
                </a:ext>
              </a:extLst>
            </p:cNvPr>
            <p:cNvSpPr/>
            <p:nvPr/>
          </p:nvSpPr>
          <p:spPr>
            <a:xfrm>
              <a:off x="9260305" y="2424834"/>
              <a:ext cx="3581400" cy="4166466"/>
            </a:xfrm>
            <a:prstGeom prst="roundRect">
              <a:avLst/>
            </a:prstGeom>
            <a:solidFill>
              <a:srgbClr val="A6DEF0"/>
            </a:solidFill>
            <a:ln>
              <a:solidFill>
                <a:srgbClr val="81D1E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15" name="Picture 14">
              <a:extLst>
                <a:ext uri="{FF2B5EF4-FFF2-40B4-BE49-F238E27FC236}">
                  <a16:creationId xmlns:a16="http://schemas.microsoft.com/office/drawing/2014/main" xmlns="" id="{80C57CB3-E354-4F9C-5594-E1B875487BE9}"/>
                </a:ext>
              </a:extLst>
            </p:cNvPr>
            <p:cNvPicPr>
              <a:picLocks noChangeAspect="1"/>
            </p:cNvPicPr>
            <p:nvPr/>
          </p:nvPicPr>
          <p:blipFill>
            <a:blip r:embed="rId6"/>
            <a:stretch>
              <a:fillRect/>
            </a:stretch>
          </p:blipFill>
          <p:spPr>
            <a:xfrm>
              <a:off x="9067800" y="2456968"/>
              <a:ext cx="3913183" cy="4323688"/>
            </a:xfrm>
            <a:prstGeom prst="rect">
              <a:avLst/>
            </a:prstGeom>
          </p:spPr>
        </p:pic>
      </p:grpSp>
      <p:grpSp>
        <p:nvGrpSpPr>
          <p:cNvPr id="16" name="Group 15">
            <a:extLst>
              <a:ext uri="{FF2B5EF4-FFF2-40B4-BE49-F238E27FC236}">
                <a16:creationId xmlns:a16="http://schemas.microsoft.com/office/drawing/2014/main" xmlns="" id="{6FA1FFBB-44AC-CCAF-DCBE-D50F135CA2A3}"/>
              </a:ext>
            </a:extLst>
          </p:cNvPr>
          <p:cNvGrpSpPr/>
          <p:nvPr/>
        </p:nvGrpSpPr>
        <p:grpSpPr>
          <a:xfrm>
            <a:off x="8752526" y="2370546"/>
            <a:ext cx="2608789" cy="2777644"/>
            <a:chOff x="13109983" y="2424834"/>
            <a:chExt cx="3913183" cy="4166466"/>
          </a:xfrm>
        </p:grpSpPr>
        <p:sp>
          <p:nvSpPr>
            <p:cNvPr id="17" name="Rectangle: Rounded Corners 16">
              <a:extLst>
                <a:ext uri="{FF2B5EF4-FFF2-40B4-BE49-F238E27FC236}">
                  <a16:creationId xmlns:a16="http://schemas.microsoft.com/office/drawing/2014/main" xmlns="" id="{8E85CF8C-7408-276B-3733-504A113813C3}"/>
                </a:ext>
              </a:extLst>
            </p:cNvPr>
            <p:cNvSpPr/>
            <p:nvPr/>
          </p:nvSpPr>
          <p:spPr>
            <a:xfrm>
              <a:off x="13298905" y="2424834"/>
              <a:ext cx="3581400" cy="4166466"/>
            </a:xfrm>
            <a:prstGeom prst="roundRect">
              <a:avLst/>
            </a:prstGeom>
            <a:solidFill>
              <a:srgbClr val="A6DEF0"/>
            </a:solidFill>
            <a:ln>
              <a:solidFill>
                <a:srgbClr val="81D1E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18" name="Picture 17">
              <a:extLst>
                <a:ext uri="{FF2B5EF4-FFF2-40B4-BE49-F238E27FC236}">
                  <a16:creationId xmlns:a16="http://schemas.microsoft.com/office/drawing/2014/main" xmlns="" id="{E6E246AA-57BB-D619-D678-9F20A5A32499}"/>
                </a:ext>
              </a:extLst>
            </p:cNvPr>
            <p:cNvPicPr>
              <a:picLocks noChangeAspect="1"/>
            </p:cNvPicPr>
            <p:nvPr/>
          </p:nvPicPr>
          <p:blipFill>
            <a:blip r:embed="rId7"/>
            <a:stretch>
              <a:fillRect/>
            </a:stretch>
          </p:blipFill>
          <p:spPr>
            <a:xfrm>
              <a:off x="13109983" y="2625098"/>
              <a:ext cx="3913183" cy="3765937"/>
            </a:xfrm>
            <a:prstGeom prst="rect">
              <a:avLst/>
            </a:prstGeom>
          </p:spPr>
        </p:pic>
      </p:grpSp>
      <p:pic>
        <p:nvPicPr>
          <p:cNvPr id="19" name="Picture 18">
            <a:extLst>
              <a:ext uri="{FF2B5EF4-FFF2-40B4-BE49-F238E27FC236}">
                <a16:creationId xmlns:a16="http://schemas.microsoft.com/office/drawing/2014/main" xmlns="" id="{3751D28B-51B3-7095-09B2-CD813A8DA1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60228">
            <a:off x="2610166" y="1775304"/>
            <a:ext cx="1313219" cy="1313219"/>
          </a:xfrm>
          <a:prstGeom prst="rect">
            <a:avLst/>
          </a:prstGeom>
        </p:spPr>
      </p:pic>
      <p:pic>
        <p:nvPicPr>
          <p:cNvPr id="20" name="Picture 19">
            <a:extLst>
              <a:ext uri="{FF2B5EF4-FFF2-40B4-BE49-F238E27FC236}">
                <a16:creationId xmlns:a16="http://schemas.microsoft.com/office/drawing/2014/main" xmlns="" id="{EA2DE864-F10E-B4C4-BE1C-3BDD8F6F033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60228">
            <a:off x="5282712" y="1755418"/>
            <a:ext cx="1313219" cy="1313219"/>
          </a:xfrm>
          <a:prstGeom prst="rect">
            <a:avLst/>
          </a:prstGeom>
        </p:spPr>
      </p:pic>
      <p:pic>
        <p:nvPicPr>
          <p:cNvPr id="21" name="Picture 20">
            <a:extLst>
              <a:ext uri="{FF2B5EF4-FFF2-40B4-BE49-F238E27FC236}">
                <a16:creationId xmlns:a16="http://schemas.microsoft.com/office/drawing/2014/main" xmlns="" id="{C1B869D3-9361-5B96-A374-575C57F8FD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60228">
            <a:off x="8052917" y="1756379"/>
            <a:ext cx="1313219" cy="1313219"/>
          </a:xfrm>
          <a:prstGeom prst="rect">
            <a:avLst/>
          </a:prstGeom>
        </p:spPr>
      </p:pic>
    </p:spTree>
    <p:extLst>
      <p:ext uri="{BB962C8B-B14F-4D97-AF65-F5344CB8AC3E}">
        <p14:creationId xmlns:p14="http://schemas.microsoft.com/office/powerpoint/2010/main" val="349473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xmlns="" id="{69389626-CD13-3983-EA22-8569DD5CD78C}"/>
              </a:ext>
            </a:extLst>
          </p:cNvPr>
          <p:cNvSpPr/>
          <p:nvPr/>
        </p:nvSpPr>
        <p:spPr>
          <a:xfrm flipV="1">
            <a:off x="-389310" y="-463595"/>
            <a:ext cx="12970619" cy="3093896"/>
          </a:xfrm>
          <a:custGeom>
            <a:avLst/>
            <a:gdLst/>
            <a:ahLst/>
            <a:cxnLst/>
            <a:rect l="l" t="t" r="r" b="b"/>
            <a:pathLst>
              <a:path w="19455929" h="4640844">
                <a:moveTo>
                  <a:pt x="0" y="4640844"/>
                </a:moveTo>
                <a:lnTo>
                  <a:pt x="19455929" y="4640844"/>
                </a:lnTo>
                <a:lnTo>
                  <a:pt x="19455929" y="0"/>
                </a:lnTo>
                <a:lnTo>
                  <a:pt x="0" y="0"/>
                </a:lnTo>
                <a:lnTo>
                  <a:pt x="0" y="4640844"/>
                </a:lnTo>
                <a:close/>
              </a:path>
            </a:pathLst>
          </a:custGeom>
          <a:blipFill>
            <a:blip r:embed="rId3"/>
            <a:stretch>
              <a:fillRect b="-152063"/>
            </a:stretch>
          </a:blipFill>
        </p:spPr>
        <p:txBody>
          <a:bodyPr/>
          <a:lstStyle/>
          <a:p>
            <a:pPr defTabSz="609630"/>
            <a:endParaRPr lang="en-US" sz="1200">
              <a:solidFill>
                <a:prstClr val="black"/>
              </a:solidFill>
              <a:latin typeface="Calibri"/>
            </a:endParaRPr>
          </a:p>
        </p:txBody>
      </p:sp>
      <p:grpSp>
        <p:nvGrpSpPr>
          <p:cNvPr id="4" name="Group 3">
            <a:extLst>
              <a:ext uri="{FF2B5EF4-FFF2-40B4-BE49-F238E27FC236}">
                <a16:creationId xmlns:a16="http://schemas.microsoft.com/office/drawing/2014/main" xmlns="" id="{D58DD50C-3F46-19F7-A227-6D32C89F02DE}"/>
              </a:ext>
            </a:extLst>
          </p:cNvPr>
          <p:cNvGrpSpPr/>
          <p:nvPr/>
        </p:nvGrpSpPr>
        <p:grpSpPr>
          <a:xfrm>
            <a:off x="1320800" y="366700"/>
            <a:ext cx="11393539" cy="882411"/>
            <a:chOff x="2438386" y="195357"/>
            <a:chExt cx="21034229" cy="1323617"/>
          </a:xfrm>
        </p:grpSpPr>
        <p:sp>
          <p:nvSpPr>
            <p:cNvPr id="5" name="Rectangle: Rounded Corners 4">
              <a:extLst>
                <a:ext uri="{FF2B5EF4-FFF2-40B4-BE49-F238E27FC236}">
                  <a16:creationId xmlns:a16="http://schemas.microsoft.com/office/drawing/2014/main" xmlns="" id="{A43D199C-22DB-EC96-FDD5-3E8C697ACAD4}"/>
                </a:ext>
              </a:extLst>
            </p:cNvPr>
            <p:cNvSpPr/>
            <p:nvPr/>
          </p:nvSpPr>
          <p:spPr>
            <a:xfrm>
              <a:off x="2438386" y="195357"/>
              <a:ext cx="19694773" cy="1323617"/>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dirty="0">
                <a:solidFill>
                  <a:prstClr val="white"/>
                </a:solidFill>
                <a:latin typeface="Calibri"/>
              </a:endParaRPr>
            </a:p>
          </p:txBody>
        </p:sp>
        <p:sp>
          <p:nvSpPr>
            <p:cNvPr id="6" name="TextBox 5">
              <a:extLst>
                <a:ext uri="{FF2B5EF4-FFF2-40B4-BE49-F238E27FC236}">
                  <a16:creationId xmlns:a16="http://schemas.microsoft.com/office/drawing/2014/main" xmlns="" id="{8C60F7A3-0DAA-76EB-A2FA-8C975DA5B8EB}"/>
                </a:ext>
              </a:extLst>
            </p:cNvPr>
            <p:cNvSpPr txBox="1"/>
            <p:nvPr/>
          </p:nvSpPr>
          <p:spPr>
            <a:xfrm>
              <a:off x="2681524" y="421835"/>
              <a:ext cx="20791091" cy="908133"/>
            </a:xfrm>
            <a:prstGeom prst="rect">
              <a:avLst/>
            </a:prstGeom>
            <a:noFill/>
          </p:spPr>
          <p:txBody>
            <a:bodyPr wrap="square" rtlCol="0">
              <a:spAutoFit/>
            </a:bodyPr>
            <a:lstStyle/>
            <a:p>
              <a:pPr defTabSz="609630"/>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1. </a:t>
              </a:r>
              <a:r>
                <a:rPr lang="en-US" sz="3334" dirty="0" err="1">
                  <a:solidFill>
                    <a:srgbClr val="0070C0"/>
                  </a:solidFill>
                  <a:latin typeface="Tahoma" panose="020B0604030504040204" pitchFamily="34" charset="0"/>
                  <a:ea typeface="Tahoma" panose="020B0604030504040204" pitchFamily="34" charset="0"/>
                  <a:cs typeface="Tahoma" panose="020B0604030504040204" pitchFamily="34" charset="0"/>
                </a:rPr>
                <a:t>Thực</a:t>
              </a:r>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334" dirty="0" err="1">
                  <a:solidFill>
                    <a:srgbClr val="0070C0"/>
                  </a:solidFill>
                  <a:latin typeface="Tahoma" panose="020B0604030504040204" pitchFamily="34" charset="0"/>
                  <a:ea typeface="Tahoma" panose="020B0604030504040204" pitchFamily="34" charset="0"/>
                  <a:cs typeface="Tahoma" panose="020B0604030504040204" pitchFamily="34" charset="0"/>
                </a:rPr>
                <a:t>hiện</a:t>
              </a:r>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334" dirty="0" err="1">
                  <a:solidFill>
                    <a:srgbClr val="0070C0"/>
                  </a:solidFill>
                  <a:latin typeface="Tahoma" panose="020B0604030504040204" pitchFamily="34" charset="0"/>
                  <a:ea typeface="Tahoma" panose="020B0604030504040204" pitchFamily="34" charset="0"/>
                  <a:cs typeface="Tahoma" panose="020B0604030504040204" pitchFamily="34" charset="0"/>
                </a:rPr>
                <a:t>dự</a:t>
              </a:r>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334" dirty="0" err="1">
                  <a:solidFill>
                    <a:srgbClr val="0070C0"/>
                  </a:solidFill>
                  <a:latin typeface="Tahoma" panose="020B0604030504040204" pitchFamily="34" charset="0"/>
                  <a:ea typeface="Tahoma" panose="020B0604030504040204" pitchFamily="34" charset="0"/>
                  <a:cs typeface="Tahoma" panose="020B0604030504040204" pitchFamily="34" charset="0"/>
                </a:rPr>
                <a:t>án</a:t>
              </a:r>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334" dirty="0" err="1">
                  <a:solidFill>
                    <a:srgbClr val="0070C0"/>
                  </a:solidFill>
                  <a:latin typeface="Tahoma" panose="020B0604030504040204" pitchFamily="34" charset="0"/>
                  <a:ea typeface="Tahoma" panose="020B0604030504040204" pitchFamily="34" charset="0"/>
                  <a:cs typeface="Tahoma" panose="020B0604030504040204" pitchFamily="34" charset="0"/>
                </a:rPr>
                <a:t>Sổ</a:t>
              </a:r>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334" dirty="0" err="1">
                  <a:solidFill>
                    <a:srgbClr val="0070C0"/>
                  </a:solidFill>
                  <a:latin typeface="Tahoma" panose="020B0604030504040204" pitchFamily="34" charset="0"/>
                  <a:ea typeface="Tahoma" panose="020B0604030504040204" pitchFamily="34" charset="0"/>
                  <a:cs typeface="Tahoma" panose="020B0604030504040204" pitchFamily="34" charset="0"/>
                </a:rPr>
                <a:t>tay</a:t>
              </a:r>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334" dirty="0" err="1">
                  <a:solidFill>
                    <a:srgbClr val="0070C0"/>
                  </a:solidFill>
                  <a:latin typeface="Tahoma" panose="020B0604030504040204" pitchFamily="34" charset="0"/>
                  <a:ea typeface="Tahoma" panose="020B0604030504040204" pitchFamily="34" charset="0"/>
                  <a:cs typeface="Tahoma" panose="020B0604030504040204" pitchFamily="34" charset="0"/>
                </a:rPr>
                <a:t>từ</a:t>
              </a:r>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334" dirty="0" err="1">
                  <a:solidFill>
                    <a:srgbClr val="0070C0"/>
                  </a:solidFill>
                  <a:latin typeface="Tahoma" panose="020B0604030504040204" pitchFamily="34" charset="0"/>
                  <a:ea typeface="Tahoma" panose="020B0604030504040204" pitchFamily="34" charset="0"/>
                  <a:cs typeface="Tahoma" panose="020B0604030504040204" pitchFamily="34" charset="0"/>
                </a:rPr>
                <a:t>ngữ</a:t>
              </a:r>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334" dirty="0" err="1">
                  <a:solidFill>
                    <a:srgbClr val="0070C0"/>
                  </a:solidFill>
                  <a:latin typeface="Tahoma" panose="020B0604030504040204" pitchFamily="34" charset="0"/>
                  <a:ea typeface="Tahoma" panose="020B0604030504040204" pitchFamily="34" charset="0"/>
                  <a:cs typeface="Tahoma" panose="020B0604030504040204" pitchFamily="34" charset="0"/>
                </a:rPr>
                <a:t>Tiếng</a:t>
              </a:r>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334" dirty="0" err="1">
                  <a:solidFill>
                    <a:srgbClr val="0070C0"/>
                  </a:solidFill>
                  <a:latin typeface="Tahoma" panose="020B0604030504040204" pitchFamily="34" charset="0"/>
                  <a:ea typeface="Tahoma" panose="020B0604030504040204" pitchFamily="34" charset="0"/>
                  <a:cs typeface="Tahoma" panose="020B0604030504040204" pitchFamily="34" charset="0"/>
                </a:rPr>
                <a:t>Việt</a:t>
              </a:r>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334" dirty="0" err="1">
                  <a:solidFill>
                    <a:srgbClr val="0070C0"/>
                  </a:solidFill>
                  <a:latin typeface="Tahoma" panose="020B0604030504040204" pitchFamily="34" charset="0"/>
                  <a:ea typeface="Tahoma" panose="020B0604030504040204" pitchFamily="34" charset="0"/>
                  <a:cs typeface="Tahoma" panose="020B0604030504040204" pitchFamily="34" charset="0"/>
                </a:rPr>
                <a:t>của</a:t>
              </a:r>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334" dirty="0" err="1">
                  <a:solidFill>
                    <a:srgbClr val="0070C0"/>
                  </a:solidFill>
                  <a:latin typeface="Tahoma" panose="020B0604030504040204" pitchFamily="34" charset="0"/>
                  <a:ea typeface="Tahoma" panose="020B0604030504040204" pitchFamily="34" charset="0"/>
                  <a:cs typeface="Tahoma" panose="020B0604030504040204" pitchFamily="34" charset="0"/>
                </a:rPr>
                <a:t>em</a:t>
              </a:r>
              <a:r>
                <a:rPr lang="en-US" sz="3334" dirty="0">
                  <a:solidFill>
                    <a:srgbClr val="0070C0"/>
                  </a:solidFill>
                  <a:latin typeface="Tahoma" panose="020B0604030504040204" pitchFamily="34" charset="0"/>
                  <a:ea typeface="Tahoma" panose="020B0604030504040204" pitchFamily="34" charset="0"/>
                  <a:cs typeface="Tahoma" panose="020B0604030504040204" pitchFamily="34" charset="0"/>
                </a:rPr>
                <a:t>.</a:t>
              </a:r>
            </a:p>
          </p:txBody>
        </p:sp>
      </p:grpSp>
      <p:pic>
        <p:nvPicPr>
          <p:cNvPr id="7" name="Picture 6">
            <a:extLst>
              <a:ext uri="{FF2B5EF4-FFF2-40B4-BE49-F238E27FC236}">
                <a16:creationId xmlns:a16="http://schemas.microsoft.com/office/drawing/2014/main" xmlns="" id="{37DF55D1-5507-F2AF-E88E-16370132C6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248" t="26293" r="34998" b="17403"/>
          <a:stretch/>
        </p:blipFill>
        <p:spPr>
          <a:xfrm>
            <a:off x="103044" y="49416"/>
            <a:ext cx="1089197" cy="1199695"/>
          </a:xfrm>
          <a:prstGeom prst="rect">
            <a:avLst/>
          </a:prstGeom>
        </p:spPr>
      </p:pic>
      <p:pic>
        <p:nvPicPr>
          <p:cNvPr id="8" name="Picture 7">
            <a:extLst>
              <a:ext uri="{FF2B5EF4-FFF2-40B4-BE49-F238E27FC236}">
                <a16:creationId xmlns:a16="http://schemas.microsoft.com/office/drawing/2014/main" xmlns="" id="{6DF14EA6-C216-5736-5ACF-839E91CD010B}"/>
              </a:ext>
            </a:extLst>
          </p:cNvPr>
          <p:cNvPicPr>
            <a:picLocks noChangeAspect="1"/>
          </p:cNvPicPr>
          <p:nvPr/>
        </p:nvPicPr>
        <p:blipFill rotWithShape="1">
          <a:blip r:embed="rId5">
            <a:extLst>
              <a:ext uri="{28A0092B-C50C-407E-A947-70E740481C1C}">
                <a14:useLocalDpi xmlns:a14="http://schemas.microsoft.com/office/drawing/2010/main" val="0"/>
              </a:ext>
            </a:extLst>
          </a:blip>
          <a:srcRect r="1704"/>
          <a:stretch/>
        </p:blipFill>
        <p:spPr>
          <a:xfrm>
            <a:off x="13369" y="1571424"/>
            <a:ext cx="11835678" cy="5237161"/>
          </a:xfrm>
          <a:prstGeom prst="rect">
            <a:avLst/>
          </a:prstGeom>
        </p:spPr>
      </p:pic>
      <p:sp>
        <p:nvSpPr>
          <p:cNvPr id="9" name="TextBox 8">
            <a:extLst>
              <a:ext uri="{FF2B5EF4-FFF2-40B4-BE49-F238E27FC236}">
                <a16:creationId xmlns:a16="http://schemas.microsoft.com/office/drawing/2014/main" xmlns="" id="{A749767E-1F24-1FE4-8923-719E8681B10D}"/>
              </a:ext>
            </a:extLst>
          </p:cNvPr>
          <p:cNvSpPr txBox="1"/>
          <p:nvPr/>
        </p:nvSpPr>
        <p:spPr>
          <a:xfrm>
            <a:off x="8585200" y="1504986"/>
            <a:ext cx="700833" cy="584775"/>
          </a:xfrm>
          <a:prstGeom prst="rect">
            <a:avLst/>
          </a:prstGeom>
          <a:noFill/>
        </p:spPr>
        <p:txBody>
          <a:bodyPr wrap="none" rtlCol="0">
            <a:spAutoFit/>
          </a:bodyPr>
          <a:lstStyle/>
          <a:p>
            <a:pPr defTabSz="609630"/>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M:</a:t>
            </a:r>
          </a:p>
        </p:txBody>
      </p:sp>
    </p:spTree>
    <p:extLst>
      <p:ext uri="{BB962C8B-B14F-4D97-AF65-F5344CB8AC3E}">
        <p14:creationId xmlns:p14="http://schemas.microsoft.com/office/powerpoint/2010/main" val="4129435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80A3583E-FE5C-0D07-038C-36A2FDCBDD5D}"/>
              </a:ext>
            </a:extLst>
          </p:cNvPr>
          <p:cNvGrpSpPr/>
          <p:nvPr/>
        </p:nvGrpSpPr>
        <p:grpSpPr>
          <a:xfrm>
            <a:off x="965891" y="254646"/>
            <a:ext cx="10113235" cy="1328023"/>
            <a:chOff x="1670038" y="926145"/>
            <a:chExt cx="9089137" cy="1328023"/>
          </a:xfrm>
        </p:grpSpPr>
        <p:sp>
          <p:nvSpPr>
            <p:cNvPr id="4" name="TextBox 3">
              <a:extLst>
                <a:ext uri="{FF2B5EF4-FFF2-40B4-BE49-F238E27FC236}">
                  <a16:creationId xmlns:a16="http://schemas.microsoft.com/office/drawing/2014/main" xmlns="" id="{1FC90016-E70E-0987-CABF-459E2CC39B5C}"/>
                </a:ext>
              </a:extLst>
            </p:cNvPr>
            <p:cNvSpPr txBox="1"/>
            <p:nvPr/>
          </p:nvSpPr>
          <p:spPr>
            <a:xfrm>
              <a:off x="2405961" y="926145"/>
              <a:ext cx="8353214" cy="1328023"/>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algn="just"/>
              <a:r>
                <a:rPr lang="en-US" sz="3600" b="1" dirty="0">
                  <a:solidFill>
                    <a:srgbClr val="002060"/>
                  </a:solidFill>
                  <a:latin typeface="Arial" panose="020B0604020202020204" pitchFamily="34" charset="0"/>
                  <a:ea typeface="Roboto" panose="02000000000000000000" pitchFamily="2" charset="0"/>
                  <a:cs typeface="Arial" panose="020B0604020202020204" pitchFamily="34" charset="0"/>
                </a:rPr>
                <a:t>a. </a:t>
              </a:r>
              <a:r>
                <a:rPr lang="en-US" sz="3600" b="1" dirty="0" err="1">
                  <a:solidFill>
                    <a:srgbClr val="002060"/>
                  </a:solidFill>
                  <a:latin typeface="Arial" panose="020B0604020202020204" pitchFamily="34" charset="0"/>
                  <a:ea typeface="Roboto" panose="02000000000000000000" pitchFamily="2" charset="0"/>
                  <a:cs typeface="Arial" panose="020B0604020202020204" pitchFamily="34" charset="0"/>
                </a:rPr>
                <a:t>Đoạn</a:t>
              </a:r>
              <a:r>
                <a:rPr lang="en-US" sz="3600" b="1" dirty="0">
                  <a:solidFill>
                    <a:srgbClr val="002060"/>
                  </a:solidFill>
                  <a:latin typeface="Arial" panose="020B0604020202020204" pitchFamily="34" charset="0"/>
                  <a:ea typeface="Roboto" panose="02000000000000000000" pitchFamily="2" charset="0"/>
                  <a:cs typeface="Arial" panose="020B0604020202020204" pitchFamily="34" charset="0"/>
                </a:rPr>
                <a:t> </a:t>
              </a:r>
              <a:r>
                <a:rPr lang="en-US" sz="3600" b="1" dirty="0" err="1">
                  <a:solidFill>
                    <a:srgbClr val="002060"/>
                  </a:solidFill>
                  <a:latin typeface="Arial" panose="020B0604020202020204" pitchFamily="34" charset="0"/>
                  <a:ea typeface="Roboto" panose="02000000000000000000" pitchFamily="2" charset="0"/>
                  <a:cs typeface="Arial" panose="020B0604020202020204" pitchFamily="34" charset="0"/>
                </a:rPr>
                <a:t>văn</a:t>
              </a:r>
              <a:r>
                <a:rPr lang="en-US" sz="3600" b="1" dirty="0">
                  <a:solidFill>
                    <a:srgbClr val="002060"/>
                  </a:solidFill>
                  <a:latin typeface="Arial" panose="020B0604020202020204" pitchFamily="34" charset="0"/>
                  <a:ea typeface="Roboto" panose="02000000000000000000" pitchFamily="2" charset="0"/>
                  <a:cs typeface="Arial" panose="020B0604020202020204" pitchFamily="34" charset="0"/>
                </a:rPr>
                <a:t> </a:t>
              </a:r>
              <a:r>
                <a:rPr lang="en-US" sz="3600" b="1" dirty="0" err="1">
                  <a:solidFill>
                    <a:srgbClr val="002060"/>
                  </a:solidFill>
                  <a:latin typeface="Arial" panose="020B0604020202020204" pitchFamily="34" charset="0"/>
                  <a:ea typeface="Roboto" panose="02000000000000000000" pitchFamily="2" charset="0"/>
                  <a:cs typeface="Arial" panose="020B0604020202020204" pitchFamily="34" charset="0"/>
                </a:rPr>
                <a:t>trên</a:t>
              </a:r>
              <a:r>
                <a:rPr lang="en-US" sz="3600" b="1" dirty="0">
                  <a:solidFill>
                    <a:srgbClr val="002060"/>
                  </a:solidFill>
                  <a:latin typeface="Arial" panose="020B0604020202020204" pitchFamily="34" charset="0"/>
                  <a:ea typeface="Roboto" panose="02000000000000000000" pitchFamily="2" charset="0"/>
                  <a:cs typeface="Arial" panose="020B0604020202020204" pitchFamily="34" charset="0"/>
                </a:rPr>
                <a:t> </a:t>
              </a:r>
              <a:r>
                <a:rPr lang="en-US" sz="3600" b="1" dirty="0" err="1">
                  <a:solidFill>
                    <a:srgbClr val="002060"/>
                  </a:solidFill>
                  <a:latin typeface="Arial" panose="020B0604020202020204" pitchFamily="34" charset="0"/>
                  <a:ea typeface="Roboto" panose="02000000000000000000" pitchFamily="2" charset="0"/>
                  <a:cs typeface="Arial" panose="020B0604020202020204" pitchFamily="34" charset="0"/>
                </a:rPr>
                <a:t>có</a:t>
              </a:r>
              <a:r>
                <a:rPr lang="en-US" sz="3600" b="1" dirty="0">
                  <a:solidFill>
                    <a:srgbClr val="002060"/>
                  </a:solidFill>
                  <a:latin typeface="Arial" panose="020B0604020202020204" pitchFamily="34" charset="0"/>
                  <a:ea typeface="Roboto" panose="02000000000000000000" pitchFamily="2" charset="0"/>
                  <a:cs typeface="Arial" panose="020B0604020202020204" pitchFamily="34" charset="0"/>
                </a:rPr>
                <a:t> </a:t>
              </a:r>
              <a:r>
                <a:rPr lang="en-US" sz="3600" b="1" dirty="0" err="1">
                  <a:solidFill>
                    <a:srgbClr val="002060"/>
                  </a:solidFill>
                  <a:latin typeface="Arial" panose="020B0604020202020204" pitchFamily="34" charset="0"/>
                  <a:ea typeface="Roboto" panose="02000000000000000000" pitchFamily="2" charset="0"/>
                  <a:cs typeface="Arial" panose="020B0604020202020204" pitchFamily="34" charset="0"/>
                </a:rPr>
                <a:t>nội</a:t>
              </a:r>
              <a:r>
                <a:rPr lang="en-US" sz="3600" b="1" dirty="0">
                  <a:solidFill>
                    <a:srgbClr val="002060"/>
                  </a:solidFill>
                  <a:latin typeface="Arial" panose="020B0604020202020204" pitchFamily="34" charset="0"/>
                  <a:ea typeface="Roboto" panose="02000000000000000000" pitchFamily="2" charset="0"/>
                  <a:cs typeface="Arial" panose="020B0604020202020204" pitchFamily="34" charset="0"/>
                </a:rPr>
                <a:t> dung </a:t>
              </a:r>
              <a:r>
                <a:rPr lang="en-US" sz="3600" b="1" dirty="0" err="1">
                  <a:solidFill>
                    <a:srgbClr val="002060"/>
                  </a:solidFill>
                  <a:latin typeface="Arial" panose="020B0604020202020204" pitchFamily="34" charset="0"/>
                  <a:ea typeface="Roboto" panose="02000000000000000000" pitchFamily="2" charset="0"/>
                  <a:cs typeface="Arial" panose="020B0604020202020204" pitchFamily="34" charset="0"/>
                </a:rPr>
                <a:t>chính</a:t>
              </a:r>
              <a:r>
                <a:rPr lang="en-US" sz="3600" b="1" dirty="0">
                  <a:solidFill>
                    <a:srgbClr val="002060"/>
                  </a:solidFill>
                  <a:latin typeface="Arial" panose="020B0604020202020204" pitchFamily="34" charset="0"/>
                  <a:ea typeface="Roboto" panose="02000000000000000000" pitchFamily="2" charset="0"/>
                  <a:cs typeface="Arial" panose="020B0604020202020204" pitchFamily="34" charset="0"/>
                </a:rPr>
                <a:t> </a:t>
              </a:r>
              <a:r>
                <a:rPr lang="en-US" sz="3600" b="1" dirty="0" err="1">
                  <a:solidFill>
                    <a:srgbClr val="002060"/>
                  </a:solidFill>
                  <a:latin typeface="Arial" panose="020B0604020202020204" pitchFamily="34" charset="0"/>
                  <a:ea typeface="Roboto" panose="02000000000000000000" pitchFamily="2" charset="0"/>
                  <a:cs typeface="Arial" panose="020B0604020202020204" pitchFamily="34" charset="0"/>
                </a:rPr>
                <a:t>là</a:t>
              </a:r>
              <a:r>
                <a:rPr lang="en-US" sz="3600" b="1" dirty="0">
                  <a:solidFill>
                    <a:srgbClr val="002060"/>
                  </a:solidFill>
                  <a:latin typeface="Arial" panose="020B0604020202020204" pitchFamily="34" charset="0"/>
                  <a:ea typeface="Roboto" panose="02000000000000000000" pitchFamily="2" charset="0"/>
                  <a:cs typeface="Arial" panose="020B0604020202020204" pitchFamily="34" charset="0"/>
                </a:rPr>
                <a:t> </a:t>
              </a:r>
              <a:r>
                <a:rPr lang="en-US" sz="3600" b="1" dirty="0" err="1">
                  <a:solidFill>
                    <a:srgbClr val="002060"/>
                  </a:solidFill>
                  <a:latin typeface="Arial" panose="020B0604020202020204" pitchFamily="34" charset="0"/>
                  <a:ea typeface="Roboto" panose="02000000000000000000" pitchFamily="2" charset="0"/>
                  <a:cs typeface="Arial" panose="020B0604020202020204" pitchFamily="34" charset="0"/>
                </a:rPr>
                <a:t>gì</a:t>
              </a:r>
              <a:r>
                <a:rPr lang="en-US" sz="3600" b="1" dirty="0">
                  <a:solidFill>
                    <a:srgbClr val="002060"/>
                  </a:solidFill>
                  <a:latin typeface="Arial" panose="020B0604020202020204" pitchFamily="34" charset="0"/>
                  <a:ea typeface="Roboto" panose="02000000000000000000" pitchFamily="2" charset="0"/>
                  <a:cs typeface="Arial" panose="020B0604020202020204" pitchFamily="34" charset="0"/>
                </a:rPr>
                <a:t>? </a:t>
              </a:r>
              <a:r>
                <a:rPr lang="en-US" sz="3600" b="1" dirty="0" err="1">
                  <a:solidFill>
                    <a:srgbClr val="002060"/>
                  </a:solidFill>
                  <a:latin typeface="Arial" panose="020B0604020202020204" pitchFamily="34" charset="0"/>
                  <a:ea typeface="Roboto" panose="02000000000000000000" pitchFamily="2" charset="0"/>
                  <a:cs typeface="Arial" panose="020B0604020202020204" pitchFamily="34" charset="0"/>
                </a:rPr>
                <a:t>Chọn</a:t>
              </a:r>
              <a:r>
                <a:rPr lang="en-US" sz="3600" b="1" dirty="0">
                  <a:solidFill>
                    <a:srgbClr val="002060"/>
                  </a:solidFill>
                  <a:latin typeface="Arial" panose="020B0604020202020204" pitchFamily="34" charset="0"/>
                  <a:ea typeface="Roboto" panose="02000000000000000000" pitchFamily="2" charset="0"/>
                  <a:cs typeface="Arial" panose="020B0604020202020204" pitchFamily="34" charset="0"/>
                </a:rPr>
                <a:t> </a:t>
              </a:r>
              <a:r>
                <a:rPr lang="en-US" sz="3600" b="1" dirty="0" err="1">
                  <a:solidFill>
                    <a:srgbClr val="002060"/>
                  </a:solidFill>
                  <a:latin typeface="Arial" panose="020B0604020202020204" pitchFamily="34" charset="0"/>
                  <a:ea typeface="Roboto" panose="02000000000000000000" pitchFamily="2" charset="0"/>
                  <a:cs typeface="Arial" panose="020B0604020202020204" pitchFamily="34" charset="0"/>
                </a:rPr>
                <a:t>đáp</a:t>
              </a:r>
              <a:r>
                <a:rPr lang="en-US" sz="3600" b="1" dirty="0">
                  <a:solidFill>
                    <a:srgbClr val="002060"/>
                  </a:solidFill>
                  <a:latin typeface="Arial" panose="020B0604020202020204" pitchFamily="34" charset="0"/>
                  <a:ea typeface="Roboto" panose="02000000000000000000" pitchFamily="2" charset="0"/>
                  <a:cs typeface="Arial" panose="020B0604020202020204" pitchFamily="34" charset="0"/>
                </a:rPr>
                <a:t> </a:t>
              </a:r>
              <a:r>
                <a:rPr lang="en-US" sz="3600" b="1" dirty="0" err="1">
                  <a:solidFill>
                    <a:srgbClr val="002060"/>
                  </a:solidFill>
                  <a:latin typeface="Arial" panose="020B0604020202020204" pitchFamily="34" charset="0"/>
                  <a:ea typeface="Roboto" panose="02000000000000000000" pitchFamily="2" charset="0"/>
                  <a:cs typeface="Arial" panose="020B0604020202020204" pitchFamily="34" charset="0"/>
                </a:rPr>
                <a:t>án</a:t>
              </a:r>
              <a:r>
                <a:rPr lang="en-US" sz="3600" b="1" dirty="0">
                  <a:solidFill>
                    <a:srgbClr val="002060"/>
                  </a:solidFill>
                  <a:latin typeface="Arial" panose="020B0604020202020204" pitchFamily="34" charset="0"/>
                  <a:ea typeface="Roboto" panose="02000000000000000000" pitchFamily="2" charset="0"/>
                  <a:cs typeface="Arial" panose="020B0604020202020204" pitchFamily="34" charset="0"/>
                </a:rPr>
                <a:t> </a:t>
              </a:r>
              <a:r>
                <a:rPr lang="en-US" sz="3600" b="1" dirty="0" err="1">
                  <a:solidFill>
                    <a:srgbClr val="002060"/>
                  </a:solidFill>
                  <a:latin typeface="Arial" panose="020B0604020202020204" pitchFamily="34" charset="0"/>
                  <a:ea typeface="Roboto" panose="02000000000000000000" pitchFamily="2" charset="0"/>
                  <a:cs typeface="Arial" panose="020B0604020202020204" pitchFamily="34" charset="0"/>
                </a:rPr>
                <a:t>đúng</a:t>
              </a:r>
              <a:r>
                <a:rPr lang="en-US" sz="3600" b="1" dirty="0">
                  <a:solidFill>
                    <a:srgbClr val="002060"/>
                  </a:solidFill>
                  <a:latin typeface="Arial" panose="020B0604020202020204" pitchFamily="34" charset="0"/>
                  <a:ea typeface="Roboto" panose="02000000000000000000" pitchFamily="2" charset="0"/>
                  <a:cs typeface="Arial" panose="020B0604020202020204" pitchFamily="34" charset="0"/>
                </a:rPr>
                <a:t>.</a:t>
              </a:r>
            </a:p>
          </p:txBody>
        </p:sp>
        <p:pic>
          <p:nvPicPr>
            <p:cNvPr id="7" name="Picture 6">
              <a:extLst>
                <a:ext uri="{FF2B5EF4-FFF2-40B4-BE49-F238E27FC236}">
                  <a16:creationId xmlns:a16="http://schemas.microsoft.com/office/drawing/2014/main" xmlns="" id="{318B51D5-D132-1D4C-31D2-5144598533BF}"/>
                </a:ext>
              </a:extLst>
            </p:cNvPr>
            <p:cNvPicPr>
              <a:picLocks noChangeAspect="1"/>
            </p:cNvPicPr>
            <p:nvPr/>
          </p:nvPicPr>
          <p:blipFill>
            <a:blip r:embed="rId4"/>
            <a:stretch>
              <a:fillRect/>
            </a:stretch>
          </p:blipFill>
          <p:spPr>
            <a:xfrm>
              <a:off x="1670038" y="937140"/>
              <a:ext cx="1048300" cy="1195311"/>
            </a:xfrm>
            <a:prstGeom prst="rect">
              <a:avLst/>
            </a:prstGeom>
          </p:spPr>
        </p:pic>
      </p:grpSp>
      <p:grpSp>
        <p:nvGrpSpPr>
          <p:cNvPr id="8" name="Group 7">
            <a:extLst>
              <a:ext uri="{FF2B5EF4-FFF2-40B4-BE49-F238E27FC236}">
                <a16:creationId xmlns:a16="http://schemas.microsoft.com/office/drawing/2014/main" xmlns="" id="{37F4F953-889F-BBE3-F081-06EEFAA613CF}"/>
              </a:ext>
            </a:extLst>
          </p:cNvPr>
          <p:cNvGrpSpPr/>
          <p:nvPr/>
        </p:nvGrpSpPr>
        <p:grpSpPr>
          <a:xfrm>
            <a:off x="547894" y="1802985"/>
            <a:ext cx="11096212" cy="1015663"/>
            <a:chOff x="547894" y="1802985"/>
            <a:chExt cx="11096212" cy="1015663"/>
          </a:xfrm>
        </p:grpSpPr>
        <p:sp>
          <p:nvSpPr>
            <p:cNvPr id="9" name="Rectangle 8">
              <a:extLst>
                <a:ext uri="{FF2B5EF4-FFF2-40B4-BE49-F238E27FC236}">
                  <a16:creationId xmlns:a16="http://schemas.microsoft.com/office/drawing/2014/main" xmlns="" id="{32CB6C0B-ED5F-D1E3-92B2-3D1D94FBE377}"/>
                </a:ext>
              </a:extLst>
            </p:cNvPr>
            <p:cNvSpPr/>
            <p:nvPr/>
          </p:nvSpPr>
          <p:spPr>
            <a:xfrm>
              <a:off x="547894" y="1803375"/>
              <a:ext cx="11096212" cy="963114"/>
            </a:xfrm>
            <a:prstGeom prst="rect">
              <a:avLst/>
            </a:prstGeom>
            <a:solidFill>
              <a:schemeClr val="bg1"/>
            </a:solidFill>
            <a:ln w="76200">
              <a:solidFill>
                <a:srgbClr val="A36BBF"/>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a:extLst>
                <a:ext uri="{FF2B5EF4-FFF2-40B4-BE49-F238E27FC236}">
                  <a16:creationId xmlns:a16="http://schemas.microsoft.com/office/drawing/2014/main" xmlns="" id="{D6A08311-D6EF-C783-2E18-DB57297A2B0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87443" y="1960761"/>
              <a:ext cx="566948" cy="668763"/>
            </a:xfrm>
            <a:prstGeom prst="rect">
              <a:avLst/>
            </a:prstGeom>
          </p:spPr>
        </p:pic>
        <p:sp>
          <p:nvSpPr>
            <p:cNvPr id="11" name="TextBox 10">
              <a:extLst>
                <a:ext uri="{FF2B5EF4-FFF2-40B4-BE49-F238E27FC236}">
                  <a16:creationId xmlns:a16="http://schemas.microsoft.com/office/drawing/2014/main" xmlns="" id="{2DA39214-E46B-AE90-23C4-5CC140537259}"/>
                </a:ext>
              </a:extLst>
            </p:cNvPr>
            <p:cNvSpPr txBox="1"/>
            <p:nvPr/>
          </p:nvSpPr>
          <p:spPr>
            <a:xfrm>
              <a:off x="1290860" y="1802985"/>
              <a:ext cx="10068778" cy="1015663"/>
            </a:xfrm>
            <a:prstGeom prst="rect">
              <a:avLst/>
            </a:prstGeom>
            <a:noFill/>
          </p:spPr>
          <p:txBody>
            <a:bodyPr wrap="square">
              <a:spAutoFit/>
            </a:bodyPr>
            <a:lstStyle/>
            <a:p>
              <a:r>
                <a:rPr lang="vi-VN" sz="3000" b="1" i="0" dirty="0">
                  <a:solidFill>
                    <a:srgbClr val="202124"/>
                  </a:solidFill>
                  <a:effectLst/>
                  <a:latin typeface="Arial" panose="020B0604020202020204" pitchFamily="34" charset="0"/>
                  <a:cs typeface="Arial" panose="020B0604020202020204" pitchFamily="34" charset="0"/>
                </a:rPr>
                <a:t>Nêu tình cảm, cảm xúc của người viết đối với nhân vật Mi-lô.</a:t>
              </a:r>
              <a:endParaRPr lang="en-US" sz="3000" b="1" dirty="0">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xmlns="" id="{4834824B-BFEF-499A-A32D-3C19CF48FD15}"/>
              </a:ext>
            </a:extLst>
          </p:cNvPr>
          <p:cNvGrpSpPr/>
          <p:nvPr/>
        </p:nvGrpSpPr>
        <p:grpSpPr>
          <a:xfrm>
            <a:off x="547894" y="3048257"/>
            <a:ext cx="11065746" cy="982890"/>
            <a:chOff x="547894" y="3048257"/>
            <a:chExt cx="11065746" cy="982890"/>
          </a:xfrm>
        </p:grpSpPr>
        <p:sp>
          <p:nvSpPr>
            <p:cNvPr id="13" name="Rectangle 12">
              <a:extLst>
                <a:ext uri="{FF2B5EF4-FFF2-40B4-BE49-F238E27FC236}">
                  <a16:creationId xmlns:a16="http://schemas.microsoft.com/office/drawing/2014/main" xmlns="" id="{36E89B85-E023-95A2-0FAD-14F2433F63C7}"/>
                </a:ext>
              </a:extLst>
            </p:cNvPr>
            <p:cNvSpPr/>
            <p:nvPr/>
          </p:nvSpPr>
          <p:spPr>
            <a:xfrm>
              <a:off x="547894" y="3048257"/>
              <a:ext cx="11065746" cy="963114"/>
            </a:xfrm>
            <a:prstGeom prst="rect">
              <a:avLst/>
            </a:prstGeom>
            <a:solidFill>
              <a:schemeClr val="bg1"/>
            </a:solidFill>
            <a:ln w="76200">
              <a:solidFill>
                <a:srgbClr val="51E3CE"/>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1">
              <a:extLst>
                <a:ext uri="{FF2B5EF4-FFF2-40B4-BE49-F238E27FC236}">
                  <a16:creationId xmlns:a16="http://schemas.microsoft.com/office/drawing/2014/main" xmlns="" id="{9D8ED294-3093-9F8B-DB12-87216FB92B6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11768" y="3230426"/>
              <a:ext cx="528406" cy="625901"/>
            </a:xfrm>
            <a:prstGeom prst="rect">
              <a:avLst/>
            </a:prstGeom>
          </p:spPr>
        </p:pic>
        <p:sp>
          <p:nvSpPr>
            <p:cNvPr id="15" name="TextBox 14">
              <a:extLst>
                <a:ext uri="{FF2B5EF4-FFF2-40B4-BE49-F238E27FC236}">
                  <a16:creationId xmlns:a16="http://schemas.microsoft.com/office/drawing/2014/main" xmlns="" id="{387FB613-21D9-92AE-DFC7-87DA7CAA8C33}"/>
                </a:ext>
              </a:extLst>
            </p:cNvPr>
            <p:cNvSpPr txBox="1"/>
            <p:nvPr/>
          </p:nvSpPr>
          <p:spPr>
            <a:xfrm>
              <a:off x="1294769" y="3077040"/>
              <a:ext cx="10068778" cy="954107"/>
            </a:xfrm>
            <a:prstGeom prst="rect">
              <a:avLst/>
            </a:prstGeom>
            <a:noFill/>
          </p:spPr>
          <p:txBody>
            <a:bodyPr wrap="square">
              <a:spAutoFit/>
            </a:bodyPr>
            <a:lstStyle/>
            <a:p>
              <a:r>
                <a:rPr lang="vi-VN" sz="2800" b="1" i="0" dirty="0">
                  <a:solidFill>
                    <a:srgbClr val="202124"/>
                  </a:solidFill>
                  <a:effectLst/>
                  <a:latin typeface="Arial" panose="020B0604020202020204" pitchFamily="34" charset="0"/>
                  <a:cs typeface="Arial" panose="020B0604020202020204" pitchFamily="34" charset="0"/>
                </a:rPr>
                <a:t>Giới thiệu về nhân vật Mi-lô trong cuốn sách Truyện kể hằng đêm dành cho các cô bé cá tính.</a:t>
              </a:r>
              <a:endParaRPr lang="en-US" sz="2800" b="1" dirty="0">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xmlns="" id="{A6621CF0-E3E7-E526-BAC2-5C68B083B865}"/>
              </a:ext>
            </a:extLst>
          </p:cNvPr>
          <p:cNvGrpSpPr/>
          <p:nvPr/>
        </p:nvGrpSpPr>
        <p:grpSpPr>
          <a:xfrm>
            <a:off x="578360" y="4293140"/>
            <a:ext cx="11065746" cy="964733"/>
            <a:chOff x="578360" y="4293140"/>
            <a:chExt cx="11065746" cy="964733"/>
          </a:xfrm>
        </p:grpSpPr>
        <p:sp>
          <p:nvSpPr>
            <p:cNvPr id="17" name="Rectangle 16">
              <a:extLst>
                <a:ext uri="{FF2B5EF4-FFF2-40B4-BE49-F238E27FC236}">
                  <a16:creationId xmlns:a16="http://schemas.microsoft.com/office/drawing/2014/main" xmlns="" id="{18C70012-93C4-6DF5-5DDF-7B79D7465BA7}"/>
                </a:ext>
              </a:extLst>
            </p:cNvPr>
            <p:cNvSpPr/>
            <p:nvPr/>
          </p:nvSpPr>
          <p:spPr>
            <a:xfrm>
              <a:off x="578360" y="4293140"/>
              <a:ext cx="11065746" cy="963114"/>
            </a:xfrm>
            <a:prstGeom prst="rect">
              <a:avLst/>
            </a:prstGeom>
            <a:solidFill>
              <a:schemeClr val="bg1"/>
            </a:solidFill>
            <a:ln w="76200">
              <a:solidFill>
                <a:srgbClr val="FF727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2">
              <a:extLst>
                <a:ext uri="{FF2B5EF4-FFF2-40B4-BE49-F238E27FC236}">
                  <a16:creationId xmlns:a16="http://schemas.microsoft.com/office/drawing/2014/main" xmlns="" id="{E2BB0265-9BF5-0C98-6F2C-3BB2DC2A330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01460" y="4451245"/>
              <a:ext cx="571512" cy="664030"/>
            </a:xfrm>
            <a:prstGeom prst="rect">
              <a:avLst/>
            </a:prstGeom>
          </p:spPr>
        </p:pic>
        <p:sp>
          <p:nvSpPr>
            <p:cNvPr id="19" name="TextBox 18">
              <a:extLst>
                <a:ext uri="{FF2B5EF4-FFF2-40B4-BE49-F238E27FC236}">
                  <a16:creationId xmlns:a16="http://schemas.microsoft.com/office/drawing/2014/main" xmlns="" id="{7BC70E1B-DCF4-DEC7-3BDD-E96EB74B6A7C}"/>
                </a:ext>
              </a:extLst>
            </p:cNvPr>
            <p:cNvSpPr txBox="1"/>
            <p:nvPr/>
          </p:nvSpPr>
          <p:spPr>
            <a:xfrm>
              <a:off x="1356962" y="4303766"/>
              <a:ext cx="10068778" cy="954107"/>
            </a:xfrm>
            <a:prstGeom prst="rect">
              <a:avLst/>
            </a:prstGeom>
            <a:noFill/>
          </p:spPr>
          <p:txBody>
            <a:bodyPr wrap="square">
              <a:spAutoFit/>
            </a:bodyPr>
            <a:lstStyle/>
            <a:p>
              <a:pPr algn="just"/>
              <a:r>
                <a:rPr lang="vi-VN" sz="2800" b="1" i="0" dirty="0">
                  <a:solidFill>
                    <a:srgbClr val="202124"/>
                  </a:solidFill>
                  <a:effectLst/>
                  <a:latin typeface="Arial" panose="020B0604020202020204" pitchFamily="34" charset="0"/>
                  <a:cs typeface="Arial" panose="020B0604020202020204" pitchFamily="34" charset="0"/>
                </a:rPr>
                <a:t>Nêu lí do người viết yêu thích cuốn sách Truyện kể hằng đêm dành cho các cô bé cá tính.</a:t>
              </a:r>
              <a:endParaRPr lang="en-US" sz="2800" b="1" dirty="0">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xmlns="" id="{BF56C651-DD41-03EC-3215-7CADC173030A}"/>
              </a:ext>
            </a:extLst>
          </p:cNvPr>
          <p:cNvGrpSpPr/>
          <p:nvPr/>
        </p:nvGrpSpPr>
        <p:grpSpPr>
          <a:xfrm>
            <a:off x="592470" y="5552462"/>
            <a:ext cx="11178635" cy="963114"/>
            <a:chOff x="592470" y="5552462"/>
            <a:chExt cx="11178635" cy="963114"/>
          </a:xfrm>
        </p:grpSpPr>
        <p:sp>
          <p:nvSpPr>
            <p:cNvPr id="21" name="Rectangle 20">
              <a:extLst>
                <a:ext uri="{FF2B5EF4-FFF2-40B4-BE49-F238E27FC236}">
                  <a16:creationId xmlns:a16="http://schemas.microsoft.com/office/drawing/2014/main" xmlns="" id="{B1536C76-8B8F-E5E4-0F3D-1BD9054ACDB6}"/>
                </a:ext>
              </a:extLst>
            </p:cNvPr>
            <p:cNvSpPr/>
            <p:nvPr/>
          </p:nvSpPr>
          <p:spPr>
            <a:xfrm>
              <a:off x="592470" y="5552462"/>
              <a:ext cx="11051636" cy="963114"/>
            </a:xfrm>
            <a:prstGeom prst="rect">
              <a:avLst/>
            </a:prstGeom>
            <a:solidFill>
              <a:schemeClr val="bg1"/>
            </a:solidFill>
            <a:ln w="76200">
              <a:solidFill>
                <a:srgbClr val="FFDF37"/>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13">
              <a:extLst>
                <a:ext uri="{FF2B5EF4-FFF2-40B4-BE49-F238E27FC236}">
                  <a16:creationId xmlns:a16="http://schemas.microsoft.com/office/drawing/2014/main" xmlns="" id="{D9A3CE5B-CF84-81A9-8128-6C164B5612B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28301" y="5731023"/>
              <a:ext cx="539905" cy="631616"/>
            </a:xfrm>
            <a:prstGeom prst="rect">
              <a:avLst/>
            </a:prstGeom>
          </p:spPr>
        </p:pic>
        <p:sp>
          <p:nvSpPr>
            <p:cNvPr id="23" name="TextBox 22">
              <a:extLst>
                <a:ext uri="{FF2B5EF4-FFF2-40B4-BE49-F238E27FC236}">
                  <a16:creationId xmlns:a16="http://schemas.microsoft.com/office/drawing/2014/main" xmlns="" id="{4CF61289-9BBC-2BAE-3935-1231900B0475}"/>
                </a:ext>
              </a:extLst>
            </p:cNvPr>
            <p:cNvSpPr txBox="1"/>
            <p:nvPr/>
          </p:nvSpPr>
          <p:spPr>
            <a:xfrm>
              <a:off x="1301876" y="5785221"/>
              <a:ext cx="10469229" cy="523220"/>
            </a:xfrm>
            <a:prstGeom prst="rect">
              <a:avLst/>
            </a:prstGeom>
            <a:noFill/>
          </p:spPr>
          <p:txBody>
            <a:bodyPr wrap="square">
              <a:spAutoFit/>
            </a:bodyPr>
            <a:lstStyle/>
            <a:p>
              <a:r>
                <a:rPr lang="vi-VN" sz="2800" b="1" i="0" dirty="0">
                  <a:solidFill>
                    <a:srgbClr val="202124"/>
                  </a:solidFill>
                  <a:effectLst/>
                  <a:latin typeface="Arial" panose="020B0604020202020204" pitchFamily="34" charset="0"/>
                  <a:cs typeface="Arial" panose="020B0604020202020204" pitchFamily="34" charset="0"/>
                </a:rPr>
                <a:t>Kể về 100 phụ nữ nổi tiếng trên thế giới.</a:t>
              </a:r>
              <a:endParaRPr lang="en-US" sz="2800" b="1" dirty="0">
                <a:latin typeface="Arial" panose="020B0604020202020204" pitchFamily="34" charset="0"/>
                <a:cs typeface="Arial" panose="020B0604020202020204" pitchFamily="34" charset="0"/>
              </a:endParaRPr>
            </a:p>
          </p:txBody>
        </p:sp>
      </p:grpSp>
      <p:pic>
        <p:nvPicPr>
          <p:cNvPr id="24" name="Đúng">
            <a:extLst>
              <a:ext uri="{FF2B5EF4-FFF2-40B4-BE49-F238E27FC236}">
                <a16:creationId xmlns:a16="http://schemas.microsoft.com/office/drawing/2014/main" xmlns="" id="{556C7C32-CBDA-54AB-A2DD-E4B91DDE9E92}"/>
              </a:ext>
            </a:extLst>
          </p:cNvPr>
          <p:cNvPicPr>
            <a:picLocks noChangeAspect="1"/>
          </p:cNvPicPr>
          <p:nvPr/>
        </p:nvPicPr>
        <p:blipFill>
          <a:blip r:embed="rId13">
            <a:extLst>
              <a:ext uri="{BEBA8EAE-BF5A-486C-A8C5-ECC9F3942E4B}">
                <a14:imgProps xmlns:a14="http://schemas.microsoft.com/office/drawing/2010/main">
                  <a14:imgLayer r:embed="rId14">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10945151" y="2977611"/>
            <a:ext cx="1216383" cy="97310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7861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80">
                                          <p:stCondLst>
                                            <p:cond delay="0"/>
                                          </p:stCondLst>
                                        </p:cTn>
                                        <p:tgtEl>
                                          <p:spTgt spid="8"/>
                                        </p:tgtEl>
                                      </p:cBhvr>
                                    </p:animEffect>
                                    <p:anim calcmode="lin" valueType="num">
                                      <p:cBhvr>
                                        <p:cTn id="1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9" dur="26">
                                          <p:stCondLst>
                                            <p:cond delay="650"/>
                                          </p:stCondLst>
                                        </p:cTn>
                                        <p:tgtEl>
                                          <p:spTgt spid="8"/>
                                        </p:tgtEl>
                                      </p:cBhvr>
                                      <p:to x="100000" y="60000"/>
                                    </p:animScale>
                                    <p:animScale>
                                      <p:cBhvr>
                                        <p:cTn id="20" dur="166" decel="50000">
                                          <p:stCondLst>
                                            <p:cond delay="676"/>
                                          </p:stCondLst>
                                        </p:cTn>
                                        <p:tgtEl>
                                          <p:spTgt spid="8"/>
                                        </p:tgtEl>
                                      </p:cBhvr>
                                      <p:to x="100000" y="100000"/>
                                    </p:animScale>
                                    <p:animScale>
                                      <p:cBhvr>
                                        <p:cTn id="21" dur="26">
                                          <p:stCondLst>
                                            <p:cond delay="1312"/>
                                          </p:stCondLst>
                                        </p:cTn>
                                        <p:tgtEl>
                                          <p:spTgt spid="8"/>
                                        </p:tgtEl>
                                      </p:cBhvr>
                                      <p:to x="100000" y="80000"/>
                                    </p:animScale>
                                    <p:animScale>
                                      <p:cBhvr>
                                        <p:cTn id="22" dur="166" decel="50000">
                                          <p:stCondLst>
                                            <p:cond delay="1338"/>
                                          </p:stCondLst>
                                        </p:cTn>
                                        <p:tgtEl>
                                          <p:spTgt spid="8"/>
                                        </p:tgtEl>
                                      </p:cBhvr>
                                      <p:to x="100000" y="100000"/>
                                    </p:animScale>
                                    <p:animScale>
                                      <p:cBhvr>
                                        <p:cTn id="23" dur="26">
                                          <p:stCondLst>
                                            <p:cond delay="1642"/>
                                          </p:stCondLst>
                                        </p:cTn>
                                        <p:tgtEl>
                                          <p:spTgt spid="8"/>
                                        </p:tgtEl>
                                      </p:cBhvr>
                                      <p:to x="100000" y="90000"/>
                                    </p:animScale>
                                    <p:animScale>
                                      <p:cBhvr>
                                        <p:cTn id="24" dur="166" decel="50000">
                                          <p:stCondLst>
                                            <p:cond delay="1668"/>
                                          </p:stCondLst>
                                        </p:cTn>
                                        <p:tgtEl>
                                          <p:spTgt spid="8"/>
                                        </p:tgtEl>
                                      </p:cBhvr>
                                      <p:to x="100000" y="100000"/>
                                    </p:animScale>
                                    <p:animScale>
                                      <p:cBhvr>
                                        <p:cTn id="25" dur="26">
                                          <p:stCondLst>
                                            <p:cond delay="1808"/>
                                          </p:stCondLst>
                                        </p:cTn>
                                        <p:tgtEl>
                                          <p:spTgt spid="8"/>
                                        </p:tgtEl>
                                      </p:cBhvr>
                                      <p:to x="100000" y="95000"/>
                                    </p:animScale>
                                    <p:animScale>
                                      <p:cBhvr>
                                        <p:cTn id="26" dur="166" decel="50000">
                                          <p:stCondLst>
                                            <p:cond delay="1834"/>
                                          </p:stCondLst>
                                        </p:cTn>
                                        <p:tgtEl>
                                          <p:spTgt spid="8"/>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80">
                                          <p:stCondLst>
                                            <p:cond delay="0"/>
                                          </p:stCondLst>
                                        </p:cTn>
                                        <p:tgtEl>
                                          <p:spTgt spid="12"/>
                                        </p:tgtEl>
                                      </p:cBhvr>
                                    </p:animEffect>
                                    <p:anim calcmode="lin" valueType="num">
                                      <p:cBhvr>
                                        <p:cTn id="3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7" dur="26">
                                          <p:stCondLst>
                                            <p:cond delay="650"/>
                                          </p:stCondLst>
                                        </p:cTn>
                                        <p:tgtEl>
                                          <p:spTgt spid="12"/>
                                        </p:tgtEl>
                                      </p:cBhvr>
                                      <p:to x="100000" y="60000"/>
                                    </p:animScale>
                                    <p:animScale>
                                      <p:cBhvr>
                                        <p:cTn id="38" dur="166" decel="50000">
                                          <p:stCondLst>
                                            <p:cond delay="676"/>
                                          </p:stCondLst>
                                        </p:cTn>
                                        <p:tgtEl>
                                          <p:spTgt spid="12"/>
                                        </p:tgtEl>
                                      </p:cBhvr>
                                      <p:to x="100000" y="100000"/>
                                    </p:animScale>
                                    <p:animScale>
                                      <p:cBhvr>
                                        <p:cTn id="39" dur="26">
                                          <p:stCondLst>
                                            <p:cond delay="1312"/>
                                          </p:stCondLst>
                                        </p:cTn>
                                        <p:tgtEl>
                                          <p:spTgt spid="12"/>
                                        </p:tgtEl>
                                      </p:cBhvr>
                                      <p:to x="100000" y="80000"/>
                                    </p:animScale>
                                    <p:animScale>
                                      <p:cBhvr>
                                        <p:cTn id="40" dur="166" decel="50000">
                                          <p:stCondLst>
                                            <p:cond delay="1338"/>
                                          </p:stCondLst>
                                        </p:cTn>
                                        <p:tgtEl>
                                          <p:spTgt spid="12"/>
                                        </p:tgtEl>
                                      </p:cBhvr>
                                      <p:to x="100000" y="100000"/>
                                    </p:animScale>
                                    <p:animScale>
                                      <p:cBhvr>
                                        <p:cTn id="41" dur="26">
                                          <p:stCondLst>
                                            <p:cond delay="1642"/>
                                          </p:stCondLst>
                                        </p:cTn>
                                        <p:tgtEl>
                                          <p:spTgt spid="12"/>
                                        </p:tgtEl>
                                      </p:cBhvr>
                                      <p:to x="100000" y="90000"/>
                                    </p:animScale>
                                    <p:animScale>
                                      <p:cBhvr>
                                        <p:cTn id="42" dur="166" decel="50000">
                                          <p:stCondLst>
                                            <p:cond delay="1668"/>
                                          </p:stCondLst>
                                        </p:cTn>
                                        <p:tgtEl>
                                          <p:spTgt spid="12"/>
                                        </p:tgtEl>
                                      </p:cBhvr>
                                      <p:to x="100000" y="100000"/>
                                    </p:animScale>
                                    <p:animScale>
                                      <p:cBhvr>
                                        <p:cTn id="43" dur="26">
                                          <p:stCondLst>
                                            <p:cond delay="1808"/>
                                          </p:stCondLst>
                                        </p:cTn>
                                        <p:tgtEl>
                                          <p:spTgt spid="12"/>
                                        </p:tgtEl>
                                      </p:cBhvr>
                                      <p:to x="100000" y="95000"/>
                                    </p:animScale>
                                    <p:animScale>
                                      <p:cBhvr>
                                        <p:cTn id="44" dur="166" decel="50000">
                                          <p:stCondLst>
                                            <p:cond delay="1834"/>
                                          </p:stCondLst>
                                        </p:cTn>
                                        <p:tgtEl>
                                          <p:spTgt spid="12"/>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down)">
                                      <p:cBhvr>
                                        <p:cTn id="49" dur="580">
                                          <p:stCondLst>
                                            <p:cond delay="0"/>
                                          </p:stCondLst>
                                        </p:cTn>
                                        <p:tgtEl>
                                          <p:spTgt spid="16"/>
                                        </p:tgtEl>
                                      </p:cBhvr>
                                    </p:animEffect>
                                    <p:anim calcmode="lin" valueType="num">
                                      <p:cBhvr>
                                        <p:cTn id="5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5" dur="26">
                                          <p:stCondLst>
                                            <p:cond delay="650"/>
                                          </p:stCondLst>
                                        </p:cTn>
                                        <p:tgtEl>
                                          <p:spTgt spid="16"/>
                                        </p:tgtEl>
                                      </p:cBhvr>
                                      <p:to x="100000" y="60000"/>
                                    </p:animScale>
                                    <p:animScale>
                                      <p:cBhvr>
                                        <p:cTn id="56" dur="166" decel="50000">
                                          <p:stCondLst>
                                            <p:cond delay="676"/>
                                          </p:stCondLst>
                                        </p:cTn>
                                        <p:tgtEl>
                                          <p:spTgt spid="16"/>
                                        </p:tgtEl>
                                      </p:cBhvr>
                                      <p:to x="100000" y="100000"/>
                                    </p:animScale>
                                    <p:animScale>
                                      <p:cBhvr>
                                        <p:cTn id="57" dur="26">
                                          <p:stCondLst>
                                            <p:cond delay="1312"/>
                                          </p:stCondLst>
                                        </p:cTn>
                                        <p:tgtEl>
                                          <p:spTgt spid="16"/>
                                        </p:tgtEl>
                                      </p:cBhvr>
                                      <p:to x="100000" y="80000"/>
                                    </p:animScale>
                                    <p:animScale>
                                      <p:cBhvr>
                                        <p:cTn id="58" dur="166" decel="50000">
                                          <p:stCondLst>
                                            <p:cond delay="1338"/>
                                          </p:stCondLst>
                                        </p:cTn>
                                        <p:tgtEl>
                                          <p:spTgt spid="16"/>
                                        </p:tgtEl>
                                      </p:cBhvr>
                                      <p:to x="100000" y="100000"/>
                                    </p:animScale>
                                    <p:animScale>
                                      <p:cBhvr>
                                        <p:cTn id="59" dur="26">
                                          <p:stCondLst>
                                            <p:cond delay="1642"/>
                                          </p:stCondLst>
                                        </p:cTn>
                                        <p:tgtEl>
                                          <p:spTgt spid="16"/>
                                        </p:tgtEl>
                                      </p:cBhvr>
                                      <p:to x="100000" y="90000"/>
                                    </p:animScale>
                                    <p:animScale>
                                      <p:cBhvr>
                                        <p:cTn id="60" dur="166" decel="50000">
                                          <p:stCondLst>
                                            <p:cond delay="1668"/>
                                          </p:stCondLst>
                                        </p:cTn>
                                        <p:tgtEl>
                                          <p:spTgt spid="16"/>
                                        </p:tgtEl>
                                      </p:cBhvr>
                                      <p:to x="100000" y="100000"/>
                                    </p:animScale>
                                    <p:animScale>
                                      <p:cBhvr>
                                        <p:cTn id="61" dur="26">
                                          <p:stCondLst>
                                            <p:cond delay="1808"/>
                                          </p:stCondLst>
                                        </p:cTn>
                                        <p:tgtEl>
                                          <p:spTgt spid="16"/>
                                        </p:tgtEl>
                                      </p:cBhvr>
                                      <p:to x="100000" y="95000"/>
                                    </p:animScale>
                                    <p:animScale>
                                      <p:cBhvr>
                                        <p:cTn id="62" dur="166" decel="50000">
                                          <p:stCondLst>
                                            <p:cond delay="1834"/>
                                          </p:stCondLst>
                                        </p:cTn>
                                        <p:tgtEl>
                                          <p:spTgt spid="16"/>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down)">
                                      <p:cBhvr>
                                        <p:cTn id="67" dur="580">
                                          <p:stCondLst>
                                            <p:cond delay="0"/>
                                          </p:stCondLst>
                                        </p:cTn>
                                        <p:tgtEl>
                                          <p:spTgt spid="20"/>
                                        </p:tgtEl>
                                      </p:cBhvr>
                                    </p:animEffect>
                                    <p:anim calcmode="lin" valueType="num">
                                      <p:cBhvr>
                                        <p:cTn id="6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73" dur="26">
                                          <p:stCondLst>
                                            <p:cond delay="650"/>
                                          </p:stCondLst>
                                        </p:cTn>
                                        <p:tgtEl>
                                          <p:spTgt spid="20"/>
                                        </p:tgtEl>
                                      </p:cBhvr>
                                      <p:to x="100000" y="60000"/>
                                    </p:animScale>
                                    <p:animScale>
                                      <p:cBhvr>
                                        <p:cTn id="74" dur="166" decel="50000">
                                          <p:stCondLst>
                                            <p:cond delay="676"/>
                                          </p:stCondLst>
                                        </p:cTn>
                                        <p:tgtEl>
                                          <p:spTgt spid="20"/>
                                        </p:tgtEl>
                                      </p:cBhvr>
                                      <p:to x="100000" y="100000"/>
                                    </p:animScale>
                                    <p:animScale>
                                      <p:cBhvr>
                                        <p:cTn id="75" dur="26">
                                          <p:stCondLst>
                                            <p:cond delay="1312"/>
                                          </p:stCondLst>
                                        </p:cTn>
                                        <p:tgtEl>
                                          <p:spTgt spid="20"/>
                                        </p:tgtEl>
                                      </p:cBhvr>
                                      <p:to x="100000" y="80000"/>
                                    </p:animScale>
                                    <p:animScale>
                                      <p:cBhvr>
                                        <p:cTn id="76" dur="166" decel="50000">
                                          <p:stCondLst>
                                            <p:cond delay="1338"/>
                                          </p:stCondLst>
                                        </p:cTn>
                                        <p:tgtEl>
                                          <p:spTgt spid="20"/>
                                        </p:tgtEl>
                                      </p:cBhvr>
                                      <p:to x="100000" y="100000"/>
                                    </p:animScale>
                                    <p:animScale>
                                      <p:cBhvr>
                                        <p:cTn id="77" dur="26">
                                          <p:stCondLst>
                                            <p:cond delay="1642"/>
                                          </p:stCondLst>
                                        </p:cTn>
                                        <p:tgtEl>
                                          <p:spTgt spid="20"/>
                                        </p:tgtEl>
                                      </p:cBhvr>
                                      <p:to x="100000" y="90000"/>
                                    </p:animScale>
                                    <p:animScale>
                                      <p:cBhvr>
                                        <p:cTn id="78" dur="166" decel="50000">
                                          <p:stCondLst>
                                            <p:cond delay="1668"/>
                                          </p:stCondLst>
                                        </p:cTn>
                                        <p:tgtEl>
                                          <p:spTgt spid="20"/>
                                        </p:tgtEl>
                                      </p:cBhvr>
                                      <p:to x="100000" y="100000"/>
                                    </p:animScale>
                                    <p:animScale>
                                      <p:cBhvr>
                                        <p:cTn id="79" dur="26">
                                          <p:stCondLst>
                                            <p:cond delay="1808"/>
                                          </p:stCondLst>
                                        </p:cTn>
                                        <p:tgtEl>
                                          <p:spTgt spid="20"/>
                                        </p:tgtEl>
                                      </p:cBhvr>
                                      <p:to x="100000" y="95000"/>
                                    </p:animScale>
                                    <p:animScale>
                                      <p:cBhvr>
                                        <p:cTn id="80" dur="166" decel="50000">
                                          <p:stCondLst>
                                            <p:cond delay="1834"/>
                                          </p:stCondLst>
                                        </p:cTn>
                                        <p:tgtEl>
                                          <p:spTgt spid="20"/>
                                        </p:tgtEl>
                                      </p:cBhvr>
                                      <p:to x="100000" y="100000"/>
                                    </p:animScale>
                                  </p:childTnLst>
                                </p:cTn>
                              </p:par>
                            </p:childTnLst>
                          </p:cTn>
                        </p:par>
                      </p:childTnLst>
                    </p:cTn>
                  </p:par>
                  <p:par>
                    <p:cTn id="81" fill="hold">
                      <p:stCondLst>
                        <p:cond delay="indefinite"/>
                      </p:stCondLst>
                      <p:childTnLst>
                        <p:par>
                          <p:cTn id="82" fill="hold">
                            <p:stCondLst>
                              <p:cond delay="0"/>
                            </p:stCondLst>
                            <p:childTnLst>
                              <p:par>
                                <p:cTn id="83" presetID="49" presetClass="entr" presetSubtype="0" decel="100000" fill="hold" nodeType="clickEffect">
                                  <p:stCondLst>
                                    <p:cond delay="0"/>
                                  </p:stCondLst>
                                  <p:childTnLst>
                                    <p:set>
                                      <p:cBhvr>
                                        <p:cTn id="84" dur="1" fill="hold">
                                          <p:stCondLst>
                                            <p:cond delay="0"/>
                                          </p:stCondLst>
                                        </p:cTn>
                                        <p:tgtEl>
                                          <p:spTgt spid="24"/>
                                        </p:tgtEl>
                                        <p:attrNameLst>
                                          <p:attrName>style.visibility</p:attrName>
                                        </p:attrNameLst>
                                      </p:cBhvr>
                                      <p:to>
                                        <p:strVal val="visible"/>
                                      </p:to>
                                    </p:set>
                                    <p:anim calcmode="lin" valueType="num">
                                      <p:cBhvr>
                                        <p:cTn id="85" dur="500" fill="hold"/>
                                        <p:tgtEl>
                                          <p:spTgt spid="24"/>
                                        </p:tgtEl>
                                        <p:attrNameLst>
                                          <p:attrName>ppt_w</p:attrName>
                                        </p:attrNameLst>
                                      </p:cBhvr>
                                      <p:tavLst>
                                        <p:tav tm="0">
                                          <p:val>
                                            <p:fltVal val="0"/>
                                          </p:val>
                                        </p:tav>
                                        <p:tav tm="100000">
                                          <p:val>
                                            <p:strVal val="#ppt_w"/>
                                          </p:val>
                                        </p:tav>
                                      </p:tavLst>
                                    </p:anim>
                                    <p:anim calcmode="lin" valueType="num">
                                      <p:cBhvr>
                                        <p:cTn id="86" dur="500" fill="hold"/>
                                        <p:tgtEl>
                                          <p:spTgt spid="24"/>
                                        </p:tgtEl>
                                        <p:attrNameLst>
                                          <p:attrName>ppt_h</p:attrName>
                                        </p:attrNameLst>
                                      </p:cBhvr>
                                      <p:tavLst>
                                        <p:tav tm="0">
                                          <p:val>
                                            <p:fltVal val="0"/>
                                          </p:val>
                                        </p:tav>
                                        <p:tav tm="100000">
                                          <p:val>
                                            <p:strVal val="#ppt_h"/>
                                          </p:val>
                                        </p:tav>
                                      </p:tavLst>
                                    </p:anim>
                                    <p:anim calcmode="lin" valueType="num">
                                      <p:cBhvr>
                                        <p:cTn id="87" dur="500" fill="hold"/>
                                        <p:tgtEl>
                                          <p:spTgt spid="24"/>
                                        </p:tgtEl>
                                        <p:attrNameLst>
                                          <p:attrName>style.rotation</p:attrName>
                                        </p:attrNameLst>
                                      </p:cBhvr>
                                      <p:tavLst>
                                        <p:tav tm="0">
                                          <p:val>
                                            <p:fltVal val="360"/>
                                          </p:val>
                                        </p:tav>
                                        <p:tav tm="100000">
                                          <p:val>
                                            <p:fltVal val="0"/>
                                          </p:val>
                                        </p:tav>
                                      </p:tavLst>
                                    </p:anim>
                                    <p:animEffect transition="in" filter="fade">
                                      <p:cBhvr>
                                        <p:cTn id="88" dur="500"/>
                                        <p:tgtEl>
                                          <p:spTgt spid="24"/>
                                        </p:tgtEl>
                                      </p:cBhvr>
                                    </p:animEffec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80A3583E-FE5C-0D07-038C-36A2FDCBDD5D}"/>
              </a:ext>
            </a:extLst>
          </p:cNvPr>
          <p:cNvGrpSpPr/>
          <p:nvPr/>
        </p:nvGrpSpPr>
        <p:grpSpPr>
          <a:xfrm>
            <a:off x="965891" y="254646"/>
            <a:ext cx="10502667" cy="1328023"/>
            <a:chOff x="1670038" y="926145"/>
            <a:chExt cx="9439134" cy="1328023"/>
          </a:xfrm>
        </p:grpSpPr>
        <p:sp>
          <p:nvSpPr>
            <p:cNvPr id="4" name="TextBox 3">
              <a:extLst>
                <a:ext uri="{FF2B5EF4-FFF2-40B4-BE49-F238E27FC236}">
                  <a16:creationId xmlns:a16="http://schemas.microsoft.com/office/drawing/2014/main" xmlns="" id="{1FC90016-E70E-0987-CABF-459E2CC39B5C}"/>
                </a:ext>
              </a:extLst>
            </p:cNvPr>
            <p:cNvSpPr txBox="1"/>
            <p:nvPr/>
          </p:nvSpPr>
          <p:spPr>
            <a:xfrm>
              <a:off x="2405960" y="926145"/>
              <a:ext cx="8703212" cy="1328023"/>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b.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Tìm</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phần</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mở</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đầu</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và</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kết</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thúc</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của</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văn</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Mỗi</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phần</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cho</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biết</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thông</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 tin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gì</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a:t>
              </a:r>
            </a:p>
          </p:txBody>
        </p:sp>
        <p:pic>
          <p:nvPicPr>
            <p:cNvPr id="7" name="Picture 6">
              <a:extLst>
                <a:ext uri="{FF2B5EF4-FFF2-40B4-BE49-F238E27FC236}">
                  <a16:creationId xmlns:a16="http://schemas.microsoft.com/office/drawing/2014/main" xmlns="" id="{318B51D5-D132-1D4C-31D2-5144598533BF}"/>
                </a:ext>
              </a:extLst>
            </p:cNvPr>
            <p:cNvPicPr>
              <a:picLocks noChangeAspect="1"/>
            </p:cNvPicPr>
            <p:nvPr/>
          </p:nvPicPr>
          <p:blipFill>
            <a:blip r:embed="rId5"/>
            <a:stretch>
              <a:fillRect/>
            </a:stretch>
          </p:blipFill>
          <p:spPr>
            <a:xfrm>
              <a:off x="1670038" y="937140"/>
              <a:ext cx="1048300" cy="1195311"/>
            </a:xfrm>
            <a:prstGeom prst="rect">
              <a:avLst/>
            </a:prstGeom>
          </p:spPr>
        </p:pic>
      </p:grpSp>
      <p:pic>
        <p:nvPicPr>
          <p:cNvPr id="3" name="Picture 2">
            <a:extLst>
              <a:ext uri="{FF2B5EF4-FFF2-40B4-BE49-F238E27FC236}">
                <a16:creationId xmlns:a16="http://schemas.microsoft.com/office/drawing/2014/main" xmlns="" id="{B4D9EC26-8C3C-447D-B4FA-C0443C33A2B2}"/>
              </a:ext>
            </a:extLst>
          </p:cNvPr>
          <p:cNvPicPr>
            <a:picLocks noChangeAspect="1"/>
          </p:cNvPicPr>
          <p:nvPr/>
        </p:nvPicPr>
        <p:blipFill>
          <a:blip r:embed="rId6"/>
          <a:stretch>
            <a:fillRect/>
          </a:stretch>
        </p:blipFill>
        <p:spPr>
          <a:xfrm>
            <a:off x="2411803" y="1898861"/>
            <a:ext cx="7356772" cy="1637554"/>
          </a:xfrm>
          <a:prstGeom prst="rect">
            <a:avLst/>
          </a:prstGeom>
        </p:spPr>
      </p:pic>
      <p:pic>
        <p:nvPicPr>
          <p:cNvPr id="5" name="Picture 4">
            <a:extLst>
              <a:ext uri="{FF2B5EF4-FFF2-40B4-BE49-F238E27FC236}">
                <a16:creationId xmlns:a16="http://schemas.microsoft.com/office/drawing/2014/main" xmlns="" id="{79595324-EA98-72B8-8E16-81378BE6B059}"/>
              </a:ext>
            </a:extLst>
          </p:cNvPr>
          <p:cNvPicPr>
            <a:picLocks noChangeAspect="1"/>
          </p:cNvPicPr>
          <p:nvPr/>
        </p:nvPicPr>
        <p:blipFill>
          <a:blip r:embed="rId7"/>
          <a:stretch>
            <a:fillRect/>
          </a:stretch>
        </p:blipFill>
        <p:spPr>
          <a:xfrm>
            <a:off x="2313542" y="3597812"/>
            <a:ext cx="7523201" cy="3075057"/>
          </a:xfrm>
          <a:prstGeom prst="rect">
            <a:avLst/>
          </a:prstGeom>
        </p:spPr>
      </p:pic>
      <p:sp>
        <p:nvSpPr>
          <p:cNvPr id="6" name="Rectangle: Rounded Corners 5">
            <a:extLst>
              <a:ext uri="{FF2B5EF4-FFF2-40B4-BE49-F238E27FC236}">
                <a16:creationId xmlns:a16="http://schemas.microsoft.com/office/drawing/2014/main" xmlns="" id="{16493669-DF8F-81AE-F37D-4338D6AD5DF6}"/>
              </a:ext>
            </a:extLst>
          </p:cNvPr>
          <p:cNvSpPr/>
          <p:nvPr/>
        </p:nvSpPr>
        <p:spPr>
          <a:xfrm>
            <a:off x="2655065" y="2005070"/>
            <a:ext cx="6852492" cy="804231"/>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xmlns="" id="{9B60D3E3-E74A-C80A-11ED-F930C567FAB8}"/>
              </a:ext>
            </a:extLst>
          </p:cNvPr>
          <p:cNvSpPr/>
          <p:nvPr/>
        </p:nvSpPr>
        <p:spPr>
          <a:xfrm>
            <a:off x="2677099" y="2831336"/>
            <a:ext cx="1861850" cy="220336"/>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xmlns="" id="{EFA2E8D1-4151-910B-7E96-5276E2F62375}"/>
              </a:ext>
            </a:extLst>
          </p:cNvPr>
          <p:cNvSpPr/>
          <p:nvPr/>
        </p:nvSpPr>
        <p:spPr>
          <a:xfrm>
            <a:off x="815248" y="2148289"/>
            <a:ext cx="1718632" cy="947451"/>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Mở</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đầu</a:t>
            </a:r>
            <a:endParaRPr lang="en-US" sz="2800" dirty="0">
              <a:solidFill>
                <a:srgbClr val="002060"/>
              </a:solidFill>
              <a:latin typeface="Cambria" panose="02040503050406030204" pitchFamily="18" charset="0"/>
              <a:ea typeface="Cambria" panose="02040503050406030204" pitchFamily="18" charset="0"/>
            </a:endParaRPr>
          </a:p>
        </p:txBody>
      </p:sp>
      <p:sp>
        <p:nvSpPr>
          <p:cNvPr id="27" name="Rectangle: Rounded Corners 26">
            <a:extLst>
              <a:ext uri="{FF2B5EF4-FFF2-40B4-BE49-F238E27FC236}">
                <a16:creationId xmlns:a16="http://schemas.microsoft.com/office/drawing/2014/main" xmlns="" id="{E4562954-2E7F-1425-BC87-19630CF3FC0F}"/>
              </a:ext>
            </a:extLst>
          </p:cNvPr>
          <p:cNvSpPr/>
          <p:nvPr/>
        </p:nvSpPr>
        <p:spPr>
          <a:xfrm>
            <a:off x="4682169" y="5310130"/>
            <a:ext cx="5001658" cy="341523"/>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xmlns="" id="{E158E9F4-E14A-060A-304B-484291728EDD}"/>
              </a:ext>
            </a:extLst>
          </p:cNvPr>
          <p:cNvSpPr/>
          <p:nvPr/>
        </p:nvSpPr>
        <p:spPr>
          <a:xfrm>
            <a:off x="2842352" y="5596568"/>
            <a:ext cx="6863508" cy="605928"/>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xmlns="" id="{82828914-9B48-3C35-433D-4F0D77E2951E}"/>
              </a:ext>
            </a:extLst>
          </p:cNvPr>
          <p:cNvSpPr/>
          <p:nvPr/>
        </p:nvSpPr>
        <p:spPr>
          <a:xfrm>
            <a:off x="638978" y="5365214"/>
            <a:ext cx="1718632" cy="947451"/>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Kết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thúc</a:t>
            </a:r>
            <a:endParaRPr lang="en-US" sz="2800" dirty="0">
              <a:solidFill>
                <a:srgbClr val="002060"/>
              </a:solidFill>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xmlns="" id="{26A5E7FA-6D03-6E73-A97C-C336F1108AA6}"/>
              </a:ext>
            </a:extLst>
          </p:cNvPr>
          <p:cNvSpPr txBox="1"/>
          <p:nvPr/>
        </p:nvSpPr>
        <p:spPr>
          <a:xfrm>
            <a:off x="2668377" y="1944483"/>
            <a:ext cx="6971381" cy="1328023"/>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algn="just"/>
            <a:r>
              <a:rPr lang="vi-VN" sz="2400" b="1">
                <a:latin typeface="Arial" panose="020B0604020202020204" pitchFamily="34" charset="0"/>
                <a:ea typeface="Roboto" panose="02000000000000000000" pitchFamily="2" charset="0"/>
                <a:cs typeface="Arial" panose="020B0604020202020204" pitchFamily="34" charset="0"/>
              </a:rPr>
              <a:t>Cho biết tên nhân vật được giới thiệu, tên cuốc sách có nhân vật đó và ấn tượng chung của người giới thiệu đối với nhân vật đó</a:t>
            </a:r>
            <a:endParaRPr lang="en-US" sz="2400" b="1" dirty="0">
              <a:latin typeface="Arial" panose="020B0604020202020204" pitchFamily="34" charset="0"/>
              <a:ea typeface="Roboto" panose="02000000000000000000" pitchFamily="2" charset="0"/>
              <a:cs typeface="Arial" panose="020B0604020202020204" pitchFamily="34" charset="0"/>
            </a:endParaRPr>
          </a:p>
        </p:txBody>
      </p:sp>
      <p:sp>
        <p:nvSpPr>
          <p:cNvPr id="31" name="TextBox 30">
            <a:extLst>
              <a:ext uri="{FF2B5EF4-FFF2-40B4-BE49-F238E27FC236}">
                <a16:creationId xmlns:a16="http://schemas.microsoft.com/office/drawing/2014/main" xmlns="" id="{7C2D2599-F311-6A90-1D3A-D7C3F4F3B1A6}"/>
              </a:ext>
            </a:extLst>
          </p:cNvPr>
          <p:cNvSpPr txBox="1"/>
          <p:nvPr/>
        </p:nvSpPr>
        <p:spPr>
          <a:xfrm>
            <a:off x="2723462" y="5255551"/>
            <a:ext cx="6971381" cy="919401"/>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algn="just"/>
            <a:r>
              <a:rPr lang="vi-VN" sz="2400" b="1" dirty="0">
                <a:latin typeface="Arial" panose="020B0604020202020204" pitchFamily="34" charset="0"/>
                <a:ea typeface="Roboto" panose="02000000000000000000" pitchFamily="2" charset="0"/>
                <a:cs typeface="Arial" panose="020B0604020202020204" pitchFamily="34" charset="0"/>
              </a:rPr>
              <a:t>Nêu nhận định tổng quan của người đọc về nhân vật trong cuốn sách.</a:t>
            </a:r>
            <a:endParaRPr lang="en-US" sz="2400" b="1" dirty="0">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9330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par>
                                <p:cTn id="14" presetID="22" presetClass="entr" presetSubtype="4"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down)">
                                      <p:cBhvr>
                                        <p:cTn id="16" dur="500"/>
                                        <p:tgtEl>
                                          <p:spTgt spid="25"/>
                                        </p:tgtEl>
                                      </p:cBhvr>
                                    </p:animEffect>
                                  </p:childTnLst>
                                  <p:subTnLst>
                                    <p:audio>
                                      <p:cMediaNode>
                                        <p:cTn display="0" masterRel="sameClick">
                                          <p:stCondLst>
                                            <p:cond evt="begin" delay="0">
                                              <p:tn val="14"/>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1000"/>
                                        <p:tgtEl>
                                          <p:spTgt spid="30"/>
                                        </p:tgtEl>
                                      </p:cBhvr>
                                    </p:animEffect>
                                    <p:anim calcmode="lin" valueType="num">
                                      <p:cBhvr>
                                        <p:cTn id="27" dur="1000" fill="hold"/>
                                        <p:tgtEl>
                                          <p:spTgt spid="30"/>
                                        </p:tgtEl>
                                        <p:attrNameLst>
                                          <p:attrName>ppt_x</p:attrName>
                                        </p:attrNameLst>
                                      </p:cBhvr>
                                      <p:tavLst>
                                        <p:tav tm="0">
                                          <p:val>
                                            <p:strVal val="#ppt_x"/>
                                          </p:val>
                                        </p:tav>
                                        <p:tav tm="100000">
                                          <p:val>
                                            <p:strVal val="#ppt_x"/>
                                          </p:val>
                                        </p:tav>
                                      </p:tavLst>
                                    </p:anim>
                                    <p:anim calcmode="lin" valueType="num">
                                      <p:cBhvr>
                                        <p:cTn id="28" dur="900" decel="100000" fill="hold"/>
                                        <p:tgtEl>
                                          <p:spTgt spid="30"/>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click.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par>
                                <p:cTn id="35" presetID="22" presetClass="entr" presetSubtype="4"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left)">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000"/>
                                        <p:tgtEl>
                                          <p:spTgt spid="31"/>
                                        </p:tgtEl>
                                      </p:cBhvr>
                                    </p:animEffect>
                                    <p:anim calcmode="lin" valueType="num">
                                      <p:cBhvr>
                                        <p:cTn id="48" dur="1000" fill="hold"/>
                                        <p:tgtEl>
                                          <p:spTgt spid="31"/>
                                        </p:tgtEl>
                                        <p:attrNameLst>
                                          <p:attrName>ppt_x</p:attrName>
                                        </p:attrNameLst>
                                      </p:cBhvr>
                                      <p:tavLst>
                                        <p:tav tm="0">
                                          <p:val>
                                            <p:strVal val="#ppt_x"/>
                                          </p:val>
                                        </p:tav>
                                        <p:tav tm="100000">
                                          <p:val>
                                            <p:strVal val="#ppt_x"/>
                                          </p:val>
                                        </p:tav>
                                      </p:tavLst>
                                    </p:anim>
                                    <p:anim calcmode="lin" valueType="num">
                                      <p:cBhvr>
                                        <p:cTn id="49" dur="900" decel="100000" fill="hold"/>
                                        <p:tgtEl>
                                          <p:spTgt spid="31"/>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5" grpId="0" animBg="1"/>
      <p:bldP spid="26" grpId="0" animBg="1"/>
      <p:bldP spid="27" grpId="0" animBg="1"/>
      <p:bldP spid="28" grpId="0" animBg="1"/>
      <p:bldP spid="29" grpId="0" animBg="1"/>
      <p:bldP spid="30" grpId="0" animBg="1"/>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xmlns="" id="{1CDA0F63-8BE0-E814-EAF7-F4E8E572D363}"/>
              </a:ext>
            </a:extLst>
          </p:cNvPr>
          <p:cNvGrpSpPr/>
          <p:nvPr/>
        </p:nvGrpSpPr>
        <p:grpSpPr>
          <a:xfrm>
            <a:off x="-906123" y="4954736"/>
            <a:ext cx="4614523" cy="2335065"/>
            <a:chOff x="0" y="0"/>
            <a:chExt cx="12332011" cy="7052337"/>
          </a:xfrm>
        </p:grpSpPr>
        <p:sp>
          <p:nvSpPr>
            <p:cNvPr id="3" name="Freeform 3">
              <a:extLst>
                <a:ext uri="{FF2B5EF4-FFF2-40B4-BE49-F238E27FC236}">
                  <a16:creationId xmlns:a16="http://schemas.microsoft.com/office/drawing/2014/main" xmlns="" id="{6D457B34-5BE0-7396-A6C9-E7147D023248}"/>
                </a:ext>
              </a:extLst>
            </p:cNvPr>
            <p:cNvSpPr/>
            <p:nvPr/>
          </p:nvSpPr>
          <p:spPr>
            <a:xfrm>
              <a:off x="0" y="4370124"/>
              <a:ext cx="12332011" cy="2682212"/>
            </a:xfrm>
            <a:custGeom>
              <a:avLst/>
              <a:gdLst/>
              <a:ahLst/>
              <a:cxnLst/>
              <a:rect l="l" t="t" r="r" b="b"/>
              <a:pathLst>
                <a:path w="12332011" h="2682212">
                  <a:moveTo>
                    <a:pt x="0" y="0"/>
                  </a:moveTo>
                  <a:lnTo>
                    <a:pt x="12332011" y="0"/>
                  </a:lnTo>
                  <a:lnTo>
                    <a:pt x="12332011" y="2682213"/>
                  </a:lnTo>
                  <a:lnTo>
                    <a:pt x="0" y="26822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a:extLst>
                <a:ext uri="{FF2B5EF4-FFF2-40B4-BE49-F238E27FC236}">
                  <a16:creationId xmlns:a16="http://schemas.microsoft.com/office/drawing/2014/main" xmlns="" id="{C16B09CB-7E4C-D7BB-5C7A-261242F50B29}"/>
                </a:ext>
              </a:extLst>
            </p:cNvPr>
            <p:cNvSpPr/>
            <p:nvPr/>
          </p:nvSpPr>
          <p:spPr>
            <a:xfrm>
              <a:off x="840409" y="0"/>
              <a:ext cx="7418245" cy="6187416"/>
            </a:xfrm>
            <a:custGeom>
              <a:avLst/>
              <a:gdLst/>
              <a:ahLst/>
              <a:cxnLst/>
              <a:rect l="l" t="t" r="r" b="b"/>
              <a:pathLst>
                <a:path w="7418245" h="6187416">
                  <a:moveTo>
                    <a:pt x="0" y="0"/>
                  </a:moveTo>
                  <a:lnTo>
                    <a:pt x="7418246" y="0"/>
                  </a:lnTo>
                  <a:lnTo>
                    <a:pt x="7418246" y="6187416"/>
                  </a:lnTo>
                  <a:lnTo>
                    <a:pt x="0" y="618741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grpSp>
      <p:sp>
        <p:nvSpPr>
          <p:cNvPr id="5" name="Freeform 5">
            <a:extLst>
              <a:ext uri="{FF2B5EF4-FFF2-40B4-BE49-F238E27FC236}">
                <a16:creationId xmlns:a16="http://schemas.microsoft.com/office/drawing/2014/main" xmlns="" id="{1E72FC03-039C-8FCA-89EA-DC1D04821CD7}"/>
              </a:ext>
            </a:extLst>
          </p:cNvPr>
          <p:cNvSpPr/>
          <p:nvPr/>
        </p:nvSpPr>
        <p:spPr>
          <a:xfrm flipV="1">
            <a:off x="-129150" y="-518983"/>
            <a:ext cx="12970619" cy="1763583"/>
          </a:xfrm>
          <a:custGeom>
            <a:avLst/>
            <a:gdLst/>
            <a:ahLst/>
            <a:cxnLst/>
            <a:rect l="l" t="t" r="r" b="b"/>
            <a:pathLst>
              <a:path w="19455929" h="4640844">
                <a:moveTo>
                  <a:pt x="0" y="4640844"/>
                </a:moveTo>
                <a:lnTo>
                  <a:pt x="19455929" y="4640844"/>
                </a:lnTo>
                <a:lnTo>
                  <a:pt x="19455929" y="0"/>
                </a:lnTo>
                <a:lnTo>
                  <a:pt x="0" y="0"/>
                </a:lnTo>
                <a:lnTo>
                  <a:pt x="0" y="4640844"/>
                </a:lnTo>
                <a:close/>
              </a:path>
            </a:pathLst>
          </a:custGeom>
          <a:blipFill>
            <a:blip r:embed="rId5"/>
            <a:stretch>
              <a:fillRect b="-152063"/>
            </a:stretch>
          </a:blipFill>
        </p:spPr>
        <p:txBody>
          <a:bodyPr/>
          <a:lstStyle/>
          <a:p>
            <a:pPr defTabSz="609630"/>
            <a:endParaRPr lang="en-US" sz="1200">
              <a:solidFill>
                <a:prstClr val="black"/>
              </a:solidFill>
              <a:latin typeface="Calibri"/>
            </a:endParaRPr>
          </a:p>
        </p:txBody>
      </p:sp>
      <p:sp>
        <p:nvSpPr>
          <p:cNvPr id="6" name="TextBox 5">
            <a:extLst>
              <a:ext uri="{FF2B5EF4-FFF2-40B4-BE49-F238E27FC236}">
                <a16:creationId xmlns:a16="http://schemas.microsoft.com/office/drawing/2014/main" xmlns="" id="{270DC423-605C-90C0-5C60-52206665F8B9}"/>
              </a:ext>
            </a:extLst>
          </p:cNvPr>
          <p:cNvSpPr txBox="1"/>
          <p:nvPr/>
        </p:nvSpPr>
        <p:spPr>
          <a:xfrm>
            <a:off x="337952" y="889000"/>
            <a:ext cx="11650848" cy="5939126"/>
          </a:xfrm>
          <a:prstGeom prst="rect">
            <a:avLst/>
          </a:prstGeom>
          <a:noFill/>
        </p:spPr>
        <p:txBody>
          <a:bodyPr wrap="square" rtlCol="0">
            <a:spAutoFit/>
          </a:bodyPr>
          <a:lstStyle/>
          <a:p>
            <a:pPr algn="just" defTabSz="609630"/>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Truyện</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kể</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hằng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đêm</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dành</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cho</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các</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cô</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bé</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cá</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tính</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của</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tác</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giả</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Ê-</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lê</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na</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Pha</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-vi-li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và</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Phran</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xét</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-ca Ca-</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va</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lô</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là</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cuốn</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sách</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thú</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vị</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kể</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về</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100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phụ</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nữ</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nổi</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tiếng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toàn</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cầu</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Trong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đó</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người</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để</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lại</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ấn</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tượng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mạnh</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nhất</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là</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Mi-</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lô</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nữ</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nghệ</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sĩ</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trống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người</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Cu-</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ba</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Ngay</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từ</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nhỏ</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Mi-</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lô</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đã</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bộc</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lộ</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rõ</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năng</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khiếu</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âm</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nhạc</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của</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mình</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Trống</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tim</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-pan-</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ni</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công</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-ga,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bông-gô</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loại</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nào</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cô</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cũng</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chơi</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được</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a:t>
            </a:r>
          </a:p>
          <a:p>
            <a:pPr algn="just" defTabSz="609630"/>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Mi-</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lô</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mơ</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ước</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trở</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thành</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một</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nghệ</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sĩ</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trống</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mặc</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dù</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ở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quê</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hương</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cô</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chỉ</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con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trai</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mới</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được</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chơi</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trống</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Cô</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quyết</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tâm</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theo</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đuổi</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ước</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mơ</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của</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mình</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Hằng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ngày</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cô</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rèn</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khả</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năng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cảm</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nhận</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âm</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thanh</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bằng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cách</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lắng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nghe</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những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tiếng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động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xung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quanh</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tiếng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lá</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đu</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đưa</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tiếng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chim</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ruồi</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vỗ</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cánh</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Với</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sự</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kiên</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trì</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cô</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đã</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thuyết</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phục</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được</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cha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cho</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tham</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gia</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lớp</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học</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nhạc</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Trải</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qua bao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khó</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khăn</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Mi-</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lô</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vẫn</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tin: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Sẽ</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đến</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một</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ngày</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mình</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được</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chơi</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trong</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một</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ban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nhạc</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thứ</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white"/>
                </a:solidFill>
                <a:latin typeface="Tahoma" panose="020B0604030504040204" pitchFamily="34" charset="0"/>
                <a:ea typeface="Tahoma" panose="020B0604030504040204" pitchFamily="34" charset="0"/>
                <a:cs typeface="Tahoma" panose="020B0604030504040204" pitchFamily="34" charset="0"/>
              </a:rPr>
              <a:t>thiệt</a:t>
            </a:r>
            <a:r>
              <a:rPr lang="en-US" sz="2533" dirty="0">
                <a:solidFill>
                  <a:prstClr val="white"/>
                </a:solidFill>
                <a:latin typeface="Tahoma" panose="020B0604030504040204" pitchFamily="34" charset="0"/>
                <a:ea typeface="Tahoma" panose="020B0604030504040204" pitchFamily="34" charset="0"/>
                <a:cs typeface="Tahoma" panose="020B0604030504040204" pitchFamily="34" charset="0"/>
              </a:rPr>
              <a:t>!”. </a:t>
            </a:r>
          </a:p>
          <a:p>
            <a:pPr algn="just" defTabSz="609630"/>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Nhờ</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tài</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năng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sự</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nổ</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lực</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và</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niềm</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tin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của</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Mi-</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lô</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thế</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giới</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đã</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có</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một</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p>
          <a:p>
            <a:pPr algn="just" defTabSz="609630"/>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nghệ</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sĩ</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trống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nổi</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tiếng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Mi-</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lô</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trở</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thành</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tấm</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gương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về</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lòng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quyết</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p>
          <a:p>
            <a:pPr algn="just" defTabSz="609630"/>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tâm</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theo</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đuổi</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ước</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mơ</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a:t>
            </a:r>
          </a:p>
          <a:p>
            <a:pPr algn="r" defTabSz="609630"/>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(Vũ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Mạnh</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Huy)</a:t>
            </a:r>
          </a:p>
        </p:txBody>
      </p:sp>
      <p:sp>
        <p:nvSpPr>
          <p:cNvPr id="7" name="Rectangle: Rounded Corners 6">
            <a:extLst>
              <a:ext uri="{FF2B5EF4-FFF2-40B4-BE49-F238E27FC236}">
                <a16:creationId xmlns:a16="http://schemas.microsoft.com/office/drawing/2014/main" xmlns="" id="{FE3020C6-BC84-FBE3-F624-77C23557E410}"/>
              </a:ext>
            </a:extLst>
          </p:cNvPr>
          <p:cNvSpPr/>
          <p:nvPr/>
        </p:nvSpPr>
        <p:spPr>
          <a:xfrm>
            <a:off x="508000" y="127000"/>
            <a:ext cx="1676188" cy="730331"/>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8" name="TextBox 7">
            <a:extLst>
              <a:ext uri="{FF2B5EF4-FFF2-40B4-BE49-F238E27FC236}">
                <a16:creationId xmlns:a16="http://schemas.microsoft.com/office/drawing/2014/main" xmlns="" id="{3F73502C-EE8F-0C1A-329B-396E1FDC33E0}"/>
              </a:ext>
            </a:extLst>
          </p:cNvPr>
          <p:cNvSpPr txBox="1"/>
          <p:nvPr/>
        </p:nvSpPr>
        <p:spPr>
          <a:xfrm>
            <a:off x="559012" y="215166"/>
            <a:ext cx="1676188" cy="584775"/>
          </a:xfrm>
          <a:prstGeom prst="rect">
            <a:avLst/>
          </a:prstGeom>
          <a:noFill/>
        </p:spPr>
        <p:txBody>
          <a:bodyPr wrap="square" rtlCol="0">
            <a:spAutoFit/>
          </a:bodyPr>
          <a:lstStyle/>
          <a:p>
            <a:pPr algn="just" defTabSz="609630"/>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Gợi</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ý: </a:t>
            </a:r>
          </a:p>
        </p:txBody>
      </p:sp>
      <p:sp>
        <p:nvSpPr>
          <p:cNvPr id="9" name="TextBox 8">
            <a:extLst>
              <a:ext uri="{FF2B5EF4-FFF2-40B4-BE49-F238E27FC236}">
                <a16:creationId xmlns:a16="http://schemas.microsoft.com/office/drawing/2014/main" xmlns="" id="{994CC166-B643-D7BE-1971-06F7108DFD95}"/>
              </a:ext>
            </a:extLst>
          </p:cNvPr>
          <p:cNvSpPr txBox="1"/>
          <p:nvPr/>
        </p:nvSpPr>
        <p:spPr>
          <a:xfrm>
            <a:off x="350652" y="2028944"/>
            <a:ext cx="11650848" cy="871905"/>
          </a:xfrm>
          <a:prstGeom prst="rect">
            <a:avLst/>
          </a:prstGeom>
          <a:noFill/>
        </p:spPr>
        <p:txBody>
          <a:bodyPr wrap="square" rtlCol="0">
            <a:spAutoFit/>
          </a:bodyPr>
          <a:lstStyle/>
          <a:p>
            <a:pPr algn="just" defTabSz="609630"/>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Ngay</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từ</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nhỏ</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Mi-</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lô</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đã</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bộc</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lộ</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rõ</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năng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khiếu</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âm</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nhạc</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của</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mình</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Trống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tim</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-pan-</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ni</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công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-ga,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bông-gô</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loại</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nào</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cô</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cũng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chơi</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được</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a:t>
            </a:r>
          </a:p>
        </p:txBody>
      </p:sp>
      <p:sp>
        <p:nvSpPr>
          <p:cNvPr id="10" name="TextBox 9">
            <a:extLst>
              <a:ext uri="{FF2B5EF4-FFF2-40B4-BE49-F238E27FC236}">
                <a16:creationId xmlns:a16="http://schemas.microsoft.com/office/drawing/2014/main" xmlns="" id="{F6C2EE15-94F4-3D78-1330-57B8FAE20915}"/>
              </a:ext>
            </a:extLst>
          </p:cNvPr>
          <p:cNvSpPr txBox="1"/>
          <p:nvPr/>
        </p:nvSpPr>
        <p:spPr>
          <a:xfrm>
            <a:off x="350652" y="2028944"/>
            <a:ext cx="11650848" cy="871905"/>
          </a:xfrm>
          <a:prstGeom prst="rect">
            <a:avLst/>
          </a:prstGeom>
          <a:noFill/>
        </p:spPr>
        <p:txBody>
          <a:bodyPr wrap="square" rtlCol="0">
            <a:spAutoFit/>
          </a:bodyPr>
          <a:lstStyle/>
          <a:p>
            <a:pPr algn="just" defTabSz="609630"/>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Ngay</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từ</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nhỏ</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Mi-</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lô</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đã</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bộc</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lộ</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rõ</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năng</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khiếu</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âm</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nhạc</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của</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mình</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Trống</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tim</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-pan-</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ni</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công</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-ga,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bông-gô</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loại</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nào</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cô</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cũng</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chơi</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được</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a:t>
            </a:r>
          </a:p>
        </p:txBody>
      </p:sp>
      <p:sp>
        <p:nvSpPr>
          <p:cNvPr id="11" name="TextBox 10">
            <a:extLst>
              <a:ext uri="{FF2B5EF4-FFF2-40B4-BE49-F238E27FC236}">
                <a16:creationId xmlns:a16="http://schemas.microsoft.com/office/drawing/2014/main" xmlns="" id="{99090031-D088-F444-5247-4A01BDF2FDBC}"/>
              </a:ext>
            </a:extLst>
          </p:cNvPr>
          <p:cNvSpPr txBox="1"/>
          <p:nvPr/>
        </p:nvSpPr>
        <p:spPr>
          <a:xfrm>
            <a:off x="406400" y="2833647"/>
            <a:ext cx="11650848" cy="871905"/>
          </a:xfrm>
          <a:prstGeom prst="rect">
            <a:avLst/>
          </a:prstGeom>
          <a:noFill/>
        </p:spPr>
        <p:txBody>
          <a:bodyPr wrap="square" rtlCol="0">
            <a:spAutoFit/>
          </a:bodyPr>
          <a:lstStyle/>
          <a:p>
            <a:pPr algn="just" defTabSz="609630"/>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Mi-</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lô</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mơ</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ước</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trở</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thành</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một</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nghệ</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sĩ</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trống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mặc</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dù</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ở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quê</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hương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cô</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chỉ</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con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trai</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mới</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được</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chơi</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trống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Cô</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quyết</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tâm</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theo</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đuổi</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ước</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mơ</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của</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mình</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p>
        </p:txBody>
      </p:sp>
      <p:sp>
        <p:nvSpPr>
          <p:cNvPr id="12" name="TextBox 11">
            <a:extLst>
              <a:ext uri="{FF2B5EF4-FFF2-40B4-BE49-F238E27FC236}">
                <a16:creationId xmlns:a16="http://schemas.microsoft.com/office/drawing/2014/main" xmlns="" id="{6F086C5B-C06E-F275-8249-DA1C6BF254E1}"/>
              </a:ext>
            </a:extLst>
          </p:cNvPr>
          <p:cNvSpPr txBox="1"/>
          <p:nvPr/>
        </p:nvSpPr>
        <p:spPr>
          <a:xfrm>
            <a:off x="406400" y="2833647"/>
            <a:ext cx="11650848" cy="871905"/>
          </a:xfrm>
          <a:prstGeom prst="rect">
            <a:avLst/>
          </a:prstGeom>
          <a:noFill/>
        </p:spPr>
        <p:txBody>
          <a:bodyPr wrap="square" rtlCol="0">
            <a:spAutoFit/>
          </a:bodyPr>
          <a:lstStyle/>
          <a:p>
            <a:pPr algn="just" defTabSz="609630"/>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Mi-</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lô</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mơ</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ước</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trở</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thành</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một</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nghệ</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sĩ</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trống</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mặc</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dù</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ở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quê</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hương</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cô</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chỉ</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con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trai</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mới</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được</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chơi</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trống</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Cô</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quyết</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tâm</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theo</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đuổi</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ước</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mơ</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của</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mình</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p>
        </p:txBody>
      </p:sp>
      <p:sp>
        <p:nvSpPr>
          <p:cNvPr id="13" name="TextBox 12">
            <a:extLst>
              <a:ext uri="{FF2B5EF4-FFF2-40B4-BE49-F238E27FC236}">
                <a16:creationId xmlns:a16="http://schemas.microsoft.com/office/drawing/2014/main" xmlns="" id="{C5B39A84-86F9-4180-D9A4-C5703501209C}"/>
              </a:ext>
            </a:extLst>
          </p:cNvPr>
          <p:cNvSpPr txBox="1"/>
          <p:nvPr/>
        </p:nvSpPr>
        <p:spPr>
          <a:xfrm>
            <a:off x="410076" y="4365744"/>
            <a:ext cx="11650848" cy="871905"/>
          </a:xfrm>
          <a:prstGeom prst="rect">
            <a:avLst/>
          </a:prstGeom>
          <a:noFill/>
        </p:spPr>
        <p:txBody>
          <a:bodyPr wrap="square" rtlCol="0">
            <a:spAutoFit/>
          </a:bodyPr>
          <a:lstStyle/>
          <a:p>
            <a:pPr algn="just" defTabSz="609630"/>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Trải</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qua bao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khó</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khăn</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Mi-</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lô</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vẫn</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tin: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Sẽ</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đến</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một</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ngày</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mình</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được</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chơi</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trong</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một</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ban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nhạc</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thứ</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prstClr val="black"/>
                </a:solidFill>
                <a:latin typeface="Tahoma" panose="020B0604030504040204" pitchFamily="34" charset="0"/>
                <a:ea typeface="Tahoma" panose="020B0604030504040204" pitchFamily="34" charset="0"/>
                <a:cs typeface="Tahoma" panose="020B0604030504040204" pitchFamily="34" charset="0"/>
              </a:rPr>
              <a:t>thiệt</a:t>
            </a:r>
            <a:r>
              <a:rPr lang="en-US" sz="2533" dirty="0">
                <a:solidFill>
                  <a:prstClr val="black"/>
                </a:solidFill>
                <a:latin typeface="Tahoma" panose="020B0604030504040204" pitchFamily="34" charset="0"/>
                <a:ea typeface="Tahoma" panose="020B0604030504040204" pitchFamily="34" charset="0"/>
                <a:cs typeface="Tahoma" panose="020B0604030504040204" pitchFamily="34" charset="0"/>
              </a:rPr>
              <a:t>!”. </a:t>
            </a:r>
          </a:p>
        </p:txBody>
      </p:sp>
      <p:sp>
        <p:nvSpPr>
          <p:cNvPr id="14" name="TextBox 13">
            <a:extLst>
              <a:ext uri="{FF2B5EF4-FFF2-40B4-BE49-F238E27FC236}">
                <a16:creationId xmlns:a16="http://schemas.microsoft.com/office/drawing/2014/main" xmlns="" id="{7CB98A8E-427D-5413-0778-FF2836FBE20A}"/>
              </a:ext>
            </a:extLst>
          </p:cNvPr>
          <p:cNvSpPr txBox="1"/>
          <p:nvPr/>
        </p:nvSpPr>
        <p:spPr>
          <a:xfrm>
            <a:off x="410076" y="4365744"/>
            <a:ext cx="11650848" cy="871905"/>
          </a:xfrm>
          <a:prstGeom prst="rect">
            <a:avLst/>
          </a:prstGeom>
          <a:noFill/>
        </p:spPr>
        <p:txBody>
          <a:bodyPr wrap="square" rtlCol="0">
            <a:spAutoFit/>
          </a:bodyPr>
          <a:lstStyle/>
          <a:p>
            <a:pPr algn="just" defTabSz="609630"/>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Trải</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qua bao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khó</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khăn</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Mi-</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lô</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vẫn</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tin: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Sẽ</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đến</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một</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ngày</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mình</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được</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chơi</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trong</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một</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ban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nhạc</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thứ</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r>
              <a:rPr lang="en-US" sz="2533" dirty="0" err="1">
                <a:solidFill>
                  <a:srgbClr val="FF1C11"/>
                </a:solidFill>
                <a:latin typeface="Tahoma" panose="020B0604030504040204" pitchFamily="34" charset="0"/>
                <a:ea typeface="Tahoma" panose="020B0604030504040204" pitchFamily="34" charset="0"/>
                <a:cs typeface="Tahoma" panose="020B0604030504040204" pitchFamily="34" charset="0"/>
              </a:rPr>
              <a:t>thiệt</a:t>
            </a:r>
            <a:r>
              <a:rPr lang="en-US" sz="2533" dirty="0">
                <a:solidFill>
                  <a:srgbClr val="FF1C11"/>
                </a:solidFill>
                <a:latin typeface="Tahoma" panose="020B0604030504040204" pitchFamily="34" charset="0"/>
                <a:ea typeface="Tahoma" panose="020B0604030504040204" pitchFamily="34" charset="0"/>
                <a:cs typeface="Tahoma" panose="020B0604030504040204" pitchFamily="34" charset="0"/>
              </a:rPr>
              <a:t>!”. </a:t>
            </a:r>
          </a:p>
        </p:txBody>
      </p:sp>
      <p:grpSp>
        <p:nvGrpSpPr>
          <p:cNvPr id="15" name="Group 14">
            <a:extLst>
              <a:ext uri="{FF2B5EF4-FFF2-40B4-BE49-F238E27FC236}">
                <a16:creationId xmlns:a16="http://schemas.microsoft.com/office/drawing/2014/main" xmlns="" id="{DE8B76B3-E73C-5411-29D6-B022987E256C}"/>
              </a:ext>
            </a:extLst>
          </p:cNvPr>
          <p:cNvGrpSpPr/>
          <p:nvPr/>
        </p:nvGrpSpPr>
        <p:grpSpPr>
          <a:xfrm>
            <a:off x="7025602" y="889189"/>
            <a:ext cx="3048000" cy="1103183"/>
            <a:chOff x="10538403" y="1333784"/>
            <a:chExt cx="4572000" cy="1654774"/>
          </a:xfrm>
        </p:grpSpPr>
        <p:sp>
          <p:nvSpPr>
            <p:cNvPr id="16" name="Speech Bubble: Oval 15">
              <a:extLst>
                <a:ext uri="{FF2B5EF4-FFF2-40B4-BE49-F238E27FC236}">
                  <a16:creationId xmlns:a16="http://schemas.microsoft.com/office/drawing/2014/main" xmlns="" id="{614005B8-DAEE-197F-906D-72582EC665F3}"/>
                </a:ext>
              </a:extLst>
            </p:cNvPr>
            <p:cNvSpPr/>
            <p:nvPr/>
          </p:nvSpPr>
          <p:spPr>
            <a:xfrm>
              <a:off x="10538403" y="1333784"/>
              <a:ext cx="4572000" cy="1654774"/>
            </a:xfrm>
            <a:prstGeom prst="wedgeEllipseCallout">
              <a:avLst>
                <a:gd name="adj1" fmla="val -42412"/>
                <a:gd name="adj2" fmla="val 625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7" name="TextBox 16">
              <a:extLst>
                <a:ext uri="{FF2B5EF4-FFF2-40B4-BE49-F238E27FC236}">
                  <a16:creationId xmlns:a16="http://schemas.microsoft.com/office/drawing/2014/main" xmlns="" id="{F8A480C2-2B05-82D2-1135-07B28666CA63}"/>
                </a:ext>
              </a:extLst>
            </p:cNvPr>
            <p:cNvSpPr txBox="1"/>
            <p:nvPr/>
          </p:nvSpPr>
          <p:spPr>
            <a:xfrm>
              <a:off x="11403180" y="1627415"/>
              <a:ext cx="3258585" cy="969496"/>
            </a:xfrm>
            <a:prstGeom prst="rect">
              <a:avLst/>
            </a:prstGeom>
            <a:noFill/>
          </p:spPr>
          <p:txBody>
            <a:bodyPr wrap="none" rtlCol="0">
              <a:spAutoFit/>
            </a:bodyPr>
            <a:lstStyle/>
            <a:p>
              <a:pPr defTabSz="609630"/>
              <a:r>
                <a:rPr lang="en-US" sz="3600" b="1" dirty="0" err="1">
                  <a:solidFill>
                    <a:srgbClr val="2AB0DA"/>
                  </a:solidFill>
                  <a:latin typeface="Tahoma" panose="020B0604030504040204" pitchFamily="34" charset="0"/>
                  <a:ea typeface="Tahoma" panose="020B0604030504040204" pitchFamily="34" charset="0"/>
                  <a:cs typeface="Tahoma" panose="020B0604030504040204" pitchFamily="34" charset="0"/>
                </a:rPr>
                <a:t>Tài</a:t>
              </a:r>
              <a:r>
                <a:rPr lang="en-US" sz="3600" b="1" dirty="0">
                  <a:solidFill>
                    <a:srgbClr val="2AB0DA"/>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2AB0DA"/>
                  </a:solidFill>
                  <a:latin typeface="Tahoma" panose="020B0604030504040204" pitchFamily="34" charset="0"/>
                  <a:ea typeface="Tahoma" panose="020B0604030504040204" pitchFamily="34" charset="0"/>
                  <a:cs typeface="Tahoma" panose="020B0604030504040204" pitchFamily="34" charset="0"/>
                </a:rPr>
                <a:t>năng</a:t>
              </a:r>
              <a:endParaRPr lang="en-US" sz="3600" b="1" dirty="0">
                <a:solidFill>
                  <a:srgbClr val="2AB0DA"/>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a16="http://schemas.microsoft.com/office/drawing/2014/main" xmlns="" id="{87DE0B13-D395-1F33-A6C5-9FE4CBFBFD78}"/>
              </a:ext>
            </a:extLst>
          </p:cNvPr>
          <p:cNvGrpSpPr/>
          <p:nvPr/>
        </p:nvGrpSpPr>
        <p:grpSpPr>
          <a:xfrm>
            <a:off x="660400" y="3659693"/>
            <a:ext cx="3048000" cy="1103183"/>
            <a:chOff x="10538403" y="1547881"/>
            <a:chExt cx="4572000" cy="1654774"/>
          </a:xfrm>
        </p:grpSpPr>
        <p:sp>
          <p:nvSpPr>
            <p:cNvPr id="19" name="Speech Bubble: Oval 18">
              <a:extLst>
                <a:ext uri="{FF2B5EF4-FFF2-40B4-BE49-F238E27FC236}">
                  <a16:creationId xmlns:a16="http://schemas.microsoft.com/office/drawing/2014/main" xmlns="" id="{CFFB40DC-C21C-93E4-1245-A86B726AEC5A}"/>
                </a:ext>
              </a:extLst>
            </p:cNvPr>
            <p:cNvSpPr/>
            <p:nvPr/>
          </p:nvSpPr>
          <p:spPr>
            <a:xfrm>
              <a:off x="10538403" y="1547881"/>
              <a:ext cx="4572000" cy="1654774"/>
            </a:xfrm>
            <a:prstGeom prst="wedgeEllipseCallout">
              <a:avLst>
                <a:gd name="adj1" fmla="val 62325"/>
                <a:gd name="adj2" fmla="val -53833"/>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20" name="TextBox 19">
              <a:extLst>
                <a:ext uri="{FF2B5EF4-FFF2-40B4-BE49-F238E27FC236}">
                  <a16:creationId xmlns:a16="http://schemas.microsoft.com/office/drawing/2014/main" xmlns="" id="{4DC3248B-A6CF-48B0-1563-E66C2B4CE478}"/>
                </a:ext>
              </a:extLst>
            </p:cNvPr>
            <p:cNvSpPr txBox="1"/>
            <p:nvPr/>
          </p:nvSpPr>
          <p:spPr>
            <a:xfrm>
              <a:off x="10985655" y="1893803"/>
              <a:ext cx="3917418" cy="969496"/>
            </a:xfrm>
            <a:prstGeom prst="rect">
              <a:avLst/>
            </a:prstGeom>
            <a:noFill/>
          </p:spPr>
          <p:txBody>
            <a:bodyPr wrap="none" rtlCol="0">
              <a:spAutoFit/>
            </a:bodyPr>
            <a:lstStyle/>
            <a:p>
              <a:pPr defTabSz="609630"/>
              <a:r>
                <a:rPr lang="en-US" sz="3600" b="1" dirty="0" err="1">
                  <a:solidFill>
                    <a:srgbClr val="2AB0DA"/>
                  </a:solidFill>
                  <a:latin typeface="Tahoma" panose="020B0604030504040204" pitchFamily="34" charset="0"/>
                  <a:ea typeface="Tahoma" panose="020B0604030504040204" pitchFamily="34" charset="0"/>
                  <a:cs typeface="Tahoma" panose="020B0604030504040204" pitchFamily="34" charset="0"/>
                </a:rPr>
                <a:t>Quyết</a:t>
              </a:r>
              <a:r>
                <a:rPr lang="en-US" sz="3600" b="1" dirty="0">
                  <a:solidFill>
                    <a:srgbClr val="2AB0DA"/>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2AB0DA"/>
                  </a:solidFill>
                  <a:latin typeface="Tahoma" panose="020B0604030504040204" pitchFamily="34" charset="0"/>
                  <a:ea typeface="Tahoma" panose="020B0604030504040204" pitchFamily="34" charset="0"/>
                  <a:cs typeface="Tahoma" panose="020B0604030504040204" pitchFamily="34" charset="0"/>
                </a:rPr>
                <a:t>tâm</a:t>
              </a:r>
              <a:endParaRPr lang="en-US" sz="3600" b="1" dirty="0">
                <a:solidFill>
                  <a:srgbClr val="2AB0DA"/>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21" name="Group 20">
            <a:extLst>
              <a:ext uri="{FF2B5EF4-FFF2-40B4-BE49-F238E27FC236}">
                <a16:creationId xmlns:a16="http://schemas.microsoft.com/office/drawing/2014/main" xmlns="" id="{E6CCCB39-9DC2-424B-042F-D62E68F711E5}"/>
              </a:ext>
            </a:extLst>
          </p:cNvPr>
          <p:cNvGrpSpPr/>
          <p:nvPr/>
        </p:nvGrpSpPr>
        <p:grpSpPr>
          <a:xfrm>
            <a:off x="3977602" y="5219354"/>
            <a:ext cx="3048000" cy="1103183"/>
            <a:chOff x="5930308" y="7696267"/>
            <a:chExt cx="4572000" cy="1654774"/>
          </a:xfrm>
        </p:grpSpPr>
        <p:sp>
          <p:nvSpPr>
            <p:cNvPr id="22" name="Speech Bubble: Oval 21">
              <a:extLst>
                <a:ext uri="{FF2B5EF4-FFF2-40B4-BE49-F238E27FC236}">
                  <a16:creationId xmlns:a16="http://schemas.microsoft.com/office/drawing/2014/main" xmlns="" id="{5F55100C-BAD2-EA4F-3519-9612F65A19DD}"/>
                </a:ext>
              </a:extLst>
            </p:cNvPr>
            <p:cNvSpPr/>
            <p:nvPr/>
          </p:nvSpPr>
          <p:spPr>
            <a:xfrm>
              <a:off x="5930308" y="7696267"/>
              <a:ext cx="4572000" cy="1654774"/>
            </a:xfrm>
            <a:prstGeom prst="wedgeEllipseCallout">
              <a:avLst>
                <a:gd name="adj1" fmla="val 62325"/>
                <a:gd name="adj2" fmla="val -53833"/>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23" name="TextBox 22">
              <a:extLst>
                <a:ext uri="{FF2B5EF4-FFF2-40B4-BE49-F238E27FC236}">
                  <a16:creationId xmlns:a16="http://schemas.microsoft.com/office/drawing/2014/main" xmlns="" id="{8EF7AE64-C421-F807-6174-BF5FED2BE53A}"/>
                </a:ext>
              </a:extLst>
            </p:cNvPr>
            <p:cNvSpPr txBox="1"/>
            <p:nvPr/>
          </p:nvSpPr>
          <p:spPr>
            <a:xfrm>
              <a:off x="7016383" y="8045285"/>
              <a:ext cx="2335254" cy="969496"/>
            </a:xfrm>
            <a:prstGeom prst="rect">
              <a:avLst/>
            </a:prstGeom>
            <a:noFill/>
          </p:spPr>
          <p:txBody>
            <a:bodyPr wrap="none" rtlCol="0">
              <a:spAutoFit/>
            </a:bodyPr>
            <a:lstStyle/>
            <a:p>
              <a:pPr defTabSz="609630"/>
              <a:r>
                <a:rPr lang="en-US" sz="3600" b="1" dirty="0" err="1">
                  <a:solidFill>
                    <a:srgbClr val="2AB0DA"/>
                  </a:solidFill>
                  <a:latin typeface="Tahoma" panose="020B0604030504040204" pitchFamily="34" charset="0"/>
                  <a:ea typeface="Tahoma" panose="020B0604030504040204" pitchFamily="34" charset="0"/>
                  <a:cs typeface="Tahoma" panose="020B0604030504040204" pitchFamily="34" charset="0"/>
                </a:rPr>
                <a:t>Tự</a:t>
              </a:r>
              <a:r>
                <a:rPr lang="en-US" sz="3600" b="1" dirty="0">
                  <a:solidFill>
                    <a:srgbClr val="2AB0DA"/>
                  </a:solidFill>
                  <a:latin typeface="Tahoma" panose="020B0604030504040204" pitchFamily="34" charset="0"/>
                  <a:ea typeface="Tahoma" panose="020B0604030504040204" pitchFamily="34" charset="0"/>
                  <a:cs typeface="Tahoma" panose="020B0604030504040204" pitchFamily="34" charset="0"/>
                </a:rPr>
                <a:t> tin</a:t>
              </a:r>
            </a:p>
          </p:txBody>
        </p:sp>
      </p:grpSp>
    </p:spTree>
    <p:extLst>
      <p:ext uri="{BB962C8B-B14F-4D97-AF65-F5344CB8AC3E}">
        <p14:creationId xmlns:p14="http://schemas.microsoft.com/office/powerpoint/2010/main" val="29641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D12D67F-E954-244B-C7C9-FC2534CE51F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3309" y="1575447"/>
            <a:ext cx="8896783" cy="4472813"/>
          </a:xfrm>
          <a:prstGeom prst="rect">
            <a:avLst/>
          </a:prstGeom>
          <a:noFill/>
          <a:ln>
            <a:noFill/>
          </a:ln>
        </p:spPr>
      </p:pic>
      <p:sp>
        <p:nvSpPr>
          <p:cNvPr id="5" name="Rectangle: Rounded Corners 4">
            <a:extLst>
              <a:ext uri="{FF2B5EF4-FFF2-40B4-BE49-F238E27FC236}">
                <a16:creationId xmlns:a16="http://schemas.microsoft.com/office/drawing/2014/main" xmlns="" id="{7E271A12-F807-6881-0EB3-7277F1CE4090}"/>
              </a:ext>
            </a:extLst>
          </p:cNvPr>
          <p:cNvSpPr/>
          <p:nvPr/>
        </p:nvSpPr>
        <p:spPr>
          <a:xfrm>
            <a:off x="1625219" y="414542"/>
            <a:ext cx="8534399" cy="797313"/>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6" name="Text Box 20">
            <a:extLst>
              <a:ext uri="{FF2B5EF4-FFF2-40B4-BE49-F238E27FC236}">
                <a16:creationId xmlns:a16="http://schemas.microsoft.com/office/drawing/2014/main" xmlns="" id="{FBE61385-239E-B4C6-E1B0-FC7A2B5AE087}"/>
              </a:ext>
            </a:extLst>
          </p:cNvPr>
          <p:cNvSpPr txBox="1">
            <a:spLocks noChangeArrowheads="1"/>
          </p:cNvSpPr>
          <p:nvPr/>
        </p:nvSpPr>
        <p:spPr bwMode="auto">
          <a:xfrm>
            <a:off x="1542362" y="568778"/>
            <a:ext cx="87053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defTabSz="914400">
              <a:spcBef>
                <a:spcPct val="50000"/>
              </a:spcBef>
              <a:buNone/>
            </a:pPr>
            <a:r>
              <a:rPr lang="en-US" altLang="en-US" b="1" dirty="0">
                <a:solidFill>
                  <a:srgbClr val="C00000"/>
                </a:solidFill>
              </a:rPr>
              <a:t>Hoàn </a:t>
            </a:r>
            <a:r>
              <a:rPr lang="en-US" altLang="en-US" b="1" dirty="0" err="1">
                <a:solidFill>
                  <a:srgbClr val="C00000"/>
                </a:solidFill>
              </a:rPr>
              <a:t>thành</a:t>
            </a:r>
            <a:r>
              <a:rPr lang="en-US" altLang="en-US" b="1" dirty="0">
                <a:solidFill>
                  <a:srgbClr val="C00000"/>
                </a:solidFill>
              </a:rPr>
              <a:t> </a:t>
            </a:r>
            <a:r>
              <a:rPr lang="en-US" altLang="en-US" b="1" dirty="0" err="1">
                <a:solidFill>
                  <a:srgbClr val="C00000"/>
                </a:solidFill>
              </a:rPr>
              <a:t>phiếu</a:t>
            </a:r>
            <a:r>
              <a:rPr lang="en-US" altLang="en-US" b="1" dirty="0">
                <a:solidFill>
                  <a:srgbClr val="C00000"/>
                </a:solidFill>
              </a:rPr>
              <a:t> </a:t>
            </a:r>
            <a:r>
              <a:rPr lang="en-US" altLang="en-US" b="1" dirty="0" err="1">
                <a:solidFill>
                  <a:srgbClr val="C00000"/>
                </a:solidFill>
              </a:rPr>
              <a:t>bài</a:t>
            </a:r>
            <a:r>
              <a:rPr lang="en-US" altLang="en-US" b="1" dirty="0">
                <a:solidFill>
                  <a:srgbClr val="C00000"/>
                </a:solidFill>
              </a:rPr>
              <a:t> </a:t>
            </a:r>
            <a:r>
              <a:rPr lang="en-US" altLang="en-US" b="1" dirty="0" err="1">
                <a:solidFill>
                  <a:srgbClr val="C00000"/>
                </a:solidFill>
              </a:rPr>
              <a:t>tập</a:t>
            </a:r>
            <a:endParaRPr kumimoji="0" lang="vi-VN" altLang="en-US" b="1" i="0" u="none" strike="noStrike" kern="1200" cap="none" spc="0" normalizeH="0" baseline="0" noProof="0" dirty="0">
              <a:ln>
                <a:noFill/>
              </a:ln>
              <a:solidFill>
                <a:srgbClr val="C00000"/>
              </a:solidFill>
              <a:effectLst/>
              <a:uLnTx/>
              <a:uFillTx/>
              <a:ea typeface="字魂35号-经典雅黑"/>
            </a:endParaRPr>
          </a:p>
        </p:txBody>
      </p:sp>
      <p:sp>
        <p:nvSpPr>
          <p:cNvPr id="7" name="Rectangle: Rounded Corners 6">
            <a:extLst>
              <a:ext uri="{FF2B5EF4-FFF2-40B4-BE49-F238E27FC236}">
                <a16:creationId xmlns:a16="http://schemas.microsoft.com/office/drawing/2014/main" xmlns="" id="{EE49E7E8-F2A4-3AC9-70BE-C40E535DCEFE}"/>
              </a:ext>
            </a:extLst>
          </p:cNvPr>
          <p:cNvSpPr/>
          <p:nvPr/>
        </p:nvSpPr>
        <p:spPr>
          <a:xfrm>
            <a:off x="3966072" y="2269475"/>
            <a:ext cx="1575412" cy="804231"/>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002060"/>
                </a:solidFill>
                <a:latin typeface="Cambria" panose="02040503050406030204" pitchFamily="18" charset="0"/>
                <a:ea typeface="Cambria" panose="02040503050406030204" pitchFamily="18" charset="0"/>
              </a:rPr>
              <a:t>Có</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năng</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khiếu</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âm</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nhạc</a:t>
            </a:r>
            <a:endParaRPr lang="en-US" b="1" dirty="0">
              <a:solidFill>
                <a:srgbClr val="00206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xmlns="" id="{2A6FE318-878C-FCB2-E03D-2C1A12FEE5FC}"/>
              </a:ext>
            </a:extLst>
          </p:cNvPr>
          <p:cNvSpPr/>
          <p:nvPr/>
        </p:nvSpPr>
        <p:spPr>
          <a:xfrm>
            <a:off x="6290630" y="2148290"/>
            <a:ext cx="3789803" cy="50677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latin typeface="Cambria" panose="02040503050406030204" pitchFamily="18" charset="0"/>
                <a:ea typeface="Cambria" panose="02040503050406030204" pitchFamily="18" charset="0"/>
              </a:rPr>
              <a:t>Chơi</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được</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mọi</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loại</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trống</a:t>
            </a:r>
            <a:endParaRPr lang="en-US" sz="2000" dirty="0">
              <a:solidFill>
                <a:srgbClr val="00206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xmlns="" id="{D02F0456-3711-2B4B-C520-213C6FB9CB25}"/>
              </a:ext>
            </a:extLst>
          </p:cNvPr>
          <p:cNvSpPr/>
          <p:nvPr/>
        </p:nvSpPr>
        <p:spPr>
          <a:xfrm>
            <a:off x="3966072" y="3536415"/>
            <a:ext cx="1575412" cy="804231"/>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002060"/>
                </a:solidFill>
                <a:latin typeface="Cambria" panose="02040503050406030204" pitchFamily="18" charset="0"/>
                <a:ea typeface="Cambria" panose="02040503050406030204" pitchFamily="18" charset="0"/>
              </a:rPr>
              <a:t>Có</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ước</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mơ</a:t>
            </a:r>
            <a:endParaRPr lang="en-US" b="1" dirty="0">
              <a:solidFill>
                <a:srgbClr val="002060"/>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xmlns="" id="{D6E61AE6-7FCE-484E-937B-CD6E360C106F}"/>
              </a:ext>
            </a:extLst>
          </p:cNvPr>
          <p:cNvSpPr/>
          <p:nvPr/>
        </p:nvSpPr>
        <p:spPr>
          <a:xfrm>
            <a:off x="6290630" y="3349128"/>
            <a:ext cx="4032175" cy="50677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060"/>
                </a:solidFill>
                <a:latin typeface="Cambria" panose="02040503050406030204" pitchFamily="18" charset="0"/>
                <a:ea typeface="Cambria" panose="02040503050406030204" pitchFamily="18" charset="0"/>
              </a:rPr>
              <a:t>T</a:t>
            </a:r>
            <a:r>
              <a:rPr lang="vi-VN" sz="1600" dirty="0">
                <a:solidFill>
                  <a:srgbClr val="002060"/>
                </a:solidFill>
                <a:latin typeface="Cambria" panose="02040503050406030204" pitchFamily="18" charset="0"/>
                <a:ea typeface="Cambria" panose="02040503050406030204" pitchFamily="18" charset="0"/>
              </a:rPr>
              <a:t>rở thành một nghệ sĩ trống, mặc dù ở quê hương cô, chỉ con trai mới được chơi trống.</a:t>
            </a:r>
            <a:endParaRPr lang="en-US" sz="1600" dirty="0">
              <a:solidFill>
                <a:srgbClr val="002060"/>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xmlns="" id="{A635028D-4B7A-5750-4947-586CC28E58B7}"/>
              </a:ext>
            </a:extLst>
          </p:cNvPr>
          <p:cNvSpPr/>
          <p:nvPr/>
        </p:nvSpPr>
        <p:spPr>
          <a:xfrm>
            <a:off x="3966072" y="4792338"/>
            <a:ext cx="1575412" cy="804231"/>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latin typeface="Cambria" panose="02040503050406030204" pitchFamily="18" charset="0"/>
                <a:ea typeface="Cambria" panose="02040503050406030204" pitchFamily="18" charset="0"/>
              </a:rPr>
              <a:t>lòng quyết tâm</a:t>
            </a:r>
            <a:endParaRPr lang="en-US" b="1" dirty="0">
              <a:solidFill>
                <a:srgbClr val="00206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xmlns="" id="{65064768-9DB4-B7F0-B3FB-4AFB18A5CBBA}"/>
              </a:ext>
            </a:extLst>
          </p:cNvPr>
          <p:cNvSpPr/>
          <p:nvPr/>
        </p:nvSpPr>
        <p:spPr>
          <a:xfrm>
            <a:off x="6290630" y="4583016"/>
            <a:ext cx="4032175" cy="113473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060"/>
                </a:solidFill>
                <a:latin typeface="Cambria" panose="02040503050406030204" pitchFamily="18" charset="0"/>
                <a:ea typeface="Cambria" panose="02040503050406030204" pitchFamily="18" charset="0"/>
              </a:rPr>
              <a:t>H</a:t>
            </a:r>
            <a:r>
              <a:rPr lang="vi-VN" sz="1600" dirty="0">
                <a:solidFill>
                  <a:srgbClr val="002060"/>
                </a:solidFill>
                <a:latin typeface="Cambria" panose="02040503050406030204" pitchFamily="18" charset="0"/>
                <a:ea typeface="Cambria" panose="02040503050406030204" pitchFamily="18" charset="0"/>
              </a:rPr>
              <a:t>ằng ngày, cô rèn khả năng cảm nhận âm thanh bằng cách lắng nghe những tiếng động xung quanh: tiếng lá đu đưa, tiếng chim ruồi vỗ cánh.</a:t>
            </a:r>
            <a:endParaRPr lang="en-US" sz="16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7813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down)">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animBg="1"/>
      <p:bldP spid="11" grpId="0" animBg="1"/>
      <p:bldP spid="12" grpId="0" animBg="1"/>
      <p:bldP spid="13"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DFD5F9C3-F977-4E0E-A849-8B3AD1A80EBA}"/>
              </a:ext>
            </a:extLst>
          </p:cNvPr>
          <p:cNvSpPr/>
          <p:nvPr/>
        </p:nvSpPr>
        <p:spPr>
          <a:xfrm>
            <a:off x="947451" y="282340"/>
            <a:ext cx="9959248" cy="984600"/>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14" name="Text Box 20">
            <a:extLst>
              <a:ext uri="{FF2B5EF4-FFF2-40B4-BE49-F238E27FC236}">
                <a16:creationId xmlns:a16="http://schemas.microsoft.com/office/drawing/2014/main" xmlns="" id="{DCD31523-A2D5-4933-BA79-F88E34B661B1}"/>
              </a:ext>
            </a:extLst>
          </p:cNvPr>
          <p:cNvSpPr txBox="1">
            <a:spLocks noChangeArrowheads="1"/>
          </p:cNvSpPr>
          <p:nvPr/>
        </p:nvSpPr>
        <p:spPr bwMode="auto">
          <a:xfrm>
            <a:off x="1189823" y="282340"/>
            <a:ext cx="990416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defTabSz="914400">
              <a:spcBef>
                <a:spcPct val="50000"/>
              </a:spcBef>
              <a:buNone/>
            </a:pPr>
            <a:r>
              <a:rPr lang="en-US" altLang="en-US" b="1" dirty="0">
                <a:solidFill>
                  <a:srgbClr val="C00000"/>
                </a:solidFill>
              </a:rPr>
              <a:t>2. </a:t>
            </a:r>
            <a:r>
              <a:rPr lang="vi-VN" altLang="en-US" b="1" dirty="0">
                <a:solidFill>
                  <a:srgbClr val="C00000"/>
                </a:solidFill>
              </a:rPr>
              <a:t>Trao đổi về những điểm cần lưu ý khi viết đoạn văn giới thiệu nhân vật trong một cuốn sách.</a:t>
            </a:r>
            <a:endParaRPr kumimoji="0" lang="vi-VN" altLang="en-US" sz="3200" b="1" i="0" u="none" strike="noStrike" kern="1200" cap="none" spc="0" normalizeH="0" baseline="0" noProof="0" dirty="0">
              <a:ln>
                <a:noFill/>
              </a:ln>
              <a:solidFill>
                <a:srgbClr val="C00000"/>
              </a:solidFill>
              <a:effectLst/>
              <a:uLnTx/>
              <a:uFillTx/>
              <a:latin typeface="Arial" panose="020B0604020202020204" pitchFamily="34" charset="0"/>
              <a:ea typeface="字魂35号-经典雅黑"/>
              <a:cs typeface="Arial" panose="020B0604020202020204" pitchFamily="34" charset="0"/>
            </a:endParaRPr>
          </a:p>
        </p:txBody>
      </p:sp>
      <p:grpSp>
        <p:nvGrpSpPr>
          <p:cNvPr id="3" name="Group 2">
            <a:extLst>
              <a:ext uri="{FF2B5EF4-FFF2-40B4-BE49-F238E27FC236}">
                <a16:creationId xmlns:a16="http://schemas.microsoft.com/office/drawing/2014/main" xmlns="" id="{5EF69F01-3306-37EB-3755-B975E8776860}"/>
              </a:ext>
            </a:extLst>
          </p:cNvPr>
          <p:cNvGrpSpPr/>
          <p:nvPr/>
        </p:nvGrpSpPr>
        <p:grpSpPr>
          <a:xfrm>
            <a:off x="304561" y="1665657"/>
            <a:ext cx="4720543" cy="2674989"/>
            <a:chOff x="12254717" y="1694695"/>
            <a:chExt cx="4720543" cy="5373758"/>
          </a:xfrm>
        </p:grpSpPr>
        <p:pic>
          <p:nvPicPr>
            <p:cNvPr id="5" name="Picture 4">
              <a:extLst>
                <a:ext uri="{FF2B5EF4-FFF2-40B4-BE49-F238E27FC236}">
                  <a16:creationId xmlns:a16="http://schemas.microsoft.com/office/drawing/2014/main" xmlns="" id="{66A6A514-DFCA-9CAA-868B-CAD3FD22091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269700">
              <a:off x="12254717" y="1694695"/>
              <a:ext cx="4720543" cy="5373758"/>
            </a:xfrm>
            <a:prstGeom prst="rect">
              <a:avLst/>
            </a:prstGeom>
          </p:spPr>
        </p:pic>
        <p:sp>
          <p:nvSpPr>
            <p:cNvPr id="7" name="TextBox 6">
              <a:extLst>
                <a:ext uri="{FF2B5EF4-FFF2-40B4-BE49-F238E27FC236}">
                  <a16:creationId xmlns:a16="http://schemas.microsoft.com/office/drawing/2014/main" xmlns="" id="{DC7A4D9F-717F-20A5-5F50-DEA1D2378391}"/>
                </a:ext>
              </a:extLst>
            </p:cNvPr>
            <p:cNvSpPr txBox="1"/>
            <p:nvPr/>
          </p:nvSpPr>
          <p:spPr>
            <a:xfrm>
              <a:off x="12632097" y="2500511"/>
              <a:ext cx="3921114" cy="1477328"/>
            </a:xfrm>
            <a:prstGeom prst="rect">
              <a:avLst/>
            </a:prstGeom>
            <a:noFill/>
          </p:spPr>
          <p:txBody>
            <a:bodyPr wrap="square">
              <a:spAutoFit/>
            </a:bodyPr>
            <a:lstStyle/>
            <a:p>
              <a:pPr algn="ctr"/>
              <a:r>
                <a:rPr lang="vi-VN" sz="3000" i="0" dirty="0">
                  <a:ln w="12700">
                    <a:solidFill>
                      <a:schemeClr val="tx1"/>
                    </a:solidFill>
                  </a:ln>
                  <a:effectLst/>
                  <a:latin typeface="Arial" panose="020B0604020202020204" pitchFamily="34" charset="0"/>
                  <a:cs typeface="Arial" panose="020B0604020202020204" pitchFamily="34" charset="0"/>
                </a:rPr>
                <a:t>Bố cục của đoạn văn (mở đầu, triển khai, kết thúc)</a:t>
              </a:r>
              <a:endParaRPr lang="en-US" sz="3000" i="0" dirty="0">
                <a:ln w="12700">
                  <a:solidFill>
                    <a:schemeClr val="tx1"/>
                  </a:solidFill>
                </a:ln>
                <a:effectLst/>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xmlns="" id="{C0D707E3-029A-9A5C-37B3-0C115825214B}"/>
              </a:ext>
            </a:extLst>
          </p:cNvPr>
          <p:cNvGrpSpPr/>
          <p:nvPr/>
        </p:nvGrpSpPr>
        <p:grpSpPr>
          <a:xfrm>
            <a:off x="6727395" y="1654640"/>
            <a:ext cx="4720543" cy="2674989"/>
            <a:chOff x="12254717" y="1694695"/>
            <a:chExt cx="4720543" cy="5373758"/>
          </a:xfrm>
        </p:grpSpPr>
        <p:pic>
          <p:nvPicPr>
            <p:cNvPr id="9" name="Picture 8">
              <a:extLst>
                <a:ext uri="{FF2B5EF4-FFF2-40B4-BE49-F238E27FC236}">
                  <a16:creationId xmlns:a16="http://schemas.microsoft.com/office/drawing/2014/main" xmlns="" id="{DD4DAAAB-B9F5-4639-1ED3-BE4D84055F5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269700">
              <a:off x="12254717" y="1694695"/>
              <a:ext cx="4720543" cy="5373758"/>
            </a:xfrm>
            <a:prstGeom prst="rect">
              <a:avLst/>
            </a:prstGeom>
          </p:spPr>
        </p:pic>
        <p:sp>
          <p:nvSpPr>
            <p:cNvPr id="10" name="TextBox 9">
              <a:extLst>
                <a:ext uri="{FF2B5EF4-FFF2-40B4-BE49-F238E27FC236}">
                  <a16:creationId xmlns:a16="http://schemas.microsoft.com/office/drawing/2014/main" xmlns="" id="{4900B066-F261-84B7-52EB-D4233B7FD55E}"/>
                </a:ext>
              </a:extLst>
            </p:cNvPr>
            <p:cNvSpPr txBox="1"/>
            <p:nvPr/>
          </p:nvSpPr>
          <p:spPr>
            <a:xfrm>
              <a:off x="12632097" y="2500511"/>
              <a:ext cx="3921114" cy="2967789"/>
            </a:xfrm>
            <a:prstGeom prst="rect">
              <a:avLst/>
            </a:prstGeom>
            <a:noFill/>
          </p:spPr>
          <p:txBody>
            <a:bodyPr wrap="square">
              <a:spAutoFit/>
            </a:bodyPr>
            <a:lstStyle/>
            <a:p>
              <a:pPr algn="ctr"/>
              <a:r>
                <a:rPr lang="vi-VN" sz="3000" i="0" dirty="0">
                  <a:ln w="12700">
                    <a:solidFill>
                      <a:schemeClr val="tx1"/>
                    </a:solidFill>
                  </a:ln>
                  <a:effectLst/>
                  <a:latin typeface="Arial" panose="020B0604020202020204" pitchFamily="34" charset="0"/>
                  <a:cs typeface="Arial" panose="020B0604020202020204" pitchFamily="34" charset="0"/>
                </a:rPr>
                <a:t>Cách lựa chọn đặc điểm của nhân vật để giới thiệu</a:t>
              </a:r>
              <a:endParaRPr lang="en-US" sz="3000" i="0" dirty="0">
                <a:ln w="12700">
                  <a:solidFill>
                    <a:schemeClr val="tx1"/>
                  </a:solidFill>
                </a:ln>
                <a:effectLst/>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xmlns="" id="{3FDDCF4C-C984-9AFF-47CE-08E5E686E125}"/>
              </a:ext>
            </a:extLst>
          </p:cNvPr>
          <p:cNvGrpSpPr/>
          <p:nvPr/>
        </p:nvGrpSpPr>
        <p:grpSpPr>
          <a:xfrm>
            <a:off x="326595" y="4331739"/>
            <a:ext cx="4720543" cy="2674989"/>
            <a:chOff x="12254717" y="1694695"/>
            <a:chExt cx="4720543" cy="5373758"/>
          </a:xfrm>
        </p:grpSpPr>
        <p:pic>
          <p:nvPicPr>
            <p:cNvPr id="12" name="Picture 11">
              <a:extLst>
                <a:ext uri="{FF2B5EF4-FFF2-40B4-BE49-F238E27FC236}">
                  <a16:creationId xmlns:a16="http://schemas.microsoft.com/office/drawing/2014/main" xmlns="" id="{8E1D933D-71F7-1FF3-E2CD-7FA70542C43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269700">
              <a:off x="12254717" y="1694695"/>
              <a:ext cx="4720543" cy="5373758"/>
            </a:xfrm>
            <a:prstGeom prst="rect">
              <a:avLst/>
            </a:prstGeom>
          </p:spPr>
        </p:pic>
        <p:sp>
          <p:nvSpPr>
            <p:cNvPr id="13" name="TextBox 12">
              <a:extLst>
                <a:ext uri="{FF2B5EF4-FFF2-40B4-BE49-F238E27FC236}">
                  <a16:creationId xmlns:a16="http://schemas.microsoft.com/office/drawing/2014/main" xmlns="" id="{89416169-1895-2745-7BE9-AB5783592446}"/>
                </a:ext>
              </a:extLst>
            </p:cNvPr>
            <p:cNvSpPr txBox="1"/>
            <p:nvPr/>
          </p:nvSpPr>
          <p:spPr>
            <a:xfrm>
              <a:off x="12632097" y="2500511"/>
              <a:ext cx="3921114" cy="2967789"/>
            </a:xfrm>
            <a:prstGeom prst="rect">
              <a:avLst/>
            </a:prstGeom>
            <a:noFill/>
          </p:spPr>
          <p:txBody>
            <a:bodyPr wrap="square">
              <a:spAutoFit/>
            </a:bodyPr>
            <a:lstStyle/>
            <a:p>
              <a:pPr algn="ctr"/>
              <a:r>
                <a:rPr lang="vi-VN" sz="3000" i="0" dirty="0">
                  <a:ln w="12700">
                    <a:solidFill>
                      <a:schemeClr val="tx1"/>
                    </a:solidFill>
                  </a:ln>
                  <a:effectLst/>
                  <a:latin typeface="Arial" panose="020B0604020202020204" pitchFamily="34" charset="0"/>
                  <a:cs typeface="Arial" panose="020B0604020202020204" pitchFamily="34" charset="0"/>
                </a:rPr>
                <a:t>Cách đưa dẫn chứng làm rõ đặc điểm của nhân vật</a:t>
              </a:r>
              <a:endParaRPr lang="en-US" sz="3000" i="0" dirty="0">
                <a:ln w="12700">
                  <a:solidFill>
                    <a:schemeClr val="tx1"/>
                  </a:solidFill>
                </a:ln>
                <a:effectLst/>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xmlns="" id="{389354B6-F25E-1ABC-7932-D34C1733A61E}"/>
              </a:ext>
            </a:extLst>
          </p:cNvPr>
          <p:cNvGrpSpPr/>
          <p:nvPr/>
        </p:nvGrpSpPr>
        <p:grpSpPr>
          <a:xfrm>
            <a:off x="6815530" y="4375807"/>
            <a:ext cx="4720543" cy="2674989"/>
            <a:chOff x="12254717" y="1694695"/>
            <a:chExt cx="4720543" cy="5373758"/>
          </a:xfrm>
        </p:grpSpPr>
        <p:pic>
          <p:nvPicPr>
            <p:cNvPr id="16" name="Picture 15">
              <a:extLst>
                <a:ext uri="{FF2B5EF4-FFF2-40B4-BE49-F238E27FC236}">
                  <a16:creationId xmlns:a16="http://schemas.microsoft.com/office/drawing/2014/main" xmlns="" id="{07B30625-13F5-DF21-2AA8-E6AF9568A1A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269700">
              <a:off x="12254717" y="1694695"/>
              <a:ext cx="4720543" cy="5373758"/>
            </a:xfrm>
            <a:prstGeom prst="rect">
              <a:avLst/>
            </a:prstGeom>
          </p:spPr>
        </p:pic>
        <p:sp>
          <p:nvSpPr>
            <p:cNvPr id="17" name="TextBox 16">
              <a:extLst>
                <a:ext uri="{FF2B5EF4-FFF2-40B4-BE49-F238E27FC236}">
                  <a16:creationId xmlns:a16="http://schemas.microsoft.com/office/drawing/2014/main" xmlns="" id="{9BF2C65B-4E8A-B0C7-93C9-424944BD5F33}"/>
                </a:ext>
              </a:extLst>
            </p:cNvPr>
            <p:cNvSpPr txBox="1"/>
            <p:nvPr/>
          </p:nvSpPr>
          <p:spPr>
            <a:xfrm>
              <a:off x="12632097" y="2500511"/>
              <a:ext cx="3921114" cy="2967789"/>
            </a:xfrm>
            <a:prstGeom prst="rect">
              <a:avLst/>
            </a:prstGeom>
            <a:noFill/>
          </p:spPr>
          <p:txBody>
            <a:bodyPr wrap="square">
              <a:spAutoFit/>
            </a:bodyPr>
            <a:lstStyle/>
            <a:p>
              <a:pPr algn="ctr"/>
              <a:r>
                <a:rPr lang="vi-VN" sz="3000" i="0" dirty="0">
                  <a:ln w="12700">
                    <a:solidFill>
                      <a:schemeClr val="tx1"/>
                    </a:solidFill>
                  </a:ln>
                  <a:effectLst/>
                  <a:latin typeface="Arial" panose="020B0604020202020204" pitchFamily="34" charset="0"/>
                  <a:cs typeface="Arial" panose="020B0604020202020204" pitchFamily="34" charset="0"/>
                </a:rPr>
                <a:t>Tình cảm, cảm xúc của người đọc đối với nhân vật</a:t>
              </a:r>
              <a:endParaRPr lang="en-US" sz="3000" i="0" dirty="0">
                <a:ln w="12700">
                  <a:solidFill>
                    <a:schemeClr val="tx1"/>
                  </a:solidFill>
                </a:ln>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3812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1+#ppt_w/2"/>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1+#ppt_w/2"/>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1+#ppt_w/2"/>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6"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1+#ppt_w/2"/>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80A3583E-FE5C-0D07-038C-36A2FDCBDD5D}"/>
              </a:ext>
            </a:extLst>
          </p:cNvPr>
          <p:cNvGrpSpPr/>
          <p:nvPr/>
        </p:nvGrpSpPr>
        <p:grpSpPr>
          <a:xfrm>
            <a:off x="0" y="177507"/>
            <a:ext cx="11655846" cy="1079496"/>
            <a:chOff x="1670038" y="893073"/>
            <a:chExt cx="9089137" cy="1494535"/>
          </a:xfrm>
        </p:grpSpPr>
        <p:sp>
          <p:nvSpPr>
            <p:cNvPr id="4" name="TextBox 3">
              <a:extLst>
                <a:ext uri="{FF2B5EF4-FFF2-40B4-BE49-F238E27FC236}">
                  <a16:creationId xmlns:a16="http://schemas.microsoft.com/office/drawing/2014/main" xmlns="" id="{1FC90016-E70E-0987-CABF-459E2CC39B5C}"/>
                </a:ext>
              </a:extLst>
            </p:cNvPr>
            <p:cNvSpPr txBox="1"/>
            <p:nvPr/>
          </p:nvSpPr>
          <p:spPr>
            <a:xfrm>
              <a:off x="2405961" y="926145"/>
              <a:ext cx="8353214" cy="1461463"/>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Khi viết đoạn văn giới thiệu nhân vật trong một cuốn sách, có một số điểm cần lưu ý như sau:</a:t>
              </a: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7" name="Picture 6">
              <a:extLst>
                <a:ext uri="{FF2B5EF4-FFF2-40B4-BE49-F238E27FC236}">
                  <a16:creationId xmlns:a16="http://schemas.microsoft.com/office/drawing/2014/main" xmlns="" id="{318B51D5-D132-1D4C-31D2-5144598533BF}"/>
                </a:ext>
              </a:extLst>
            </p:cNvPr>
            <p:cNvPicPr>
              <a:picLocks noChangeAspect="1"/>
            </p:cNvPicPr>
            <p:nvPr/>
          </p:nvPicPr>
          <p:blipFill>
            <a:blip r:embed="rId4"/>
            <a:stretch>
              <a:fillRect/>
            </a:stretch>
          </p:blipFill>
          <p:spPr>
            <a:xfrm>
              <a:off x="1670038" y="893073"/>
              <a:ext cx="1048300" cy="1195311"/>
            </a:xfrm>
            <a:prstGeom prst="rect">
              <a:avLst/>
            </a:prstGeom>
          </p:spPr>
        </p:pic>
      </p:grpSp>
      <p:sp>
        <p:nvSpPr>
          <p:cNvPr id="3" name="TextBox 2">
            <a:extLst>
              <a:ext uri="{FF2B5EF4-FFF2-40B4-BE49-F238E27FC236}">
                <a16:creationId xmlns:a16="http://schemas.microsoft.com/office/drawing/2014/main" xmlns="" id="{8BF22A22-9822-5D61-E2CC-155C489F6BD6}"/>
              </a:ext>
            </a:extLst>
          </p:cNvPr>
          <p:cNvSpPr txBox="1"/>
          <p:nvPr/>
        </p:nvSpPr>
        <p:spPr>
          <a:xfrm>
            <a:off x="1399142" y="2046648"/>
            <a:ext cx="9793995" cy="337113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algn="just"/>
            <a:r>
              <a:rPr lang="vi-VN" sz="2400" b="1" dirty="0">
                <a:solidFill>
                  <a:srgbClr val="FF0000"/>
                </a:solidFill>
                <a:latin typeface="Arial" panose="020B0604020202020204" pitchFamily="34" charset="0"/>
                <a:ea typeface="Roboto" panose="02000000000000000000" pitchFamily="2" charset="0"/>
                <a:cs typeface="Arial" panose="020B0604020202020204" pitchFamily="34" charset="0"/>
              </a:rPr>
              <a:t>- Bố cục của đoạn văn:</a:t>
            </a:r>
          </a:p>
          <a:p>
            <a:pPr algn="just"/>
            <a:r>
              <a:rPr lang="vi-VN" sz="2400" b="1" dirty="0">
                <a:solidFill>
                  <a:srgbClr val="FF0000"/>
                </a:solidFill>
                <a:latin typeface="Arial" panose="020B0604020202020204" pitchFamily="34" charset="0"/>
                <a:ea typeface="Roboto" panose="02000000000000000000" pitchFamily="2" charset="0"/>
                <a:cs typeface="Arial" panose="020B0604020202020204" pitchFamily="34" charset="0"/>
              </a:rPr>
              <a:t>+ Mở đầu: </a:t>
            </a:r>
            <a:r>
              <a:rPr lang="vi-VN" sz="2400" dirty="0">
                <a:solidFill>
                  <a:srgbClr val="FF0000"/>
                </a:solidFill>
                <a:latin typeface="Arial" panose="020B0604020202020204" pitchFamily="34" charset="0"/>
                <a:ea typeface="Roboto" panose="02000000000000000000" pitchFamily="2" charset="0"/>
                <a:cs typeface="Arial" panose="020B0604020202020204" pitchFamily="34" charset="0"/>
              </a:rPr>
              <a:t>Đoạn mở đầu cần thu hút sự chú ý của độc giả bằng cách giới thiệu nhân vật một cách đầy đủ và hấp dẫn.</a:t>
            </a:r>
          </a:p>
          <a:p>
            <a:pPr algn="just"/>
            <a:r>
              <a:rPr lang="vi-VN" sz="2400" b="1" dirty="0">
                <a:solidFill>
                  <a:srgbClr val="FF0000"/>
                </a:solidFill>
                <a:latin typeface="Arial" panose="020B0604020202020204" pitchFamily="34" charset="0"/>
                <a:ea typeface="Roboto" panose="02000000000000000000" pitchFamily="2" charset="0"/>
                <a:cs typeface="Arial" panose="020B0604020202020204" pitchFamily="34" charset="0"/>
              </a:rPr>
              <a:t>+ Triển khai: </a:t>
            </a:r>
            <a:r>
              <a:rPr lang="vi-VN" sz="2400" dirty="0">
                <a:solidFill>
                  <a:srgbClr val="FF0000"/>
                </a:solidFill>
                <a:latin typeface="Arial" panose="020B0604020202020204" pitchFamily="34" charset="0"/>
                <a:ea typeface="Roboto" panose="02000000000000000000" pitchFamily="2" charset="0"/>
                <a:cs typeface="Arial" panose="020B0604020202020204" pitchFamily="34" charset="0"/>
              </a:rPr>
              <a:t>Phần này mô tả chi tiết về những đặc điểm, tính cách và hành động của nhân vật, cùng với các dẫn chứng để minh họa cho từng điểm.</a:t>
            </a:r>
          </a:p>
          <a:p>
            <a:pPr algn="just"/>
            <a:r>
              <a:rPr lang="vi-VN" sz="2400" b="1" dirty="0">
                <a:solidFill>
                  <a:srgbClr val="FF0000"/>
                </a:solidFill>
                <a:latin typeface="Arial" panose="020B0604020202020204" pitchFamily="34" charset="0"/>
                <a:ea typeface="Roboto" panose="02000000000000000000" pitchFamily="2" charset="0"/>
                <a:cs typeface="Arial" panose="020B0604020202020204" pitchFamily="34" charset="0"/>
              </a:rPr>
              <a:t>+ Kết thúc: </a:t>
            </a:r>
            <a:r>
              <a:rPr lang="vi-VN" sz="2400" dirty="0">
                <a:solidFill>
                  <a:srgbClr val="FF0000"/>
                </a:solidFill>
                <a:latin typeface="Arial" panose="020B0604020202020204" pitchFamily="34" charset="0"/>
                <a:ea typeface="Roboto" panose="02000000000000000000" pitchFamily="2" charset="0"/>
                <a:cs typeface="Arial" panose="020B0604020202020204" pitchFamily="34" charset="0"/>
              </a:rPr>
              <a:t>Đoạn kết thúc có thể tóm tắt lại những điểm nổi bật về nhân vật và để lại một ấn tượng sâu sắc cho độc giả.</a:t>
            </a:r>
          </a:p>
        </p:txBody>
      </p:sp>
    </p:spTree>
    <p:extLst>
      <p:ext uri="{BB962C8B-B14F-4D97-AF65-F5344CB8AC3E}">
        <p14:creationId xmlns:p14="http://schemas.microsoft.com/office/powerpoint/2010/main" val="104978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900" decel="100000" fill="hold"/>
                                        <p:tgtEl>
                                          <p:spTgt spid="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80A3583E-FE5C-0D07-038C-36A2FDCBDD5D}"/>
              </a:ext>
            </a:extLst>
          </p:cNvPr>
          <p:cNvGrpSpPr/>
          <p:nvPr/>
        </p:nvGrpSpPr>
        <p:grpSpPr>
          <a:xfrm>
            <a:off x="0" y="177507"/>
            <a:ext cx="11655846" cy="1079496"/>
            <a:chOff x="1670038" y="893073"/>
            <a:chExt cx="9089137" cy="1494535"/>
          </a:xfrm>
        </p:grpSpPr>
        <p:sp>
          <p:nvSpPr>
            <p:cNvPr id="4" name="TextBox 3">
              <a:extLst>
                <a:ext uri="{FF2B5EF4-FFF2-40B4-BE49-F238E27FC236}">
                  <a16:creationId xmlns:a16="http://schemas.microsoft.com/office/drawing/2014/main" xmlns="" id="{1FC90016-E70E-0987-CABF-459E2CC39B5C}"/>
                </a:ext>
              </a:extLst>
            </p:cNvPr>
            <p:cNvSpPr txBox="1"/>
            <p:nvPr/>
          </p:nvSpPr>
          <p:spPr>
            <a:xfrm>
              <a:off x="2405961" y="926145"/>
              <a:ext cx="8353214" cy="1461463"/>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Khi viết đoạn văn giới thiệu nhân vật trong một cuốn sách, có một số điểm cần lưu ý như sau:</a:t>
              </a: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7" name="Picture 6">
              <a:extLst>
                <a:ext uri="{FF2B5EF4-FFF2-40B4-BE49-F238E27FC236}">
                  <a16:creationId xmlns:a16="http://schemas.microsoft.com/office/drawing/2014/main" xmlns="" id="{318B51D5-D132-1D4C-31D2-5144598533BF}"/>
                </a:ext>
              </a:extLst>
            </p:cNvPr>
            <p:cNvPicPr>
              <a:picLocks noChangeAspect="1"/>
            </p:cNvPicPr>
            <p:nvPr/>
          </p:nvPicPr>
          <p:blipFill>
            <a:blip r:embed="rId3"/>
            <a:stretch>
              <a:fillRect/>
            </a:stretch>
          </p:blipFill>
          <p:spPr>
            <a:xfrm>
              <a:off x="1670038" y="893073"/>
              <a:ext cx="1048300" cy="1195311"/>
            </a:xfrm>
            <a:prstGeom prst="rect">
              <a:avLst/>
            </a:prstGeom>
          </p:spPr>
        </p:pic>
      </p:grpSp>
      <p:sp>
        <p:nvSpPr>
          <p:cNvPr id="3" name="TextBox 2">
            <a:extLst>
              <a:ext uri="{FF2B5EF4-FFF2-40B4-BE49-F238E27FC236}">
                <a16:creationId xmlns:a16="http://schemas.microsoft.com/office/drawing/2014/main" xmlns="" id="{8BF22A22-9822-5D61-E2CC-155C489F6BD6}"/>
              </a:ext>
            </a:extLst>
          </p:cNvPr>
          <p:cNvSpPr txBox="1"/>
          <p:nvPr/>
        </p:nvSpPr>
        <p:spPr>
          <a:xfrm>
            <a:off x="1333042" y="1744188"/>
            <a:ext cx="9793995" cy="446079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r>
              <a:rPr lang="vi-VN" sz="3200" b="1" dirty="0">
                <a:solidFill>
                  <a:srgbClr val="FF0000"/>
                </a:solidFill>
                <a:latin typeface="Arial" panose="020B0604020202020204" pitchFamily="34" charset="0"/>
                <a:ea typeface="Roboto" panose="02000000000000000000" pitchFamily="2" charset="0"/>
                <a:cs typeface="Arial" panose="020B0604020202020204" pitchFamily="34" charset="0"/>
              </a:rPr>
              <a:t>- Cách lựa chọn đặc điểm của nhân vật để giới thiệu:</a:t>
            </a:r>
          </a:p>
          <a:p>
            <a:pPr lvl="0" algn="just"/>
            <a:r>
              <a:rPr lang="vi-VN" sz="3200" dirty="0">
                <a:solidFill>
                  <a:srgbClr val="FF0000"/>
                </a:solidFill>
                <a:latin typeface="Arial" panose="020B0604020202020204" pitchFamily="34" charset="0"/>
                <a:ea typeface="Roboto" panose="02000000000000000000" pitchFamily="2" charset="0"/>
                <a:cs typeface="Arial" panose="020B0604020202020204" pitchFamily="34" charset="0"/>
              </a:rPr>
              <a:t>+ Chọn những đặc điểm quan trọng và đặc biệt nhất của nhân vật, những điểm làm nổi bật tính cách, năng lực và những ước mơ, hoặc những thách thức mà nhân vật phải đối mặt.</a:t>
            </a:r>
          </a:p>
          <a:p>
            <a:pPr lvl="0" algn="just"/>
            <a:r>
              <a:rPr lang="vi-VN" sz="3200" dirty="0">
                <a:solidFill>
                  <a:srgbClr val="FF0000"/>
                </a:solidFill>
                <a:latin typeface="Arial" panose="020B0604020202020204" pitchFamily="34" charset="0"/>
                <a:ea typeface="Roboto" panose="02000000000000000000" pitchFamily="2" charset="0"/>
                <a:cs typeface="Arial" panose="020B0604020202020204" pitchFamily="34" charset="0"/>
              </a:rPr>
              <a:t>+ Cần đảm bảo rằng các đặc điểm được chọn là có liên quan và phản ánh sâu sắc nhân vật đó.</a:t>
            </a:r>
          </a:p>
        </p:txBody>
      </p:sp>
    </p:spTree>
    <p:extLst>
      <p:ext uri="{BB962C8B-B14F-4D97-AF65-F5344CB8AC3E}">
        <p14:creationId xmlns:p14="http://schemas.microsoft.com/office/powerpoint/2010/main" val="190015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80A3583E-FE5C-0D07-038C-36A2FDCBDD5D}"/>
              </a:ext>
            </a:extLst>
          </p:cNvPr>
          <p:cNvGrpSpPr/>
          <p:nvPr/>
        </p:nvGrpSpPr>
        <p:grpSpPr>
          <a:xfrm>
            <a:off x="0" y="177507"/>
            <a:ext cx="11655846" cy="1079496"/>
            <a:chOff x="1670038" y="893073"/>
            <a:chExt cx="9089137" cy="1494535"/>
          </a:xfrm>
        </p:grpSpPr>
        <p:sp>
          <p:nvSpPr>
            <p:cNvPr id="4" name="TextBox 3">
              <a:extLst>
                <a:ext uri="{FF2B5EF4-FFF2-40B4-BE49-F238E27FC236}">
                  <a16:creationId xmlns:a16="http://schemas.microsoft.com/office/drawing/2014/main" xmlns="" id="{1FC90016-E70E-0987-CABF-459E2CC39B5C}"/>
                </a:ext>
              </a:extLst>
            </p:cNvPr>
            <p:cNvSpPr txBox="1"/>
            <p:nvPr/>
          </p:nvSpPr>
          <p:spPr>
            <a:xfrm>
              <a:off x="2405961" y="926145"/>
              <a:ext cx="8353214" cy="1461463"/>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Khi viết đoạn văn giới thiệu nhân vật trong một cuốn sách, có một số điểm cần lưu ý như sau:</a:t>
              </a: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7" name="Picture 6">
              <a:extLst>
                <a:ext uri="{FF2B5EF4-FFF2-40B4-BE49-F238E27FC236}">
                  <a16:creationId xmlns:a16="http://schemas.microsoft.com/office/drawing/2014/main" xmlns="" id="{318B51D5-D132-1D4C-31D2-5144598533BF}"/>
                </a:ext>
              </a:extLst>
            </p:cNvPr>
            <p:cNvPicPr>
              <a:picLocks noChangeAspect="1"/>
            </p:cNvPicPr>
            <p:nvPr/>
          </p:nvPicPr>
          <p:blipFill>
            <a:blip r:embed="rId3"/>
            <a:stretch>
              <a:fillRect/>
            </a:stretch>
          </p:blipFill>
          <p:spPr>
            <a:xfrm>
              <a:off x="1670038" y="893073"/>
              <a:ext cx="1048300" cy="1195311"/>
            </a:xfrm>
            <a:prstGeom prst="rect">
              <a:avLst/>
            </a:prstGeom>
          </p:spPr>
        </p:pic>
      </p:grpSp>
      <p:sp>
        <p:nvSpPr>
          <p:cNvPr id="3" name="TextBox 2">
            <a:extLst>
              <a:ext uri="{FF2B5EF4-FFF2-40B4-BE49-F238E27FC236}">
                <a16:creationId xmlns:a16="http://schemas.microsoft.com/office/drawing/2014/main" xmlns="" id="{8BF22A22-9822-5D61-E2CC-155C489F6BD6}"/>
              </a:ext>
            </a:extLst>
          </p:cNvPr>
          <p:cNvSpPr txBox="1"/>
          <p:nvPr/>
        </p:nvSpPr>
        <p:spPr>
          <a:xfrm>
            <a:off x="1333042" y="2016603"/>
            <a:ext cx="9793995" cy="391596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r>
              <a:rPr lang="vi-VN" sz="3200" b="1" dirty="0">
                <a:solidFill>
                  <a:srgbClr val="FF0000"/>
                </a:solidFill>
                <a:latin typeface="Arial" panose="020B0604020202020204" pitchFamily="34" charset="0"/>
                <a:ea typeface="Roboto" panose="02000000000000000000" pitchFamily="2" charset="0"/>
                <a:cs typeface="Arial" panose="020B0604020202020204" pitchFamily="34" charset="0"/>
              </a:rPr>
              <a:t>- Cách đưa dẫn chứng làm rõ đặc điểm của nhân vật:</a:t>
            </a:r>
          </a:p>
          <a:p>
            <a:pPr lvl="0" algn="just"/>
            <a:r>
              <a:rPr lang="vi-VN" sz="3200" dirty="0">
                <a:solidFill>
                  <a:srgbClr val="FF0000"/>
                </a:solidFill>
                <a:latin typeface="Arial" panose="020B0604020202020204" pitchFamily="34" charset="0"/>
                <a:ea typeface="Roboto" panose="02000000000000000000" pitchFamily="2" charset="0"/>
                <a:cs typeface="Arial" panose="020B0604020202020204" pitchFamily="34" charset="0"/>
              </a:rPr>
              <a:t>+ Sử dụng các tình tiết cụ thể, ví dụ, hoặc câu chuyện để minh họa cho mỗi đặc điểm.</a:t>
            </a:r>
          </a:p>
          <a:p>
            <a:pPr lvl="0" algn="just"/>
            <a:r>
              <a:rPr lang="vi-VN" sz="3200" dirty="0">
                <a:solidFill>
                  <a:srgbClr val="FF0000"/>
                </a:solidFill>
                <a:latin typeface="Arial" panose="020B0604020202020204" pitchFamily="34" charset="0"/>
                <a:ea typeface="Roboto" panose="02000000000000000000" pitchFamily="2" charset="0"/>
                <a:cs typeface="Arial" panose="020B0604020202020204" pitchFamily="34" charset="0"/>
              </a:rPr>
              <a:t>+ Cần lựa chọn các dẫn chứng có tính biểu đạt cao, giúp người đọc dễ dàng hình dung và hiểu rõ hơn về nhân vật.</a:t>
            </a:r>
          </a:p>
        </p:txBody>
      </p:sp>
    </p:spTree>
    <p:extLst>
      <p:ext uri="{BB962C8B-B14F-4D97-AF65-F5344CB8AC3E}">
        <p14:creationId xmlns:p14="http://schemas.microsoft.com/office/powerpoint/2010/main" val="149646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1287</Words>
  <Application>Microsoft Office PowerPoint</Application>
  <PresentationFormat>Widescreen</PresentationFormat>
  <Paragraphs>65</Paragraphs>
  <Slides>13</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Arial</vt:lpstr>
      <vt:lpstr>Calibri</vt:lpstr>
      <vt:lpstr>Calibri Light</vt:lpstr>
      <vt:lpstr>Cambria</vt:lpstr>
      <vt:lpstr>Roboto</vt:lpstr>
      <vt:lpstr>Tahoma</vt:lpstr>
      <vt:lpstr>Times New Roman</vt:lpstr>
      <vt:lpstr>字魂35号-经典雅黑</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2</cp:revision>
  <dcterms:created xsi:type="dcterms:W3CDTF">2024-11-11T14:19:04Z</dcterms:created>
  <dcterms:modified xsi:type="dcterms:W3CDTF">2024-11-12T14:36:02Z</dcterms:modified>
</cp:coreProperties>
</file>