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23" r:id="rId2"/>
    <p:sldId id="324" r:id="rId3"/>
    <p:sldId id="294" r:id="rId4"/>
    <p:sldId id="314" r:id="rId5"/>
    <p:sldId id="328" r:id="rId6"/>
    <p:sldId id="329" r:id="rId7"/>
    <p:sldId id="331" r:id="rId8"/>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6D1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76" d="100"/>
          <a:sy n="76" d="100"/>
        </p:scale>
        <p:origin x="629" y="6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567599-CE24-444A-BF53-3A3187010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7FA7CA-02F4-4E7B-8170-B58BF657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97411F-F108-4A4A-8752-1BD068DED8E5}" type="datetimeFigureOut">
              <a:rPr lang="en-US" smtClean="0"/>
              <a:t>19/11/2024</a:t>
            </a:fld>
            <a:endParaRPr lang="en-US"/>
          </a:p>
        </p:txBody>
      </p:sp>
      <p:sp>
        <p:nvSpPr>
          <p:cNvPr id="4" name="Footer Placeholder 3">
            <a:extLst>
              <a:ext uri="{FF2B5EF4-FFF2-40B4-BE49-F238E27FC236}">
                <a16:creationId xmlns:a16="http://schemas.microsoft.com/office/drawing/2014/main" id="{30F1F881-6AD2-4BD8-8B0C-2533818824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7265A4-ED37-473C-95EF-E42C9D1CD6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CE20D2-A2DB-42A2-92F3-C26E23DE45E6}" type="slidenum">
              <a:rPr lang="en-US" smtClean="0"/>
              <a:t>‹#›</a:t>
            </a:fld>
            <a:endParaRPr lang="en-US"/>
          </a:p>
        </p:txBody>
      </p:sp>
    </p:spTree>
    <p:extLst>
      <p:ext uri="{BB962C8B-B14F-4D97-AF65-F5344CB8AC3E}">
        <p14:creationId xmlns:p14="http://schemas.microsoft.com/office/powerpoint/2010/main" val="422824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61958-BC78-43E2-A926-C7D744D4263D}" type="datetimeFigureOut">
              <a:rPr lang="en-US" smtClean="0"/>
              <a:t>19/11/2024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0C76-EDF6-4307-A2F0-7DD77B985472}" type="slidenum">
              <a:rPr lang="en-US" smtClean="0"/>
              <a:t>‹#›</a:t>
            </a:fld>
            <a:endParaRPr lang="en-US"/>
          </a:p>
        </p:txBody>
      </p:sp>
    </p:spTree>
    <p:extLst>
      <p:ext uri="{BB962C8B-B14F-4D97-AF65-F5344CB8AC3E}">
        <p14:creationId xmlns:p14="http://schemas.microsoft.com/office/powerpoint/2010/main" val="152384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3</a:t>
            </a:fld>
            <a:endParaRPr lang="en-US"/>
          </a:p>
        </p:txBody>
      </p:sp>
    </p:spTree>
    <p:extLst>
      <p:ext uri="{BB962C8B-B14F-4D97-AF65-F5344CB8AC3E}">
        <p14:creationId xmlns:p14="http://schemas.microsoft.com/office/powerpoint/2010/main" val="126925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19/11/2024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721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19/11/2024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81846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19/11/2024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01175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19/11/2024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62855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19/11/2024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81145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19/11/2024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98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19/11/2024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76575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19/11/2024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21120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19/11/2024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224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19/11/2024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036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19/11/2024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2874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A331029A-712D-886D-9ACD-8DE2A49639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74427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9.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png"/><Relationship Id="rId5" Type="http://schemas.microsoft.com/office/2007/relationships/hdphoto" Target="../media/hdphoto5.wdp"/><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451014" y="2311684"/>
            <a:ext cx="5197257" cy="769441"/>
          </a:xfrm>
          <a:prstGeom prst="rect">
            <a:avLst/>
          </a:prstGeom>
        </p:spPr>
        <p:txBody>
          <a:bodyPr wrap="none">
            <a:spAutoFit/>
          </a:bodyPr>
          <a:lstStyle/>
          <a:p>
            <a:r>
              <a:rPr lang="en-US" sz="4400" b="1" dirty="0" err="1">
                <a:latin typeface="Calibri" panose="020F0502020204030204" pitchFamily="34" charset="0"/>
                <a:cs typeface="Calibri" panose="020F0502020204030204" pitchFamily="34" charset="0"/>
              </a:rPr>
              <a:t>Tính</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nhẩm</a:t>
            </a:r>
            <a:r>
              <a:rPr lang="en-US" sz="4400" b="1" dirty="0">
                <a:latin typeface="Calibri" panose="020F0502020204030204" pitchFamily="34" charset="0"/>
                <a:cs typeface="Calibri" panose="020F0502020204030204" pitchFamily="34" charset="0"/>
              </a:rPr>
              <a:t>: 5,15 x 0,1</a:t>
            </a:r>
            <a:endParaRPr lang="en-US" sz="44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00390" y="1021105"/>
            <a:ext cx="881998" cy="88199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0,515</a:t>
            </a:r>
          </a:p>
        </p:txBody>
      </p:sp>
      <p:pic>
        <p:nvPicPr>
          <p:cNvPr id="16388" name="Picture 4" descr="82 Girl Making Coffee Illustrations &amp; Clip Art - iStock">
            <a:extLst>
              <a:ext uri="{FF2B5EF4-FFF2-40B4-BE49-F238E27FC236}">
                <a16:creationId xmlns:a16="http://schemas.microsoft.com/office/drawing/2014/main" id="{8729318D-3707-43B0-B844-3D48480BD3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2245" l="11765" r="84804">
                        <a14:foregroundMark x1="11765" y1="71633" x2="50490" y2="68163"/>
                        <a14:foregroundMark x1="50490" y1="68163" x2="50817" y2="67755"/>
                        <a14:foregroundMark x1="38725" y1="65510" x2="52941" y2="77347"/>
                        <a14:foregroundMark x1="52941" y1="77347" x2="64200" y2="80387"/>
                        <a14:foregroundMark x1="70359" y1="76379" x2="72222" y2="74898"/>
                        <a14:foregroundMark x1="72222" y1="74898" x2="61111" y2="67755"/>
                        <a14:foregroundMark x1="50654" y1="67347" x2="59150" y2="68163"/>
                        <a14:foregroundMark x1="51961" y1="72857" x2="57353" y2="77959"/>
                        <a14:foregroundMark x1="51307" y1="91429" x2="56699" y2="92245"/>
                        <a14:foregroundMark x1="82190" y1="46531" x2="84804" y2="51020"/>
                        <a14:backgroundMark x1="22876" y1="37551" x2="38399" y2="14286"/>
                        <a14:backgroundMark x1="38399" y1="14286" x2="41340" y2="12857"/>
                        <a14:backgroundMark x1="70425" y1="12245" x2="80719" y2="24694"/>
                        <a14:backgroundMark x1="69935" y1="67755" x2="85294" y2="67755"/>
                        <a14:backgroundMark x1="64216" y1="76122" x2="70098" y2="80000"/>
                        <a14:backgroundMark x1="64542" y1="80000" x2="66830" y2="82245"/>
                        <a14:backgroundMark x1="33660" y1="82857" x2="41667" y2="86327"/>
                        <a14:backgroundMark x1="41667" y1="86327" x2="41667" y2="86327"/>
                        <a14:backgroundMark x1="43627" y1="64898" x2="40850" y2="61633"/>
                        <a14:backgroundMark x1="35621" y1="58163" x2="33660" y2="56531"/>
                      </a14:backgroundRemoval>
                    </a14:imgEffect>
                  </a14:imgLayer>
                </a14:imgProps>
              </a:ext>
              <a:ext uri="{28A0092B-C50C-407E-A947-70E740481C1C}">
                <a14:useLocalDpi xmlns:a14="http://schemas.microsoft.com/office/drawing/2010/main" val="0"/>
              </a:ext>
            </a:extLst>
          </a:blip>
          <a:srcRect l="9199" r="11341"/>
          <a:stretch/>
        </p:blipFill>
        <p:spPr bwMode="auto">
          <a:xfrm>
            <a:off x="1341389" y="3061545"/>
            <a:ext cx="3680316" cy="37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3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276843" y="2279027"/>
            <a:ext cx="5697394"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65,6 : 100</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0,656</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98466" y="474905"/>
            <a:ext cx="1523075" cy="1488806"/>
          </a:xfrm>
          <a:prstGeom prst="rect">
            <a:avLst/>
          </a:prstGeom>
        </p:spPr>
      </p:pic>
      <p:pic>
        <p:nvPicPr>
          <p:cNvPr id="20482" name="Picture 2" descr="Premium Vector | Cute barista in apron with coffee cartoon character  illustration">
            <a:extLst>
              <a:ext uri="{FF2B5EF4-FFF2-40B4-BE49-F238E27FC236}">
                <a16:creationId xmlns:a16="http://schemas.microsoft.com/office/drawing/2014/main" id="{33695CAA-34E2-4409-90B8-18B22B59BDEB}"/>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9944" b="90494" l="10000" r="90000">
                        <a14:foregroundMark x1="18100" y1="59475" x2="35750" y2="60788"/>
                        <a14:foregroundMark x1="42200" y1="83927" x2="42200" y2="83927"/>
                        <a14:foregroundMark x1="56000" y1="69919" x2="69300" y2="66041"/>
                        <a14:foregroundMark x1="56900" y1="70794" x2="64550" y2="74859"/>
                        <a14:foregroundMark x1="64550" y1="74859" x2="69300" y2="75172"/>
                        <a14:foregroundMark x1="59000" y1="90244" x2="61600" y2="90244"/>
                        <a14:foregroundMark x1="70350" y1="90494" x2="72800" y2="90244"/>
                        <a14:foregroundMark x1="27700" y1="90494" x2="27700" y2="90494"/>
                        <a14:backgroundMark x1="22300" y1="45904" x2="23850" y2="36210"/>
                        <a14:backgroundMark x1="23850" y1="36210" x2="31750" y2="23077"/>
                        <a14:backgroundMark x1="31750" y1="23077" x2="50600" y2="9381"/>
                        <a14:backgroundMark x1="35050" y1="46341" x2="36100" y2="31019"/>
                        <a14:backgroundMark x1="76100" y1="67542" x2="77500" y2="57473"/>
                        <a14:backgroundMark x1="48300" y1="69043" x2="50050" y2="86992"/>
                        <a14:backgroundMark x1="51100" y1="67730" x2="42200" y2="89368"/>
                        <a14:backgroundMark x1="42200" y1="89368" x2="42200" y2="89368"/>
                        <a14:backgroundMark x1="47800" y1="67730" x2="46200" y2="89181"/>
                        <a14:backgroundMark x1="46200" y1="89181" x2="46200" y2="89181"/>
                      </a14:backgroundRemoval>
                    </a14:imgEffect>
                  </a14:imgLayer>
                </a14:imgProps>
              </a:ext>
              <a:ext uri="{28A0092B-C50C-407E-A947-70E740481C1C}">
                <a14:useLocalDpi xmlns:a14="http://schemas.microsoft.com/office/drawing/2010/main" val="0"/>
              </a:ext>
            </a:extLst>
          </a:blip>
          <a:srcRect/>
          <a:stretch>
            <a:fillRect/>
          </a:stretch>
        </p:blipFill>
        <p:spPr bwMode="auto">
          <a:xfrm>
            <a:off x="736940" y="3424308"/>
            <a:ext cx="4289425" cy="342963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37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fade">
                                      <p:cBhvr>
                                        <p:cTn id="1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027D03-4621-7C63-59E5-F2C013F02132}"/>
              </a:ext>
            </a:extLst>
          </p:cNvPr>
          <p:cNvPicPr>
            <a:picLocks noChangeAspect="1"/>
          </p:cNvPicPr>
          <p:nvPr/>
        </p:nvPicPr>
        <p:blipFill>
          <a:blip r:embed="rId9"/>
          <a:stretch>
            <a:fillRect/>
          </a:stretch>
        </p:blipFill>
        <p:spPr>
          <a:xfrm>
            <a:off x="182317" y="185832"/>
            <a:ext cx="2944623" cy="2219136"/>
          </a:xfrm>
          <a:prstGeom prst="rect">
            <a:avLst/>
          </a:prstGeom>
        </p:spPr>
      </p:pic>
      <p:pic>
        <p:nvPicPr>
          <p:cNvPr id="3" name="Picture 2">
            <a:extLst>
              <a:ext uri="{FF2B5EF4-FFF2-40B4-BE49-F238E27FC236}">
                <a16:creationId xmlns:a16="http://schemas.microsoft.com/office/drawing/2014/main" id="{9D025E19-71D2-7117-C472-CB3437DDD5FE}"/>
              </a:ext>
            </a:extLst>
          </p:cNvPr>
          <p:cNvPicPr>
            <a:picLocks noChangeAspect="1"/>
          </p:cNvPicPr>
          <p:nvPr/>
        </p:nvPicPr>
        <p:blipFill>
          <a:blip r:embed="rId10"/>
          <a:stretch>
            <a:fillRect/>
          </a:stretch>
        </p:blipFill>
        <p:spPr>
          <a:xfrm>
            <a:off x="1553673" y="1383294"/>
            <a:ext cx="8583912" cy="1457070"/>
          </a:xfrm>
          <a:prstGeom prst="rect">
            <a:avLst/>
          </a:prstGeom>
        </p:spPr>
      </p:pic>
      <p:pic>
        <p:nvPicPr>
          <p:cNvPr id="6" name="Picture 5">
            <a:extLst>
              <a:ext uri="{FF2B5EF4-FFF2-40B4-BE49-F238E27FC236}">
                <a16:creationId xmlns:a16="http://schemas.microsoft.com/office/drawing/2014/main" id="{1129F441-C2F7-DB26-E0F2-D595C9240D4B}"/>
              </a:ext>
            </a:extLst>
          </p:cNvPr>
          <p:cNvPicPr>
            <a:picLocks noChangeAspect="1"/>
          </p:cNvPicPr>
          <p:nvPr/>
        </p:nvPicPr>
        <p:blipFill>
          <a:blip r:embed="rId11"/>
          <a:stretch>
            <a:fillRect/>
          </a:stretch>
        </p:blipFill>
        <p:spPr>
          <a:xfrm>
            <a:off x="3737096" y="2972601"/>
            <a:ext cx="4304149" cy="1609483"/>
          </a:xfrm>
          <a:prstGeom prst="rect">
            <a:avLst/>
          </a:prstGeom>
        </p:spPr>
      </p:pic>
    </p:spTree>
    <p:extLst>
      <p:ext uri="{BB962C8B-B14F-4D97-AF65-F5344CB8AC3E}">
        <p14:creationId xmlns:p14="http://schemas.microsoft.com/office/powerpoint/2010/main" val="29724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r>
              <a:rPr lang="en-US" sz="4400" b="1" dirty="0">
                <a:solidFill>
                  <a:schemeClr val="bg1"/>
                </a:solidFill>
                <a:latin typeface="Calibri" panose="020F0502020204030204" pitchFamily="34" charset="0"/>
                <a:cs typeface="Calibri" panose="020F0502020204030204" pitchFamily="34" charset="0"/>
              </a:rPr>
              <a:t>1</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4000" dirty="0">
                <a:solidFill>
                  <a:srgbClr val="C00000"/>
                </a:solidFill>
                <a:latin typeface="Calibri" panose="020F0502020204030204" pitchFamily="34" charset="0"/>
                <a:cs typeface="Calibri" panose="020F0502020204030204" pitchFamily="34" charset="0"/>
                <a:sym typeface="+mn-lt"/>
              </a:rPr>
              <a:t>Tính giá trị của biểu thức</a:t>
            </a:r>
            <a:endParaRPr lang="zh-CN" altLang="en-US" sz="4000" dirty="0">
              <a:solidFill>
                <a:srgbClr val="C00000"/>
              </a:solidFill>
              <a:latin typeface="Calibri" panose="020F0502020204030204" pitchFamily="34" charset="0"/>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7587343" cy="646331"/>
          </a:xfrm>
          <a:prstGeom prst="rect">
            <a:avLst/>
          </a:prstGeom>
          <a:noFill/>
        </p:spPr>
        <p:txBody>
          <a:bodyPr wrap="square" rtlCol="0">
            <a:spAutoFit/>
          </a:bodyPr>
          <a:lstStyle/>
          <a:p>
            <a:r>
              <a:rPr lang="pt-BR" sz="3600" b="1" i="0" dirty="0">
                <a:solidFill>
                  <a:srgbClr val="000000"/>
                </a:solidFill>
                <a:effectLst/>
                <a:latin typeface="Cambria" panose="02040503050406030204" pitchFamily="18" charset="0"/>
                <a:ea typeface="Cambria" panose="02040503050406030204" pitchFamily="18" charset="0"/>
              </a:rPr>
              <a:t>a) (131,4 – 80,8) : 2,3 + 21,64 × 2</a:t>
            </a: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r>
              <a:rPr lang="pl-PL" sz="3600" b="1" i="0" dirty="0">
                <a:solidFill>
                  <a:srgbClr val="000000"/>
                </a:solidFill>
                <a:effectLst/>
                <a:latin typeface="Cambria" panose="02040503050406030204" pitchFamily="18" charset="0"/>
                <a:ea typeface="Cambria" panose="02040503050406030204" pitchFamily="18" charset="0"/>
              </a:rPr>
              <a:t>b) 8,16 : (1,32 + 3,48) – 0,34 : 2</a:t>
            </a:r>
            <a:endParaRPr lang="en-US" sz="36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50,6 : 2,3 + 43,28</a:t>
            </a:r>
          </a:p>
          <a:p>
            <a:r>
              <a:rPr lang="en-US" sz="3200" b="1" dirty="0">
                <a:solidFill>
                  <a:srgbClr val="FF0000"/>
                </a:solidFill>
                <a:latin typeface="Cambria" panose="02040503050406030204" pitchFamily="18" charset="0"/>
                <a:ea typeface="Cambria" panose="02040503050406030204" pitchFamily="18" charset="0"/>
              </a:rPr>
              <a:t>= 22 + 43,28</a:t>
            </a:r>
          </a:p>
          <a:p>
            <a:r>
              <a:rPr lang="en-US" sz="3200" b="1" dirty="0">
                <a:solidFill>
                  <a:srgbClr val="FF0000"/>
                </a:solidFill>
                <a:latin typeface="Cambria" panose="02040503050406030204" pitchFamily="18" charset="0"/>
                <a:ea typeface="Cambria" panose="02040503050406030204" pitchFamily="18" charset="0"/>
              </a:rPr>
              <a:t>= 65,28</a:t>
            </a: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8,16 : 4,8 – 0,17</a:t>
            </a:r>
          </a:p>
          <a:p>
            <a:r>
              <a:rPr lang="en-US" sz="3200" b="1" dirty="0">
                <a:solidFill>
                  <a:srgbClr val="FF0000"/>
                </a:solidFill>
                <a:latin typeface="Cambria" panose="02040503050406030204" pitchFamily="18" charset="0"/>
                <a:ea typeface="Cambria" panose="02040503050406030204" pitchFamily="18" charset="0"/>
              </a:rPr>
              <a:t>= 1,7 – 0,17</a:t>
            </a:r>
          </a:p>
          <a:p>
            <a:r>
              <a:rPr lang="en-US" sz="3200" b="1" dirty="0">
                <a:solidFill>
                  <a:srgbClr val="FF0000"/>
                </a:solidFill>
                <a:latin typeface="Cambria" panose="02040503050406030204" pitchFamily="18" charset="0"/>
                <a:ea typeface="Cambria" panose="02040503050406030204" pitchFamily="18" charset="0"/>
              </a:rPr>
              <a:t>= 1,53</a:t>
            </a:r>
          </a:p>
        </p:txBody>
      </p:sp>
    </p:spTree>
    <p:extLst>
      <p:ext uri="{BB962C8B-B14F-4D97-AF65-F5344CB8AC3E}">
        <p14:creationId xmlns:p14="http://schemas.microsoft.com/office/powerpoint/2010/main" val="1961631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up)">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up)">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up)">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4000" dirty="0">
                <a:solidFill>
                  <a:srgbClr val="C00000"/>
                </a:solidFill>
                <a:latin typeface="Calibri" panose="020F0502020204030204" pitchFamily="34" charset="0"/>
                <a:cs typeface="Calibri" panose="020F0502020204030204" pitchFamily="34" charset="0"/>
                <a:sym typeface="+mn-lt"/>
              </a:rPr>
              <a:t>Tính bằng cách thuận tiện</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8806543" cy="646331"/>
          </a:xfrm>
          <a:prstGeom prst="rect">
            <a:avLst/>
          </a:prstGeom>
          <a:noFill/>
        </p:spPr>
        <p:txBody>
          <a:bodyPr wrap="square" rtlCol="0">
            <a:spAutoFit/>
          </a:bodyPr>
          <a:lstStyle/>
          <a:p>
            <a:pPr lvl="0"/>
            <a:r>
              <a:rPr lang="pt-BR" sz="3600" b="1" dirty="0">
                <a:solidFill>
                  <a:srgbClr val="000000"/>
                </a:solidFill>
                <a:latin typeface="Cambria" panose="02040503050406030204" pitchFamily="18" charset="0"/>
                <a:ea typeface="Cambria" panose="02040503050406030204" pitchFamily="18" charset="0"/>
              </a:rPr>
              <a:t>a) 2,5 × 3,7 × 4</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pPr lvl="0"/>
            <a:r>
              <a:rPr lang="pl-PL" sz="3600" b="1" dirty="0">
                <a:solidFill>
                  <a:srgbClr val="000000"/>
                </a:solidFill>
                <a:latin typeface="Cambria" panose="02040503050406030204" pitchFamily="18" charset="0"/>
                <a:ea typeface="Cambria" panose="02040503050406030204" pitchFamily="18" charset="0"/>
              </a:rPr>
              <a:t>b) 0,56 × 4,7 + 5,3 × 0,56</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10 × 3,7</a:t>
            </a:r>
          </a:p>
          <a:p>
            <a:pPr lvl="0"/>
            <a:r>
              <a:rPr lang="en-US" sz="3600" b="1" dirty="0">
                <a:solidFill>
                  <a:srgbClr val="FF0000"/>
                </a:solidFill>
                <a:latin typeface="Cambria" panose="02040503050406030204" pitchFamily="18" charset="0"/>
                <a:ea typeface="Cambria" panose="02040503050406030204" pitchFamily="18" charset="0"/>
              </a:rPr>
              <a:t>= 37</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0,56 × 10</a:t>
            </a:r>
          </a:p>
          <a:p>
            <a:pPr lvl="0"/>
            <a:r>
              <a:rPr lang="en-US" sz="3600" b="1" dirty="0">
                <a:solidFill>
                  <a:srgbClr val="FF0000"/>
                </a:solidFill>
                <a:latin typeface="Cambria" panose="02040503050406030204" pitchFamily="18" charset="0"/>
                <a:ea typeface="Cambria" panose="02040503050406030204" pitchFamily="18" charset="0"/>
              </a:rPr>
              <a:t>= 5,6</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744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up)">
                                      <p:cBhvr>
                                        <p:cTn id="3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21555" y="200676"/>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altLang="zh-CN" sz="4000" dirty="0" err="1">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Số</a:t>
            </a:r>
            <a:r>
              <a:rPr lang="en-US" altLang="zh-CN" sz="4000" dirty="0">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2" name="TextBox 1">
            <a:extLst>
              <a:ext uri="{FF2B5EF4-FFF2-40B4-BE49-F238E27FC236}">
                <a16:creationId xmlns:a16="http://schemas.microsoft.com/office/drawing/2014/main" id="{C05CB0AD-00AA-B348-6EDB-66BE37BC30A5}"/>
              </a:ext>
            </a:extLst>
          </p:cNvPr>
          <p:cNvSpPr txBox="1"/>
          <p:nvPr/>
        </p:nvSpPr>
        <p:spPr>
          <a:xfrm>
            <a:off x="587828" y="979714"/>
            <a:ext cx="11190515" cy="1077218"/>
          </a:xfrm>
          <a:prstGeom prst="rect">
            <a:avLst/>
          </a:prstGeom>
          <a:noFill/>
        </p:spPr>
        <p:txBody>
          <a:bodyPr wrap="square" rtlCol="0">
            <a:spAutoFit/>
          </a:bodyPr>
          <a:lstStyle/>
          <a:p>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chữ</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dài</a:t>
            </a:r>
            <a:r>
              <a:rPr lang="en-US" sz="3200" b="0" i="0" dirty="0">
                <a:solidFill>
                  <a:srgbClr val="000000"/>
                </a:solidFill>
                <a:effectLst/>
                <a:latin typeface="Cambria" panose="02040503050406030204" pitchFamily="18" charset="0"/>
                <a:ea typeface="Cambria" panose="02040503050406030204" pitchFamily="18" charset="0"/>
              </a:rPr>
              <a:t> 2,97 dm </a:t>
            </a:r>
            <a:r>
              <a:rPr lang="en-US" sz="3200" b="0" i="0" dirty="0" err="1">
                <a:solidFill>
                  <a:srgbClr val="000000"/>
                </a:solidFill>
                <a:effectLst/>
                <a:latin typeface="Cambria" panose="02040503050406030204" pitchFamily="18" charset="0"/>
                <a:ea typeface="Cambria" panose="02040503050406030204" pitchFamily="18" charset="0"/>
              </a:rPr>
              <a:t>và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rộng</a:t>
            </a:r>
            <a:r>
              <a:rPr lang="en-US" sz="3200" b="0" i="0" dirty="0">
                <a:solidFill>
                  <a:srgbClr val="000000"/>
                </a:solidFill>
                <a:effectLst/>
                <a:latin typeface="Cambria" panose="02040503050406030204" pitchFamily="18" charset="0"/>
                <a:ea typeface="Cambria" panose="02040503050406030204" pitchFamily="18" charset="0"/>
              </a:rPr>
              <a:t> 2,1 dm.</a:t>
            </a:r>
            <a:endParaRPr lang="en-US" sz="3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C4B6C72-E91D-F92E-595B-99965E5DD10E}"/>
              </a:ext>
            </a:extLst>
          </p:cNvPr>
          <p:cNvSpPr txBox="1"/>
          <p:nvPr/>
        </p:nvSpPr>
        <p:spPr>
          <a:xfrm>
            <a:off x="511628" y="2155372"/>
            <a:ext cx="11190515"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F1A6FE3-5627-5E64-D871-D97042E17D6D}"/>
              </a:ext>
            </a:extLst>
          </p:cNvPr>
          <p:cNvSpPr txBox="1"/>
          <p:nvPr/>
        </p:nvSpPr>
        <p:spPr>
          <a:xfrm>
            <a:off x="457201" y="2830286"/>
            <a:ext cx="11364686" cy="156966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b) Bạn Việt gấp tấm bản đồ lại như hình dưới đây. Sau khi gấp tấm bản đồ được một hình chữ nhật nhỏ hơn. Diện tích hình chữ nhật nhỏ 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6AD72495-E01A-F7C3-2C30-B21CA232756E}"/>
              </a:ext>
            </a:extLst>
          </p:cNvPr>
          <p:cNvPicPr>
            <a:picLocks noChangeAspect="1"/>
          </p:cNvPicPr>
          <p:nvPr/>
        </p:nvPicPr>
        <p:blipFill>
          <a:blip r:embed="rId3"/>
          <a:stretch>
            <a:fillRect/>
          </a:stretch>
        </p:blipFill>
        <p:spPr>
          <a:xfrm>
            <a:off x="4191000" y="4004728"/>
            <a:ext cx="5803446" cy="2419204"/>
          </a:xfrm>
          <a:prstGeom prst="rect">
            <a:avLst/>
          </a:prstGeom>
        </p:spPr>
      </p:pic>
      <p:sp>
        <p:nvSpPr>
          <p:cNvPr id="17" name="Rectangle: Rounded Corners 16">
            <a:extLst>
              <a:ext uri="{FF2B5EF4-FFF2-40B4-BE49-F238E27FC236}">
                <a16:creationId xmlns:a16="http://schemas.microsoft.com/office/drawing/2014/main" id="{D93A2C87-5B23-47FC-25BC-ADE483FBC07E}"/>
              </a:ext>
            </a:extLst>
          </p:cNvPr>
          <p:cNvSpPr/>
          <p:nvPr/>
        </p:nvSpPr>
        <p:spPr>
          <a:xfrm>
            <a:off x="5127171" y="21880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8" name="Rectangle: Rounded Corners 17">
            <a:extLst>
              <a:ext uri="{FF2B5EF4-FFF2-40B4-BE49-F238E27FC236}">
                <a16:creationId xmlns:a16="http://schemas.microsoft.com/office/drawing/2014/main" id="{4939CE3C-6D05-3188-C48E-EFE09B6288D9}"/>
              </a:ext>
            </a:extLst>
          </p:cNvPr>
          <p:cNvSpPr/>
          <p:nvPr/>
        </p:nvSpPr>
        <p:spPr>
          <a:xfrm>
            <a:off x="2547257" y="38644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Tree>
    <p:extLst>
      <p:ext uri="{BB962C8B-B14F-4D97-AF65-F5344CB8AC3E}">
        <p14:creationId xmlns:p14="http://schemas.microsoft.com/office/powerpoint/2010/main" val="179748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 grpId="0"/>
      <p:bldP spid="3" grpId="0"/>
      <p:bldP spid="13" grpId="0"/>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10669" y="189790"/>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2800" dirty="0">
                <a:solidFill>
                  <a:srgbClr val="002060"/>
                </a:solidFill>
                <a:latin typeface="Calibri" panose="020F0502020204030204" pitchFamily="34" charset="0"/>
                <a:cs typeface="Calibri" panose="020F0502020204030204" pitchFamily="34" charset="0"/>
                <a:sym typeface="+mn-lt"/>
              </a:rPr>
              <a:t>Trong hai năm, trang trại của bác Tám bán được tất cả 21,56 tấn cá chẽm. Biết số tấn cá chẽm bán trong năm thứ hai nhiều hơn năm thứ nhất là 2,7 tấn. Tính số tấn cá chẽm mà trang trại của bác Tám bán được trong mỗi năm.</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pic>
        <p:nvPicPr>
          <p:cNvPr id="3" name="Picture 2">
            <a:extLst>
              <a:ext uri="{FF2B5EF4-FFF2-40B4-BE49-F238E27FC236}">
                <a16:creationId xmlns:a16="http://schemas.microsoft.com/office/drawing/2014/main" id="{A0178EBA-B16E-62CB-DDC5-12394F60AFE0}"/>
              </a:ext>
            </a:extLst>
          </p:cNvPr>
          <p:cNvPicPr>
            <a:picLocks noChangeAspect="1"/>
          </p:cNvPicPr>
          <p:nvPr/>
        </p:nvPicPr>
        <p:blipFill>
          <a:blip r:embed="rId3"/>
          <a:stretch>
            <a:fillRect/>
          </a:stretch>
        </p:blipFill>
        <p:spPr>
          <a:xfrm>
            <a:off x="7994225" y="1687965"/>
            <a:ext cx="3535788" cy="2415949"/>
          </a:xfrm>
          <a:prstGeom prst="rect">
            <a:avLst/>
          </a:prstGeom>
        </p:spPr>
      </p:pic>
      <p:sp>
        <p:nvSpPr>
          <p:cNvPr id="4" name="TextBox 3">
            <a:extLst>
              <a:ext uri="{FF2B5EF4-FFF2-40B4-BE49-F238E27FC236}">
                <a16:creationId xmlns:a16="http://schemas.microsoft.com/office/drawing/2014/main" id="{A5C17F34-C7F3-18A1-D910-23F4100256CB}"/>
              </a:ext>
            </a:extLst>
          </p:cNvPr>
          <p:cNvSpPr txBox="1"/>
          <p:nvPr/>
        </p:nvSpPr>
        <p:spPr>
          <a:xfrm>
            <a:off x="609600" y="2177143"/>
            <a:ext cx="7434943" cy="4181209"/>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(21,56 - 2,7) : 2 =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21,56 - 9,43 =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4040430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down)">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341908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297</Words>
  <Application>Microsoft Office PowerPoint</Application>
  <PresentationFormat>Widescreen</PresentationFormat>
  <Paragraphs>38</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Cambria</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LOAN</dc:creator>
  <cp:lastModifiedBy>Windows User</cp:lastModifiedBy>
  <cp:revision>64</cp:revision>
  <dcterms:created xsi:type="dcterms:W3CDTF">2022-06-25T03:27:47Z</dcterms:created>
  <dcterms:modified xsi:type="dcterms:W3CDTF">2024-11-19T12:30:15Z</dcterms:modified>
</cp:coreProperties>
</file>