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6" r:id="rId4"/>
    <p:sldId id="268" r:id="rId5"/>
    <p:sldId id="260" r:id="rId6"/>
    <p:sldId id="271" r:id="rId7"/>
    <p:sldId id="272" r:id="rId8"/>
    <p:sldId id="261" r:id="rId9"/>
    <p:sldId id="273" r:id="rId10"/>
    <p:sldId id="274" r:id="rId11"/>
    <p:sldId id="275" r:id="rId12"/>
    <p:sldId id="276" r:id="rId13"/>
    <p:sldId id="278" r:id="rId14"/>
    <p:sldId id="279" r:id="rId15"/>
    <p:sldId id="281" r:id="rId16"/>
    <p:sldId id="284"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26"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3384524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0600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50749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75057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7148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7663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90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9397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991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04468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285879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p:txBody>
          <a:bodyPr/>
          <a:lstStyle/>
          <a:p>
            <a:fld id="{AD605752-5A48-48D5-B16E-A29910234259}" type="datetimeFigureOut">
              <a:rPr lang="en-US" smtClean="0"/>
              <a:t>19/11/2024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612366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735835"/>
      </p:ext>
    </p:extLst>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pPr defTabSz="1371600">
                <a:defRPr/>
              </a:pPr>
              <a:t>2024/11/19</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pPr algn="r" defTabSz="1371600">
                <a:defRPr/>
              </a:pPr>
              <a:t>‹#›</a:t>
            </a:fld>
            <a:endParaRPr lang="zh-CN" altLang="en-US">
              <a:solidFill>
                <a:prstClr val="black">
                  <a:tint val="75000"/>
                </a:prstClr>
              </a:solidFill>
              <a:ea typeface="字魂107号-萌趣欢乐体" panose="00000500000000000000" pitchFamily="2" charset="-122"/>
            </a:endParaRPr>
          </a:p>
        </p:txBody>
      </p:sp>
    </p:spTree>
    <p:extLst>
      <p:ext uri="{BB962C8B-B14F-4D97-AF65-F5344CB8AC3E}">
        <p14:creationId xmlns:p14="http://schemas.microsoft.com/office/powerpoint/2010/main" val="2890667931"/>
      </p:ext>
    </p:extLst>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482148201"/>
      </p:ext>
    </p:extLst>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extLst>
      <p:ext uri="{BB962C8B-B14F-4D97-AF65-F5344CB8AC3E}">
        <p14:creationId xmlns:p14="http://schemas.microsoft.com/office/powerpoint/2010/main" val="3532875418"/>
      </p:ext>
    </p:extLst>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extLst>
      <p:ext uri="{BB962C8B-B14F-4D97-AF65-F5344CB8AC3E}">
        <p14:creationId xmlns:p14="http://schemas.microsoft.com/office/powerpoint/2010/main" val="229778923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a:extLst>
              <a:ext uri="{FF2B5EF4-FFF2-40B4-BE49-F238E27FC236}">
                <a16:creationId xmlns:a16="http://schemas.microsoft.com/office/drawing/2014/main" id="{27B3D829-34E9-3E70-042F-40FDAA26F30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AFF13-9FE2-E78F-F920-CD2AEA217B4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7BAE4-65C6-A08E-8FB5-A983CCD7C1C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D605752-5A48-48D5-B16E-A29910234259}" type="datetimeFigureOut">
              <a:rPr lang="en-US" smtClean="0"/>
              <a:t>19/11/2024</a:t>
            </a:fld>
            <a:endParaRPr lang="en-US"/>
          </a:p>
        </p:txBody>
      </p:sp>
      <p:sp>
        <p:nvSpPr>
          <p:cNvPr id="5" name="Footer Placeholder 4">
            <a:extLst>
              <a:ext uri="{FF2B5EF4-FFF2-40B4-BE49-F238E27FC236}">
                <a16:creationId xmlns:a16="http://schemas.microsoft.com/office/drawing/2014/main" id="{9206F637-89F5-CFC6-2479-326EB760244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780C37-F438-652A-A1C3-5370D5A021A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2AB8E1-DA42-432C-9C04-2A8895E16389}" type="slidenum">
              <a:rPr lang="en-US" smtClean="0"/>
              <a:t>‹#›</a:t>
            </a:fld>
            <a:endParaRPr lang="en-US"/>
          </a:p>
        </p:txBody>
      </p:sp>
      <p:pic>
        <p:nvPicPr>
          <p:cNvPr id="7" name="Picture 6">
            <a:extLst>
              <a:ext uri="{FF2B5EF4-FFF2-40B4-BE49-F238E27FC236}">
                <a16:creationId xmlns:a16="http://schemas.microsoft.com/office/drawing/2014/main" id="{6C2EEEB0-F440-DDC0-F757-3D2625E4618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4951771"/>
            <a:ext cx="4288094" cy="4288094"/>
          </a:xfrm>
          <a:prstGeom prst="rect">
            <a:avLst/>
          </a:prstGeom>
        </p:spPr>
      </p:pic>
      <p:pic>
        <p:nvPicPr>
          <p:cNvPr id="8" name="Picture 7">
            <a:extLst>
              <a:ext uri="{FF2B5EF4-FFF2-40B4-BE49-F238E27FC236}">
                <a16:creationId xmlns:a16="http://schemas.microsoft.com/office/drawing/2014/main" id="{3878A544-1AE1-9C9D-EC27-9899CC36E2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4951773"/>
            <a:ext cx="4288094" cy="4288094"/>
          </a:xfrm>
          <a:prstGeom prst="rect">
            <a:avLst/>
          </a:prstGeom>
        </p:spPr>
      </p:pic>
      <p:pic>
        <p:nvPicPr>
          <p:cNvPr id="9" name="Picture 8">
            <a:extLst>
              <a:ext uri="{FF2B5EF4-FFF2-40B4-BE49-F238E27FC236}">
                <a16:creationId xmlns:a16="http://schemas.microsoft.com/office/drawing/2014/main" id="{2A4D7E58-3BF8-BF9C-7D63-CDA019AFAE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211961" y="12082616"/>
            <a:ext cx="4288094" cy="4288094"/>
          </a:xfrm>
          <a:prstGeom prst="rect">
            <a:avLst/>
          </a:prstGeom>
        </p:spPr>
      </p:pic>
      <p:pic>
        <p:nvPicPr>
          <p:cNvPr id="10" name="Picture 9">
            <a:extLst>
              <a:ext uri="{FF2B5EF4-FFF2-40B4-BE49-F238E27FC236}">
                <a16:creationId xmlns:a16="http://schemas.microsoft.com/office/drawing/2014/main" id="{076E3B0D-918F-0FDF-3EC2-C88C1D73B3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237679" y="12082615"/>
            <a:ext cx="4288094" cy="4288094"/>
          </a:xfrm>
          <a:prstGeom prst="rect">
            <a:avLst/>
          </a:prstGeom>
        </p:spPr>
      </p:pic>
      <p:sp>
        <p:nvSpPr>
          <p:cNvPr id="11" name="Rectangle 10">
            <a:extLst>
              <a:ext uri="{FF2B5EF4-FFF2-40B4-BE49-F238E27FC236}">
                <a16:creationId xmlns:a16="http://schemas.microsoft.com/office/drawing/2014/main" id="{644759CA-464A-48D4-3BD7-990ED2A0E672}"/>
              </a:ext>
            </a:extLst>
          </p:cNvPr>
          <p:cNvSpPr/>
          <p:nvPr userDrawn="1"/>
        </p:nvSpPr>
        <p:spPr>
          <a:xfrm>
            <a:off x="2720881" y="11717778"/>
            <a:ext cx="12872050" cy="1800493"/>
          </a:xfrm>
          <a:prstGeom prst="rect">
            <a:avLst/>
          </a:prstGeom>
          <a:noFill/>
        </p:spPr>
        <p:txBody>
          <a:bodyPr wrap="none" lIns="137160" tIns="68580" rIns="137160" bIns="6858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36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r>
            <a:b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36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36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12" name="THANH TÂM">
            <a:extLst>
              <a:ext uri="{FF2B5EF4-FFF2-40B4-BE49-F238E27FC236}">
                <a16:creationId xmlns:a16="http://schemas.microsoft.com/office/drawing/2014/main" id="{6A61B8EA-60A9-9BC0-60A4-42F3C570E31F}"/>
              </a:ext>
            </a:extLst>
          </p:cNvPr>
          <p:cNvPicPr>
            <a:picLocks noChangeAspect="1"/>
          </p:cNvPicPr>
          <p:nvPr userDrawn="1"/>
        </p:nvPicPr>
        <p:blipFill>
          <a:blip r:embed="rId15"/>
          <a:stretch>
            <a:fillRect/>
          </a:stretch>
        </p:blipFill>
        <p:spPr>
          <a:xfrm>
            <a:off x="-9005847" y="-1459277"/>
            <a:ext cx="2112447" cy="795597"/>
          </a:xfrm>
          <a:prstGeom prst="rect">
            <a:avLst/>
          </a:prstGeom>
        </p:spPr>
      </p:pic>
      <p:pic>
        <p:nvPicPr>
          <p:cNvPr id="13" name="Hình ảnh 12">
            <a:extLst>
              <a:ext uri="{FF2B5EF4-FFF2-40B4-BE49-F238E27FC236}">
                <a16:creationId xmlns:a16="http://schemas.microsoft.com/office/drawing/2014/main" id="{F54BB1FC-0BAD-E30C-42F8-38EE9D3ECA15}"/>
              </a:ext>
            </a:extLst>
          </p:cNvPr>
          <p:cNvPicPr>
            <a:picLocks noChangeAspect="1"/>
          </p:cNvPicPr>
          <p:nvPr userDrawn="1"/>
        </p:nvPicPr>
        <p:blipFill>
          <a:blip r:embed="rId16"/>
          <a:stretch>
            <a:fillRect/>
          </a:stretch>
        </p:blipFill>
        <p:spPr>
          <a:xfrm>
            <a:off x="0" y="0"/>
            <a:ext cx="3886656" cy="267201"/>
          </a:xfrm>
          <a:prstGeom prst="rect">
            <a:avLst/>
          </a:prstGeom>
        </p:spPr>
      </p:pic>
    </p:spTree>
    <p:extLst>
      <p:ext uri="{BB962C8B-B14F-4D97-AF65-F5344CB8AC3E}">
        <p14:creationId xmlns:p14="http://schemas.microsoft.com/office/powerpoint/2010/main" val="69224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648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2.svg"/><Relationship Id="rId18" Type="http://schemas.openxmlformats.org/officeDocument/2006/relationships/image" Target="../media/image18.png"/><Relationship Id="rId3" Type="http://schemas.openxmlformats.org/officeDocument/2006/relationships/image" Target="../media/image36.svg"/><Relationship Id="rId7" Type="http://schemas.openxmlformats.org/officeDocument/2006/relationships/image" Target="../media/image16.svg"/><Relationship Id="rId12" Type="http://schemas.openxmlformats.org/officeDocument/2006/relationships/image" Target="../media/image15.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4.svg"/><Relationship Id="rId5" Type="http://schemas.openxmlformats.org/officeDocument/2006/relationships/image" Target="../media/image38.svg"/><Relationship Id="rId15" Type="http://schemas.openxmlformats.org/officeDocument/2006/relationships/image" Target="../media/image18.svg"/><Relationship Id="rId10" Type="http://schemas.openxmlformats.org/officeDocument/2006/relationships/image" Target="../media/image14.png"/><Relationship Id="rId19"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40.sv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7.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7.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57.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7" name="Group 7"/>
          <p:cNvGrpSpPr/>
          <p:nvPr/>
        </p:nvGrpSpPr>
        <p:grpSpPr>
          <a:xfrm>
            <a:off x="-2242946" y="5799385"/>
            <a:ext cx="22773892" cy="4661744"/>
            <a:chOff x="0" y="0"/>
            <a:chExt cx="30365189" cy="6215659"/>
          </a:xfrm>
        </p:grpSpPr>
        <p:sp>
          <p:nvSpPr>
            <p:cNvPr id="8" name="Freeform 8"/>
            <p:cNvSpPr/>
            <p:nvPr/>
          </p:nvSpPr>
          <p:spPr>
            <a:xfrm>
              <a:off x="0"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ln cap="sq">
              <a:noFill/>
              <a:prstDash val="solid"/>
              <a:miter/>
            </a:ln>
          </p:spPr>
          <p:txBody>
            <a:bodyPr/>
            <a:lstStyle/>
            <a:p>
              <a:endParaRPr lang="en-US"/>
            </a:p>
          </p:txBody>
        </p:sp>
        <p:sp>
          <p:nvSpPr>
            <p:cNvPr id="9" name="Freeform 9"/>
            <p:cNvSpPr/>
            <p:nvPr/>
          </p:nvSpPr>
          <p:spPr>
            <a:xfrm>
              <a:off x="14324778" y="0"/>
              <a:ext cx="16040411" cy="6215659"/>
            </a:xfrm>
            <a:custGeom>
              <a:avLst/>
              <a:gdLst/>
              <a:ahLst/>
              <a:cxnLst/>
              <a:rect l="l" t="t" r="r" b="b"/>
              <a:pathLst>
                <a:path w="16040411" h="6215659">
                  <a:moveTo>
                    <a:pt x="0" y="0"/>
                  </a:moveTo>
                  <a:lnTo>
                    <a:pt x="16040411" y="0"/>
                  </a:lnTo>
                  <a:lnTo>
                    <a:pt x="16040411" y="6215659"/>
                  </a:lnTo>
                  <a:lnTo>
                    <a:pt x="0" y="621565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
        <p:nvSpPr>
          <p:cNvPr id="10" name="Freeform 10"/>
          <p:cNvSpPr/>
          <p:nvPr/>
        </p:nvSpPr>
        <p:spPr>
          <a:xfrm>
            <a:off x="15244961" y="1191672"/>
            <a:ext cx="4028679" cy="4396808"/>
          </a:xfrm>
          <a:custGeom>
            <a:avLst/>
            <a:gdLst/>
            <a:ahLst/>
            <a:cxnLst/>
            <a:rect l="l" t="t" r="r" b="b"/>
            <a:pathLst>
              <a:path w="4028679" h="4396808">
                <a:moveTo>
                  <a:pt x="0" y="0"/>
                </a:moveTo>
                <a:lnTo>
                  <a:pt x="4028678" y="0"/>
                </a:lnTo>
                <a:lnTo>
                  <a:pt x="4028678" y="4396807"/>
                </a:lnTo>
                <a:lnTo>
                  <a:pt x="0" y="43968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a:off x="5424330" y="3788713"/>
            <a:ext cx="6698297" cy="8052058"/>
          </a:xfrm>
          <a:custGeom>
            <a:avLst/>
            <a:gdLst/>
            <a:ahLst/>
            <a:cxnLst/>
            <a:rect l="l" t="t" r="r" b="b"/>
            <a:pathLst>
              <a:path w="6698297" h="8052058">
                <a:moveTo>
                  <a:pt x="0" y="0"/>
                </a:moveTo>
                <a:lnTo>
                  <a:pt x="6698297" y="0"/>
                </a:lnTo>
                <a:lnTo>
                  <a:pt x="6698297" y="8052058"/>
                </a:lnTo>
                <a:lnTo>
                  <a:pt x="0" y="805205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455463" y="8937756"/>
            <a:ext cx="2298775" cy="1218435"/>
          </a:xfrm>
          <a:custGeom>
            <a:avLst/>
            <a:gdLst/>
            <a:ahLst/>
            <a:cxnLst/>
            <a:rect l="l" t="t" r="r" b="b"/>
            <a:pathLst>
              <a:path w="2298775" h="1218435">
                <a:moveTo>
                  <a:pt x="2298775" y="0"/>
                </a:moveTo>
                <a:lnTo>
                  <a:pt x="0" y="0"/>
                </a:lnTo>
                <a:lnTo>
                  <a:pt x="0" y="1218435"/>
                </a:lnTo>
                <a:lnTo>
                  <a:pt x="2298775" y="1218435"/>
                </a:lnTo>
                <a:lnTo>
                  <a:pt x="2298775" y="0"/>
                </a:lnTo>
                <a:close/>
              </a:path>
            </a:pathLst>
          </a:custGeom>
          <a:blipFill>
            <a:blip r:embed="rId10">
              <a:extLst>
                <a:ext uri="{96DAC541-7B7A-43D3-8B79-37D633B846F1}">
                  <asvg:svgBlip xmlns="" xmlns:asvg="http://schemas.microsoft.com/office/drawing/2016/SVG/main" r:embed="rId11"/>
                </a:ext>
              </a:extLst>
            </a:blip>
            <a:stretch>
              <a:fillRect r="-10631" b="-34721"/>
            </a:stretch>
          </a:blipFill>
        </p:spPr>
        <p:txBody>
          <a:bodyPr/>
          <a:lstStyle/>
          <a:p>
            <a:endParaRPr lang="en-US"/>
          </a:p>
        </p:txBody>
      </p:sp>
      <p:sp>
        <p:nvSpPr>
          <p:cNvPr id="14" name="Freeform 14"/>
          <p:cNvSpPr/>
          <p:nvPr/>
        </p:nvSpPr>
        <p:spPr>
          <a:xfrm>
            <a:off x="15135000" y="8937756"/>
            <a:ext cx="2298775" cy="1218435"/>
          </a:xfrm>
          <a:custGeom>
            <a:avLst/>
            <a:gdLst/>
            <a:ahLst/>
            <a:cxnLst/>
            <a:rect l="l" t="t" r="r" b="b"/>
            <a:pathLst>
              <a:path w="2298775" h="1218435">
                <a:moveTo>
                  <a:pt x="0" y="0"/>
                </a:moveTo>
                <a:lnTo>
                  <a:pt x="2298775" y="0"/>
                </a:lnTo>
                <a:lnTo>
                  <a:pt x="2298775" y="1218435"/>
                </a:lnTo>
                <a:lnTo>
                  <a:pt x="0" y="1218435"/>
                </a:lnTo>
                <a:lnTo>
                  <a:pt x="0" y="0"/>
                </a:lnTo>
                <a:close/>
              </a:path>
            </a:pathLst>
          </a:custGeom>
          <a:blipFill>
            <a:blip r:embed="rId10">
              <a:extLst>
                <a:ext uri="{96DAC541-7B7A-43D3-8B79-37D633B846F1}">
                  <asvg:svgBlip xmlns="" xmlns:asvg="http://schemas.microsoft.com/office/drawing/2016/SVG/main" r:embed="rId11"/>
                </a:ext>
              </a:extLst>
            </a:blip>
            <a:stretch>
              <a:fillRect r="-10631" b="-34721"/>
            </a:stretch>
          </a:blipFill>
        </p:spPr>
        <p:txBody>
          <a:bodyPr/>
          <a:lstStyle/>
          <a:p>
            <a:endParaRPr lang="en-US"/>
          </a:p>
        </p:txBody>
      </p:sp>
      <p:sp>
        <p:nvSpPr>
          <p:cNvPr id="15" name="Freeform 15"/>
          <p:cNvSpPr/>
          <p:nvPr/>
        </p:nvSpPr>
        <p:spPr>
          <a:xfrm>
            <a:off x="-2888863" y="4772022"/>
            <a:ext cx="4393823" cy="742956"/>
          </a:xfrm>
          <a:custGeom>
            <a:avLst/>
            <a:gdLst/>
            <a:ahLst/>
            <a:cxnLst/>
            <a:rect l="l" t="t" r="r" b="b"/>
            <a:pathLst>
              <a:path w="4393823" h="742956">
                <a:moveTo>
                  <a:pt x="0" y="0"/>
                </a:moveTo>
                <a:lnTo>
                  <a:pt x="4393823" y="0"/>
                </a:lnTo>
                <a:lnTo>
                  <a:pt x="4393823" y="742956"/>
                </a:lnTo>
                <a:lnTo>
                  <a:pt x="0" y="74295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6" name="Freeform 16"/>
          <p:cNvSpPr/>
          <p:nvPr/>
        </p:nvSpPr>
        <p:spPr>
          <a:xfrm>
            <a:off x="16710100" y="4400544"/>
            <a:ext cx="4393823" cy="742956"/>
          </a:xfrm>
          <a:custGeom>
            <a:avLst/>
            <a:gdLst/>
            <a:ahLst/>
            <a:cxnLst/>
            <a:rect l="l" t="t" r="r" b="b"/>
            <a:pathLst>
              <a:path w="4393823" h="742956">
                <a:moveTo>
                  <a:pt x="0" y="0"/>
                </a:moveTo>
                <a:lnTo>
                  <a:pt x="4393822" y="0"/>
                </a:lnTo>
                <a:lnTo>
                  <a:pt x="4393822" y="742956"/>
                </a:lnTo>
                <a:lnTo>
                  <a:pt x="0" y="74295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7" name="Freeform 17"/>
          <p:cNvSpPr/>
          <p:nvPr/>
        </p:nvSpPr>
        <p:spPr>
          <a:xfrm>
            <a:off x="3992421" y="1144395"/>
            <a:ext cx="702613" cy="702613"/>
          </a:xfrm>
          <a:custGeom>
            <a:avLst/>
            <a:gdLst/>
            <a:ahLst/>
            <a:cxnLst/>
            <a:rect l="l" t="t" r="r" b="b"/>
            <a:pathLst>
              <a:path w="702613" h="702613">
                <a:moveTo>
                  <a:pt x="0" y="0"/>
                </a:moveTo>
                <a:lnTo>
                  <a:pt x="702612" y="0"/>
                </a:lnTo>
                <a:lnTo>
                  <a:pt x="702612" y="702612"/>
                </a:lnTo>
                <a:lnTo>
                  <a:pt x="0" y="7026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8" name="Freeform 18"/>
          <p:cNvSpPr/>
          <p:nvPr/>
        </p:nvSpPr>
        <p:spPr>
          <a:xfrm rot="-154898">
            <a:off x="13835594" y="1446011"/>
            <a:ext cx="702613" cy="702613"/>
          </a:xfrm>
          <a:custGeom>
            <a:avLst/>
            <a:gdLst/>
            <a:ahLst/>
            <a:cxnLst/>
            <a:rect l="l" t="t" r="r" b="b"/>
            <a:pathLst>
              <a:path w="702613" h="702613">
                <a:moveTo>
                  <a:pt x="0" y="0"/>
                </a:moveTo>
                <a:lnTo>
                  <a:pt x="702613" y="0"/>
                </a:lnTo>
                <a:lnTo>
                  <a:pt x="702613" y="702612"/>
                </a:lnTo>
                <a:lnTo>
                  <a:pt x="0" y="7026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0" name="Freeform 20"/>
          <p:cNvSpPr/>
          <p:nvPr/>
        </p:nvSpPr>
        <p:spPr>
          <a:xfrm rot="-233728" flipH="1">
            <a:off x="3609523" y="4894643"/>
            <a:ext cx="2136626" cy="341860"/>
          </a:xfrm>
          <a:custGeom>
            <a:avLst/>
            <a:gdLst/>
            <a:ahLst/>
            <a:cxnLst/>
            <a:rect l="l" t="t" r="r" b="b"/>
            <a:pathLst>
              <a:path w="2136626" h="341860">
                <a:moveTo>
                  <a:pt x="2136626" y="0"/>
                </a:moveTo>
                <a:lnTo>
                  <a:pt x="0" y="0"/>
                </a:lnTo>
                <a:lnTo>
                  <a:pt x="0" y="341861"/>
                </a:lnTo>
                <a:lnTo>
                  <a:pt x="2136626" y="341861"/>
                </a:lnTo>
                <a:lnTo>
                  <a:pt x="2136626"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txBody>
          <a:bodyPr/>
          <a:lstStyle/>
          <a:p>
            <a:endParaRPr lang="en-US"/>
          </a:p>
        </p:txBody>
      </p:sp>
      <p:sp>
        <p:nvSpPr>
          <p:cNvPr id="21" name="Freeform 21"/>
          <p:cNvSpPr/>
          <p:nvPr/>
        </p:nvSpPr>
        <p:spPr>
          <a:xfrm rot="213565">
            <a:off x="11801400" y="5168936"/>
            <a:ext cx="2136626" cy="341860"/>
          </a:xfrm>
          <a:custGeom>
            <a:avLst/>
            <a:gdLst/>
            <a:ahLst/>
            <a:cxnLst/>
            <a:rect l="l" t="t" r="r" b="b"/>
            <a:pathLst>
              <a:path w="2136626" h="341860">
                <a:moveTo>
                  <a:pt x="0" y="0"/>
                </a:moveTo>
                <a:lnTo>
                  <a:pt x="2136626" y="0"/>
                </a:lnTo>
                <a:lnTo>
                  <a:pt x="2136626" y="341860"/>
                </a:lnTo>
                <a:lnTo>
                  <a:pt x="0" y="34186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txBody>
          <a:bodyPr/>
          <a:lstStyle/>
          <a:p>
            <a:endParaRPr lang="en-US"/>
          </a:p>
        </p:txBody>
      </p:sp>
      <p:pic>
        <p:nvPicPr>
          <p:cNvPr id="23" name="Picture 22">
            <a:extLst>
              <a:ext uri="{FF2B5EF4-FFF2-40B4-BE49-F238E27FC236}">
                <a16:creationId xmlns:a16="http://schemas.microsoft.com/office/drawing/2014/main" id="{29E1F7A8-E4F2-07DB-5E9E-827E2C735184}"/>
              </a:ext>
            </a:extLst>
          </p:cNvPr>
          <p:cNvPicPr>
            <a:picLocks noChangeAspect="1"/>
          </p:cNvPicPr>
          <p:nvPr/>
        </p:nvPicPr>
        <p:blipFill>
          <a:blip r:embed="rId18"/>
          <a:stretch>
            <a:fillRect/>
          </a:stretch>
        </p:blipFill>
        <p:spPr>
          <a:xfrm>
            <a:off x="7239000" y="-190500"/>
            <a:ext cx="5639289" cy="1926503"/>
          </a:xfrm>
          <a:prstGeom prst="rect">
            <a:avLst/>
          </a:prstGeom>
        </p:spPr>
      </p:pic>
      <p:pic>
        <p:nvPicPr>
          <p:cNvPr id="27" name="Picture 26">
            <a:extLst>
              <a:ext uri="{FF2B5EF4-FFF2-40B4-BE49-F238E27FC236}">
                <a16:creationId xmlns:a16="http://schemas.microsoft.com/office/drawing/2014/main" id="{2D900606-6182-2080-D2AB-5577977239BD}"/>
              </a:ext>
            </a:extLst>
          </p:cNvPr>
          <p:cNvPicPr>
            <a:picLocks noChangeAspect="1"/>
          </p:cNvPicPr>
          <p:nvPr/>
        </p:nvPicPr>
        <p:blipFill>
          <a:blip r:embed="rId19"/>
          <a:stretch>
            <a:fillRect/>
          </a:stretch>
        </p:blipFill>
        <p:spPr>
          <a:xfrm>
            <a:off x="1752600" y="1638300"/>
            <a:ext cx="14709437" cy="2971800"/>
          </a:xfrm>
          <a:prstGeom prst="rect">
            <a:avLst/>
          </a:prstGeom>
        </p:spPr>
      </p:pic>
      <p:pic>
        <p:nvPicPr>
          <p:cNvPr id="30" name="Picture 29">
            <a:extLst>
              <a:ext uri="{FF2B5EF4-FFF2-40B4-BE49-F238E27FC236}">
                <a16:creationId xmlns:a16="http://schemas.microsoft.com/office/drawing/2014/main" id="{AA22504B-41F9-49C5-1146-8C35DF07795D}"/>
              </a:ext>
            </a:extLst>
          </p:cNvPr>
          <p:cNvPicPr>
            <a:picLocks noChangeAspect="1"/>
          </p:cNvPicPr>
          <p:nvPr/>
        </p:nvPicPr>
        <p:blipFill>
          <a:blip r:embed="rId20"/>
          <a:stretch>
            <a:fillRect/>
          </a:stretch>
        </p:blipFill>
        <p:spPr>
          <a:xfrm>
            <a:off x="304800" y="571500"/>
            <a:ext cx="2517866" cy="39322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3030200" cy="2669898"/>
            <a:chOff x="7596554" y="2451917"/>
            <a:chExt cx="3908808" cy="2139604"/>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nói sấy chuối bằng năng lượng mặt trời tiết kiệm chi phí và bảo vệ môi trường?</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3106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2344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Sấy chuối bằng năng lượng mặt trời:</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6000" dirty="0">
                <a:solidFill>
                  <a:srgbClr val="FFFFFF"/>
                </a:solidFill>
                <a:latin typeface="Cambria" panose="02040503050406030204" pitchFamily="18" charset="0"/>
                <a:ea typeface="Cambria" panose="02040503050406030204" pitchFamily="18" charset="0"/>
                <a:cs typeface="Glacial Indifference"/>
                <a:sym typeface="Glacial Indifference"/>
              </a:rPr>
              <a:t>k</a:t>
            </a:r>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hông tốn chi phí cho nhiên liệu như than, củi, ga,...</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185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Rounded Corners 7">
            <a:extLst>
              <a:ext uri="{FF2B5EF4-FFF2-40B4-BE49-F238E27FC236}">
                <a16:creationId xmlns:a16="http://schemas.microsoft.com/office/drawing/2014/main" id="{8CEDBDF4-F04D-B640-B4D1-B201F3483FD7}"/>
              </a:ext>
            </a:extLst>
          </p:cNvPr>
          <p:cNvSpPr/>
          <p:nvPr/>
        </p:nvSpPr>
        <p:spPr>
          <a:xfrm>
            <a:off x="3962400" y="266700"/>
            <a:ext cx="9753600" cy="1143000"/>
          </a:xfrm>
          <a:prstGeom prst="round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t>Quan </a:t>
            </a:r>
            <a:r>
              <a:rPr lang="en-US" sz="4400" dirty="0" err="1"/>
              <a:t>sát</a:t>
            </a:r>
            <a:r>
              <a:rPr lang="en-US" sz="4400" dirty="0"/>
              <a:t> </a:t>
            </a:r>
            <a:r>
              <a:rPr lang="en-US" sz="4400" dirty="0" err="1"/>
              <a:t>hình</a:t>
            </a:r>
            <a:r>
              <a:rPr lang="en-US" sz="4400" dirty="0"/>
              <a:t> 3 </a:t>
            </a:r>
            <a:r>
              <a:rPr lang="en-US" sz="4400" dirty="0" err="1"/>
              <a:t>và</a:t>
            </a:r>
            <a:r>
              <a:rPr lang="en-US" sz="4400" dirty="0"/>
              <a:t> </a:t>
            </a:r>
            <a:r>
              <a:rPr lang="en-US" sz="4400" dirty="0" err="1"/>
              <a:t>cho</a:t>
            </a:r>
            <a:r>
              <a:rPr lang="en-US" sz="4400" dirty="0"/>
              <a:t> </a:t>
            </a:r>
            <a:r>
              <a:rPr lang="en-US" sz="4400" dirty="0" err="1"/>
              <a:t>biết</a:t>
            </a:r>
            <a:r>
              <a:rPr lang="en-US" sz="4400" dirty="0"/>
              <a:t>:</a:t>
            </a:r>
          </a:p>
        </p:txBody>
      </p:sp>
      <p:pic>
        <p:nvPicPr>
          <p:cNvPr id="10" name="Picture 9">
            <a:extLst>
              <a:ext uri="{FF2B5EF4-FFF2-40B4-BE49-F238E27FC236}">
                <a16:creationId xmlns:a16="http://schemas.microsoft.com/office/drawing/2014/main" id="{0D0F2660-6ACA-2CCC-B206-0396731E2733}"/>
              </a:ext>
            </a:extLst>
          </p:cNvPr>
          <p:cNvPicPr>
            <a:picLocks noChangeAspect="1"/>
          </p:cNvPicPr>
          <p:nvPr/>
        </p:nvPicPr>
        <p:blipFill>
          <a:blip r:embed="rId4"/>
          <a:stretch>
            <a:fillRect/>
          </a:stretch>
        </p:blipFill>
        <p:spPr>
          <a:xfrm>
            <a:off x="2286000" y="2095500"/>
            <a:ext cx="7537066" cy="373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70B3E11F-B92A-21C8-11CF-AF59F10990AA}"/>
              </a:ext>
            </a:extLst>
          </p:cNvPr>
          <p:cNvPicPr>
            <a:picLocks noChangeAspect="1"/>
          </p:cNvPicPr>
          <p:nvPr/>
        </p:nvPicPr>
        <p:blipFill>
          <a:blip r:embed="rId5"/>
          <a:stretch>
            <a:fillRect/>
          </a:stretch>
        </p:blipFill>
        <p:spPr>
          <a:xfrm>
            <a:off x="10972800" y="2095500"/>
            <a:ext cx="6676571" cy="701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a:extLst>
              <a:ext uri="{FF2B5EF4-FFF2-40B4-BE49-F238E27FC236}">
                <a16:creationId xmlns:a16="http://schemas.microsoft.com/office/drawing/2014/main" id="{2F7A990F-BBD6-913C-CCD4-2919A7AFEBDE}"/>
              </a:ext>
            </a:extLst>
          </p:cNvPr>
          <p:cNvSpPr txBox="1"/>
          <p:nvPr/>
        </p:nvSpPr>
        <p:spPr>
          <a:xfrm>
            <a:off x="304800" y="6515100"/>
            <a:ext cx="10591800" cy="2862322"/>
          </a:xfrm>
          <a:prstGeom prst="rect">
            <a:avLst/>
          </a:prstGeom>
          <a:noFill/>
        </p:spPr>
        <p:txBody>
          <a:bodyPr wrap="square" rtlCol="0">
            <a:spAutoFit/>
          </a:bodyPr>
          <a:lstStyle/>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Năng lượng điện được tạo ra từ năng lượng mặt trời sử dụng vào những việc gì?</a:t>
            </a:r>
            <a:endParaRPr lang="en-US" sz="3600" b="1" i="0" dirty="0">
              <a:solidFill>
                <a:schemeClr val="bg1"/>
              </a:solidFill>
              <a:effectLst/>
              <a:latin typeface="Cambria" panose="02040503050406030204" pitchFamily="18" charset="0"/>
              <a:ea typeface="Cambria" panose="02040503050406030204" pitchFamily="18" charset="0"/>
            </a:endParaRPr>
          </a:p>
          <a:p>
            <a:pPr algn="just"/>
            <a:r>
              <a:rPr lang="en-US" sz="3600" b="1" i="0" dirty="0">
                <a:solidFill>
                  <a:schemeClr val="bg1"/>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Sử dụng năng lượng điện được tạo ra từ năng lượng mặt trời có ưu điểm gì so với năng lượng điện do nhà máy điện sản xuất (hình 1, trang 30)?</a:t>
            </a:r>
            <a:endParaRPr lang="en-US" sz="36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3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952501"/>
            <a:ext cx="12192000" cy="2209801"/>
            <a:chOff x="7596554" y="2694382"/>
            <a:chExt cx="3908808" cy="1406296"/>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694382"/>
              <a:ext cx="3908808" cy="140629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791368"/>
              <a:ext cx="3751071" cy="104531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Năng lượng điện được tạo ra từ năng lượng mặt trời được sử dụng vào những việc gì?</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154984"/>
          </a:xfrm>
          <a:prstGeom prst="rect">
            <a:avLst/>
          </a:prstGeom>
        </p:spPr>
        <p:txBody>
          <a:bodyPr wrap="square" lIns="0" tIns="0" rIns="0" bIns="0" rtlCol="0" anchor="t">
            <a:spAutoFit/>
          </a:bodyPr>
          <a:lstStyle/>
          <a:p>
            <a:pPr lvl="0" algn="just"/>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điện được tạo ra từ năng lượng mặt trời được sử dụng để: bơm nước (hình 3a), làm sáng đèn đường (hình 3b), cung cấp điện cho ca-me-ra giám sát hành trình trên đường cao tốc (hình 3c).</a:t>
            </a:r>
            <a:endParaRPr kumimoji="0" lang="vi-VN"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60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647700"/>
            <a:ext cx="14325600" cy="2514605"/>
            <a:chOff x="7596554" y="2500408"/>
            <a:chExt cx="3908808" cy="1600270"/>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500408"/>
              <a:ext cx="3908808" cy="16002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79720" y="2500408"/>
              <a:ext cx="3751071" cy="156239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Sử dụng năng lượng điện được tạo ra từ năng lượng mặt trời có ưu điểm gì so với năng lượng điện do nhà máy điện sản xuất (hình 1, trang 30)?</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486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739759"/>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Ánh sáng mặt trời là nguồn năng lượng vô tận, không bao giờ cạn kiệt, giúp đảm bảo nguồn cung cấp điện lâu dài. </a:t>
            </a:r>
          </a:p>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 Sử dụng năng lượng điện được tạo ra từ năng lượng mặt trời không gây ô nhiễm không khí, giúp tiết kiệm được các loại nhiên liệu dùng để sản xuất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7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2019300"/>
            <a:ext cx="15790986" cy="571500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057400" y="2628900"/>
            <a:ext cx="15316200" cy="4524315"/>
          </a:xfrm>
          <a:prstGeom prst="rect">
            <a:avLst/>
          </a:prstGeom>
          <a:noFill/>
        </p:spPr>
        <p:txBody>
          <a:bodyPr wrap="square" rtlCol="0">
            <a:spAutoFit/>
          </a:bodyPr>
          <a:lstStyle/>
          <a:p>
            <a:pPr lvl="0" algn="just" defTabSz="1371600">
              <a:defRPr/>
            </a:pPr>
            <a:r>
              <a:rPr lang="vi-VN" sz="7200" b="1" kern="0" dirty="0">
                <a:solidFill>
                  <a:prstClr val="black"/>
                </a:solidFill>
                <a:latin typeface="Cambria" panose="02040503050406030204" pitchFamily="18" charset="0"/>
                <a:ea typeface="Cambria" panose="02040503050406030204" pitchFamily="18" charset="0"/>
              </a:rPr>
              <a:t>Năng lượng mặt trời cần cho sự sống của mọi sinh vật trên Trái Đất. Con người đã sử dụng năng lượng mặt trời trong cuộc sống hằng ngày</a:t>
            </a:r>
            <a:endParaRPr kumimoji="0" lang="en-US" sz="7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5134670" y="1496504"/>
            <a:ext cx="11807078" cy="969496"/>
          </a:xfrm>
          <a:prstGeom prst="rect">
            <a:avLst/>
          </a:prstGeom>
          <a:noFill/>
        </p:spPr>
        <p:txBody>
          <a:bodyPr wrap="none" lIns="137160" tIns="68580" rIns="137160" bIns="68580">
            <a:spAutoFit/>
          </a:bodyPr>
          <a:lstStyle/>
          <a:p>
            <a:pPr algn="ctr" defTabSz="1371600">
              <a:defRPr/>
            </a:pP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Năng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lượng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chất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đốt</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dùng</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để</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làm</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5400" b="1" dirty="0" err="1">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gì</a:t>
            </a:r>
            <a:r>
              <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3131163" y="4265858"/>
            <a:ext cx="13213736" cy="1678277"/>
            <a:chOff x="2087441" y="2843905"/>
            <a:chExt cx="8809157" cy="1118851"/>
          </a:xfrm>
        </p:grpSpPr>
        <p:grpSp>
          <p:nvGrpSpPr>
            <p:cNvPr id="15" name="Group 14">
              <a:extLst>
                <a:ext uri="{FF2B5EF4-FFF2-40B4-BE49-F238E27FC236}">
                  <a16:creationId xmlns:a16="http://schemas.microsoft.com/office/drawing/2014/main" id="{7C0746A7-B177-1271-12A9-FDAB86F0B298}"/>
                </a:ext>
              </a:extLst>
            </p:cNvPr>
            <p:cNvGrpSpPr/>
            <p:nvPr/>
          </p:nvGrpSpPr>
          <p:grpSpPr>
            <a:xfrm>
              <a:off x="2087441" y="2843905"/>
              <a:ext cx="8809157" cy="1118851"/>
              <a:chOff x="2798643" y="2885714"/>
              <a:chExt cx="8809157" cy="1118851"/>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798643" y="2885714"/>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9" name="Freeform 3">
                <a:extLst>
                  <a:ext uri="{FF2B5EF4-FFF2-40B4-BE49-F238E27FC236}">
                    <a16:creationId xmlns:a16="http://schemas.microsoft.com/office/drawing/2014/main" id="{C4790DAA-D9EF-34F7-B602-AFEB5D956B3D}"/>
                  </a:ext>
                </a:extLst>
              </p:cNvPr>
              <p:cNvSpPr/>
              <p:nvPr/>
            </p:nvSpPr>
            <p:spPr>
              <a:xfrm>
                <a:off x="2989539" y="3053259"/>
                <a:ext cx="597287" cy="704763"/>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22" name="Rectangle 21">
              <a:extLst>
                <a:ext uri="{FF2B5EF4-FFF2-40B4-BE49-F238E27FC236}">
                  <a16:creationId xmlns:a16="http://schemas.microsoft.com/office/drawing/2014/main" id="{B7E5D4F7-F7FE-D1B7-4993-17A4CA59DBAC}"/>
                </a:ext>
              </a:extLst>
            </p:cNvPr>
            <p:cNvSpPr/>
            <p:nvPr/>
          </p:nvSpPr>
          <p:spPr>
            <a:xfrm>
              <a:off x="4125146" y="3106189"/>
              <a:ext cx="5130464"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Nấu</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thức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ăn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đun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nước</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uống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5AE64CE7-D0F9-8D18-F7DE-D774A8D71A9B}"/>
              </a:ext>
            </a:extLst>
          </p:cNvPr>
          <p:cNvGrpSpPr/>
          <p:nvPr/>
        </p:nvGrpSpPr>
        <p:grpSpPr>
          <a:xfrm>
            <a:off x="3131162" y="6208430"/>
            <a:ext cx="13213736" cy="1678277"/>
            <a:chOff x="2087441" y="4138953"/>
            <a:chExt cx="8809157" cy="1118851"/>
          </a:xfrm>
        </p:grpSpPr>
        <p:sp>
          <p:nvSpPr>
            <p:cNvPr id="17" name="Rectangle: Rounded Corners 16">
              <a:extLst>
                <a:ext uri="{FF2B5EF4-FFF2-40B4-BE49-F238E27FC236}">
                  <a16:creationId xmlns:a16="http://schemas.microsoft.com/office/drawing/2014/main" id="{DFCEF517-74F4-EF8A-5568-5BBE35181E61}"/>
                </a:ext>
              </a:extLst>
            </p:cNvPr>
            <p:cNvSpPr/>
            <p:nvPr/>
          </p:nvSpPr>
          <p:spPr>
            <a:xfrm>
              <a:off x="2087441" y="4138953"/>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8" name="Freeform 2">
              <a:extLst>
                <a:ext uri="{FF2B5EF4-FFF2-40B4-BE49-F238E27FC236}">
                  <a16:creationId xmlns:a16="http://schemas.microsoft.com/office/drawing/2014/main" id="{E2002F55-4E98-7AF0-F2BA-626802E16D0A}"/>
                </a:ext>
              </a:extLst>
            </p:cNvPr>
            <p:cNvSpPr/>
            <p:nvPr/>
          </p:nvSpPr>
          <p:spPr>
            <a:xfrm>
              <a:off x="2317980" y="4345996"/>
              <a:ext cx="557644" cy="704763"/>
            </a:xfrm>
            <a:custGeom>
              <a:avLst/>
              <a:gdLst/>
              <a:ahLst/>
              <a:cxnLst/>
              <a:rect l="l" t="t" r="r" b="b"/>
              <a:pathLst>
                <a:path w="6511671" h="8229600">
                  <a:moveTo>
                    <a:pt x="0" y="0"/>
                  </a:moveTo>
                  <a:lnTo>
                    <a:pt x="6511671" y="0"/>
                  </a:lnTo>
                  <a:lnTo>
                    <a:pt x="6511671" y="8229600"/>
                  </a:lnTo>
                  <a:lnTo>
                    <a:pt x="0" y="8229600"/>
                  </a:lnTo>
                  <a:lnTo>
                    <a:pt x="0" y="0"/>
                  </a:lnTo>
                  <a:close/>
                </a:path>
              </a:pathLst>
            </a:custGeom>
            <a:blipFill>
              <a:blip r:embed="rId4"/>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B297063F-C77B-E117-39BC-1CC7E7FC6117}"/>
                </a:ext>
              </a:extLst>
            </p:cNvPr>
            <p:cNvSpPr/>
            <p:nvPr/>
          </p:nvSpPr>
          <p:spPr>
            <a:xfrm>
              <a:off x="5045882" y="4410746"/>
              <a:ext cx="3494717" cy="584775"/>
            </a:xfrm>
            <a:prstGeom prst="rect">
              <a:avLst/>
            </a:prstGeom>
            <a:noFill/>
          </p:spPr>
          <p:txBody>
            <a:bodyPr wrap="none" lIns="137160" tIns="68580" rIns="137160" bIns="68580">
              <a:spAutoFit/>
            </a:bodyPr>
            <a:lstStyle/>
            <a:p>
              <a:pPr algn="ctr" defTabSz="1371600">
                <a:defRPr/>
              </a:pP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Vận</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hành</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máy</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múc</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35C14A2C-191F-19D0-03C9-47D9C1A49C6A}"/>
              </a:ext>
            </a:extLst>
          </p:cNvPr>
          <p:cNvGrpSpPr/>
          <p:nvPr/>
        </p:nvGrpSpPr>
        <p:grpSpPr>
          <a:xfrm>
            <a:off x="3131164" y="8165266"/>
            <a:ext cx="13213736" cy="1678277"/>
            <a:chOff x="2087442" y="5443510"/>
            <a:chExt cx="8809157" cy="1118851"/>
          </a:xfrm>
        </p:grpSpPr>
        <p:sp>
          <p:nvSpPr>
            <p:cNvPr id="20" name="Rectangle: Rounded Corners 19">
              <a:extLst>
                <a:ext uri="{FF2B5EF4-FFF2-40B4-BE49-F238E27FC236}">
                  <a16:creationId xmlns:a16="http://schemas.microsoft.com/office/drawing/2014/main" id="{CFC04817-AB15-5A31-DA05-D69419F3C41F}"/>
                </a:ext>
              </a:extLst>
            </p:cNvPr>
            <p:cNvSpPr/>
            <p:nvPr/>
          </p:nvSpPr>
          <p:spPr>
            <a:xfrm>
              <a:off x="2087442" y="5443510"/>
              <a:ext cx="8809157" cy="1118851"/>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10" name="Freeform 5">
              <a:extLst>
                <a:ext uri="{FF2B5EF4-FFF2-40B4-BE49-F238E27FC236}">
                  <a16:creationId xmlns:a16="http://schemas.microsoft.com/office/drawing/2014/main" id="{804669AF-FD6E-65AC-DF79-458B3CBC1F97}"/>
                </a:ext>
              </a:extLst>
            </p:cNvPr>
            <p:cNvSpPr/>
            <p:nvPr/>
          </p:nvSpPr>
          <p:spPr>
            <a:xfrm>
              <a:off x="2278337" y="5649743"/>
              <a:ext cx="516518" cy="704763"/>
            </a:xfrm>
            <a:custGeom>
              <a:avLst/>
              <a:gdLst/>
              <a:ahLst/>
              <a:cxnLst/>
              <a:rect l="l" t="t" r="r" b="b"/>
              <a:pathLst>
                <a:path w="6031441" h="8229600">
                  <a:moveTo>
                    <a:pt x="0" y="0"/>
                  </a:moveTo>
                  <a:lnTo>
                    <a:pt x="6031440" y="0"/>
                  </a:lnTo>
                  <a:lnTo>
                    <a:pt x="6031440" y="8229600"/>
                  </a:lnTo>
                  <a:lnTo>
                    <a:pt x="0" y="8229600"/>
                  </a:lnTo>
                  <a:lnTo>
                    <a:pt x="0" y="0"/>
                  </a:lnTo>
                  <a:close/>
                </a:path>
              </a:pathLst>
            </a:custGeom>
            <a:blipFill>
              <a:blip r:embed="rId5"/>
              <a:stretch>
                <a:fillRect/>
              </a:stretch>
            </a:blipFill>
            <a:effectLst>
              <a:outerShdw blurRad="63500" sx="102000" sy="102000" algn="ctr" rotWithShape="0">
                <a:prstClr val="black">
                  <a:alpha val="40000"/>
                </a:prstClr>
              </a:outerShdw>
            </a:effec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7CDEA1B-9ACE-D1A4-2002-2AD9635DD3FE}"/>
                </a:ext>
              </a:extLst>
            </p:cNvPr>
            <p:cNvSpPr/>
            <p:nvPr/>
          </p:nvSpPr>
          <p:spPr>
            <a:xfrm>
              <a:off x="4315428" y="5709736"/>
              <a:ext cx="4747198" cy="584775"/>
            </a:xfrm>
            <a:prstGeom prst="rect">
              <a:avLst/>
            </a:prstGeom>
            <a:noFill/>
          </p:spPr>
          <p:txBody>
            <a:bodyPr wrap="none" lIns="137160" tIns="68580" rIns="137160" bIns="68580">
              <a:spAutoFit/>
            </a:bodyPr>
            <a:lstStyle/>
            <a:p>
              <a:pPr algn="ctr" defTabSz="1371600">
                <a:defRPr/>
              </a:pP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Cả 2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đáp</a:t>
              </a:r>
              <a:r>
                <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dirty="0" err="1">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án</a:t>
              </a:r>
              <a:r>
                <a:rPr lang="vi-VN"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trên đều đúng</a:t>
              </a:r>
              <a:endParaRPr lang="en-US" sz="4800" dirty="0">
                <a:ln w="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619443" y="7623437"/>
            <a:ext cx="3079193" cy="3025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8"/>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wipe(down)">
                                      <p:cBhvr>
                                        <p:cTn id="28" dur="580">
                                          <p:stCondLst>
                                            <p:cond delay="0"/>
                                          </p:stCondLst>
                                        </p:cTn>
                                        <p:tgtEl>
                                          <p:spTgt spid="2050"/>
                                        </p:tgtEl>
                                      </p:cBhvr>
                                    </p:animEffect>
                                    <p:anim calcmode="lin" valueType="num">
                                      <p:cBhvr>
                                        <p:cTn id="29"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50"/>
                                        </p:tgtEl>
                                      </p:cBhvr>
                                      <p:to x="100000" y="60000"/>
                                    </p:animScale>
                                    <p:animScale>
                                      <p:cBhvr>
                                        <p:cTn id="35" dur="166" decel="50000">
                                          <p:stCondLst>
                                            <p:cond delay="676"/>
                                          </p:stCondLst>
                                        </p:cTn>
                                        <p:tgtEl>
                                          <p:spTgt spid="2050"/>
                                        </p:tgtEl>
                                      </p:cBhvr>
                                      <p:to x="100000" y="100000"/>
                                    </p:animScale>
                                    <p:animScale>
                                      <p:cBhvr>
                                        <p:cTn id="36" dur="26">
                                          <p:stCondLst>
                                            <p:cond delay="1312"/>
                                          </p:stCondLst>
                                        </p:cTn>
                                        <p:tgtEl>
                                          <p:spTgt spid="2050"/>
                                        </p:tgtEl>
                                      </p:cBhvr>
                                      <p:to x="100000" y="80000"/>
                                    </p:animScale>
                                    <p:animScale>
                                      <p:cBhvr>
                                        <p:cTn id="37" dur="166" decel="50000">
                                          <p:stCondLst>
                                            <p:cond delay="1338"/>
                                          </p:stCondLst>
                                        </p:cTn>
                                        <p:tgtEl>
                                          <p:spTgt spid="2050"/>
                                        </p:tgtEl>
                                      </p:cBhvr>
                                      <p:to x="100000" y="100000"/>
                                    </p:animScale>
                                    <p:animScale>
                                      <p:cBhvr>
                                        <p:cTn id="38" dur="26">
                                          <p:stCondLst>
                                            <p:cond delay="1642"/>
                                          </p:stCondLst>
                                        </p:cTn>
                                        <p:tgtEl>
                                          <p:spTgt spid="2050"/>
                                        </p:tgtEl>
                                      </p:cBhvr>
                                      <p:to x="100000" y="90000"/>
                                    </p:animScale>
                                    <p:animScale>
                                      <p:cBhvr>
                                        <p:cTn id="39" dur="166" decel="50000">
                                          <p:stCondLst>
                                            <p:cond delay="1668"/>
                                          </p:stCondLst>
                                        </p:cTn>
                                        <p:tgtEl>
                                          <p:spTgt spid="2050"/>
                                        </p:tgtEl>
                                      </p:cBhvr>
                                      <p:to x="100000" y="100000"/>
                                    </p:animScale>
                                    <p:animScale>
                                      <p:cBhvr>
                                        <p:cTn id="40" dur="26">
                                          <p:stCondLst>
                                            <p:cond delay="1808"/>
                                          </p:stCondLst>
                                        </p:cTn>
                                        <p:tgtEl>
                                          <p:spTgt spid="2050"/>
                                        </p:tgtEl>
                                      </p:cBhvr>
                                      <p:to x="100000" y="95000"/>
                                    </p:animScale>
                                    <p:animScale>
                                      <p:cBhvr>
                                        <p:cTn id="41" dur="166" decel="50000">
                                          <p:stCondLst>
                                            <p:cond delay="1834"/>
                                          </p:stCondLst>
                                        </p:cTn>
                                        <p:tgtEl>
                                          <p:spTgt spid="2050"/>
                                        </p:tgtEl>
                                      </p:cBhvr>
                                      <p:to x="100000" y="100000"/>
                                    </p:animScale>
                                  </p:childTnLst>
                                  <p:subTnLst>
                                    <p:audio>
                                      <p:cMediaNode>
                                        <p:cTn display="0" masterRel="sameClick">
                                          <p:stCondLst>
                                            <p:cond evt="begin" delay="0">
                                              <p:tn val="26"/>
                                            </p:cond>
                                          </p:stCondLst>
                                          <p:endCondLst>
                                            <p:cond evt="onStopAudio" delay="0">
                                              <p:tgtEl>
                                                <p:sldTgt/>
                                              </p:tgtEl>
                                            </p:cond>
                                          </p:endCondLst>
                                        </p:cTn>
                                        <p:tgtEl>
                                          <p:sndTgt r:embed="rId2" name="Correct-Answer-SOUND-EFFECT.wav"/>
                                        </p:tgtEl>
                                      </p:cMediaNode>
                                    </p:audio>
                                  </p:subTnLst>
                                </p:cTn>
                              </p:par>
                              <p:par>
                                <p:cTn id="42" presetID="10" presetClass="exit" presetSubtype="0" fill="hold" nodeType="with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981111" y="-93948"/>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28" name="Group 5">
            <a:extLst>
              <a:ext uri="{FF2B5EF4-FFF2-40B4-BE49-F238E27FC236}">
                <a16:creationId xmlns:a16="http://schemas.microsoft.com/office/drawing/2014/main" id="{DEEF9A30-9E88-1642-9633-D5A5FF5524FA}"/>
              </a:ext>
            </a:extLst>
          </p:cNvPr>
          <p:cNvGrpSpPr/>
          <p:nvPr/>
        </p:nvGrpSpPr>
        <p:grpSpPr>
          <a:xfrm>
            <a:off x="762000" y="1562100"/>
            <a:ext cx="17145000" cy="6934200"/>
            <a:chOff x="0" y="0"/>
            <a:chExt cx="2171840" cy="1026771"/>
          </a:xfrm>
        </p:grpSpPr>
        <p:sp>
          <p:nvSpPr>
            <p:cNvPr id="29" name="Freeform 6">
              <a:extLst>
                <a:ext uri="{FF2B5EF4-FFF2-40B4-BE49-F238E27FC236}">
                  <a16:creationId xmlns:a16="http://schemas.microsoft.com/office/drawing/2014/main" id="{540421D4-E2D9-2D9C-F488-7DCAAFF4270E}"/>
                </a:ext>
              </a:extLst>
            </p:cNvPr>
            <p:cNvSpPr/>
            <p:nvPr/>
          </p:nvSpPr>
          <p:spPr>
            <a:xfrm>
              <a:off x="0" y="0"/>
              <a:ext cx="2171840" cy="1026771"/>
            </a:xfrm>
            <a:custGeom>
              <a:avLst/>
              <a:gdLst/>
              <a:ahLst/>
              <a:cxnLst/>
              <a:rect l="l" t="t" r="r" b="b"/>
              <a:pathLst>
                <a:path w="2171840" h="1026771">
                  <a:moveTo>
                    <a:pt x="17678" y="0"/>
                  </a:moveTo>
                  <a:lnTo>
                    <a:pt x="2154162" y="0"/>
                  </a:lnTo>
                  <a:cubicBezTo>
                    <a:pt x="2163925" y="0"/>
                    <a:pt x="2171840" y="7915"/>
                    <a:pt x="2171840" y="17678"/>
                  </a:cubicBezTo>
                  <a:lnTo>
                    <a:pt x="2171840" y="1009093"/>
                  </a:lnTo>
                  <a:cubicBezTo>
                    <a:pt x="2171840" y="1018857"/>
                    <a:pt x="2163925" y="1026771"/>
                    <a:pt x="2154162" y="1026771"/>
                  </a:cubicBezTo>
                  <a:lnTo>
                    <a:pt x="17678" y="1026771"/>
                  </a:lnTo>
                  <a:cubicBezTo>
                    <a:pt x="7915" y="1026771"/>
                    <a:pt x="0" y="1018857"/>
                    <a:pt x="0" y="1009093"/>
                  </a:cubicBezTo>
                  <a:lnTo>
                    <a:pt x="0" y="17678"/>
                  </a:lnTo>
                  <a:cubicBezTo>
                    <a:pt x="0" y="7915"/>
                    <a:pt x="7915" y="0"/>
                    <a:pt x="17678" y="0"/>
                  </a:cubicBezTo>
                  <a:close/>
                </a:path>
              </a:pathLst>
            </a:custGeom>
            <a:solidFill>
              <a:srgbClr val="F57F14"/>
            </a:solidFill>
          </p:spPr>
          <p:txBody>
            <a:bodyPr/>
            <a:lstStyle/>
            <a:p>
              <a:endParaRPr lang="en-US"/>
            </a:p>
          </p:txBody>
        </p:sp>
        <p:sp>
          <p:nvSpPr>
            <p:cNvPr id="30" name="TextBox 7">
              <a:extLst>
                <a:ext uri="{FF2B5EF4-FFF2-40B4-BE49-F238E27FC236}">
                  <a16:creationId xmlns:a16="http://schemas.microsoft.com/office/drawing/2014/main" id="{85FA94C1-E8E1-2DBA-7C4E-B6B246301358}"/>
                </a:ext>
              </a:extLst>
            </p:cNvPr>
            <p:cNvSpPr txBox="1"/>
            <p:nvPr/>
          </p:nvSpPr>
          <p:spPr>
            <a:xfrm>
              <a:off x="0" y="-19050"/>
              <a:ext cx="2171840" cy="1045821"/>
            </a:xfrm>
            <a:prstGeom prst="rect">
              <a:avLst/>
            </a:prstGeom>
          </p:spPr>
          <p:txBody>
            <a:bodyPr lIns="50800" tIns="50800" rIns="50800" bIns="50800" rtlCol="0" anchor="ctr"/>
            <a:lstStyle/>
            <a:p>
              <a:pPr algn="ctr">
                <a:lnSpc>
                  <a:spcPts val="3187"/>
                </a:lnSpc>
              </a:pPr>
              <a:endParaRPr/>
            </a:p>
          </p:txBody>
        </p:sp>
      </p:grpSp>
      <p:sp>
        <p:nvSpPr>
          <p:cNvPr id="32" name="TextBox 31">
            <a:extLst>
              <a:ext uri="{FF2B5EF4-FFF2-40B4-BE49-F238E27FC236}">
                <a16:creationId xmlns:a16="http://schemas.microsoft.com/office/drawing/2014/main" id="{FBBE55EB-C8B5-70F1-E2D6-97C49E55F1E4}"/>
              </a:ext>
            </a:extLst>
          </p:cNvPr>
          <p:cNvSpPr txBox="1"/>
          <p:nvPr/>
        </p:nvSpPr>
        <p:spPr>
          <a:xfrm>
            <a:off x="1143000" y="1943100"/>
            <a:ext cx="10363200" cy="6001643"/>
          </a:xfrm>
          <a:prstGeom prst="rect">
            <a:avLst/>
          </a:prstGeom>
          <a:noFill/>
        </p:spPr>
        <p:txBody>
          <a:bodyPr wrap="square">
            <a:spAutoFit/>
          </a:bodyPr>
          <a:lstStyle/>
          <a:p>
            <a:pPr algn="just"/>
            <a:r>
              <a:rPr lang="vi-VN" sz="4800" b="1" dirty="0">
                <a:solidFill>
                  <a:schemeClr val="bg1"/>
                </a:solidFill>
              </a:rPr>
              <a:t>Năng lượng trong thức ăn, than đá, dầu mỏ, khí đốt tự nhiên đều bắt nguồn từ năng lượng mặt trời. Năng lượng mặt trời dùng để đun sôi nước cung cấp hơi nước chạy tua-bin của máy phát điện hoặc có thể biến đổi trực tiếp thành điện năng nhờ pin mặt trời (hình 1).</a:t>
            </a:r>
          </a:p>
        </p:txBody>
      </p:sp>
      <p:pic>
        <p:nvPicPr>
          <p:cNvPr id="34" name="Picture 33">
            <a:extLst>
              <a:ext uri="{FF2B5EF4-FFF2-40B4-BE49-F238E27FC236}">
                <a16:creationId xmlns:a16="http://schemas.microsoft.com/office/drawing/2014/main" id="{CFE1CE0A-FE35-FEE2-1ED4-9F56FCC914E5}"/>
              </a:ext>
            </a:extLst>
          </p:cNvPr>
          <p:cNvPicPr>
            <a:picLocks noChangeAspect="1"/>
          </p:cNvPicPr>
          <p:nvPr/>
        </p:nvPicPr>
        <p:blipFill>
          <a:blip r:embed="rId4"/>
          <a:stretch>
            <a:fillRect/>
          </a:stretch>
        </p:blipFill>
        <p:spPr>
          <a:xfrm>
            <a:off x="12039600" y="2933700"/>
            <a:ext cx="5520267" cy="320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Có thể sử dụng năng lượng mặt trời như thế nào để sản xuất điện?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053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1632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sử dụng năng lượng mặt trời trong cuộc sống như thế nào?</a:t>
              </a: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mặt trời dùng để đun sôi nước cung cấp hơi nước chạy tua-bin của máy phát điện và có biến đổi trực tiếp thành điện năng nhờ pin mặt trời.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712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endParaRPr lang="en-US"/>
            </a:p>
          </p:txBody>
        </p:sp>
      </p:grpSp>
      <p:grpSp>
        <p:nvGrpSpPr>
          <p:cNvPr id="8" name="Group 8"/>
          <p:cNvGrpSpPr/>
          <p:nvPr/>
        </p:nvGrpSpPr>
        <p:grpSpPr>
          <a:xfrm>
            <a:off x="-449619" y="9429720"/>
            <a:ext cx="20367859" cy="3086100"/>
            <a:chOff x="0" y="0"/>
            <a:chExt cx="5364375" cy="812800"/>
          </a:xfrm>
        </p:grpSpPr>
        <p:sp>
          <p:nvSpPr>
            <p:cNvPr id="9" name="Freeform 9"/>
            <p:cNvSpPr/>
            <p:nvPr/>
          </p:nvSpPr>
          <p:spPr>
            <a:xfrm>
              <a:off x="0" y="0"/>
              <a:ext cx="5364375" cy="812800"/>
            </a:xfrm>
            <a:custGeom>
              <a:avLst/>
              <a:gdLst/>
              <a:ahLst/>
              <a:cxnLst/>
              <a:rect l="l" t="t" r="r" b="b"/>
              <a:pathLst>
                <a:path w="5364375" h="812800">
                  <a:moveTo>
                    <a:pt x="0" y="0"/>
                  </a:moveTo>
                  <a:lnTo>
                    <a:pt x="5364375" y="0"/>
                  </a:lnTo>
                  <a:lnTo>
                    <a:pt x="5364375" y="812800"/>
                  </a:lnTo>
                  <a:lnTo>
                    <a:pt x="0" y="812800"/>
                  </a:lnTo>
                  <a:close/>
                </a:path>
              </a:pathLst>
            </a:custGeom>
            <a:solidFill>
              <a:srgbClr val="FAB40D"/>
            </a:solidFill>
          </p:spPr>
          <p:txBody>
            <a:bodyPr/>
            <a:lstStyle/>
            <a:p>
              <a:endParaRPr lang="en-US"/>
            </a:p>
          </p:txBody>
        </p:sp>
        <p:sp>
          <p:nvSpPr>
            <p:cNvPr id="10" name="TextBox 10"/>
            <p:cNvSpPr txBox="1"/>
            <p:nvPr/>
          </p:nvSpPr>
          <p:spPr>
            <a:xfrm>
              <a:off x="0" y="-19050"/>
              <a:ext cx="5364375" cy="831850"/>
            </a:xfrm>
            <a:prstGeom prst="rect">
              <a:avLst/>
            </a:prstGeom>
          </p:spPr>
          <p:txBody>
            <a:bodyPr lIns="50800" tIns="50800" rIns="50800" bIns="50800" rtlCol="0" anchor="ctr"/>
            <a:lstStyle/>
            <a:p>
              <a:pPr algn="ctr">
                <a:lnSpc>
                  <a:spcPts val="3187"/>
                </a:lnSpc>
              </a:pPr>
              <a:endParaRPr/>
            </a:p>
          </p:txBody>
        </p:sp>
      </p:grpSp>
      <p:sp>
        <p:nvSpPr>
          <p:cNvPr id="24" name="Rounded Rectangle 13">
            <a:extLst>
              <a:ext uri="{FF2B5EF4-FFF2-40B4-BE49-F238E27FC236}">
                <a16:creationId xmlns:a16="http://schemas.microsoft.com/office/drawing/2014/main" id="{174C6EAB-0EED-1890-BE86-CE85F6FBC061}"/>
              </a:ext>
            </a:extLst>
          </p:cNvPr>
          <p:cNvSpPr/>
          <p:nvPr/>
        </p:nvSpPr>
        <p:spPr>
          <a:xfrm>
            <a:off x="685800" y="419100"/>
            <a:ext cx="16840200" cy="20441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1. </a:t>
            </a:r>
            <a:r>
              <a:rPr lang="vi-VN" sz="4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Quan sát hình 2 và cho biết con người sử dụng năng lượng mặt trời vào những việc gì trong cuộc sống.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26" name="Picture 25">
            <a:extLst>
              <a:ext uri="{FF2B5EF4-FFF2-40B4-BE49-F238E27FC236}">
                <a16:creationId xmlns:a16="http://schemas.microsoft.com/office/drawing/2014/main" id="{CF9349EA-AF86-B83E-E74B-E3113E4811E9}"/>
              </a:ext>
            </a:extLst>
          </p:cNvPr>
          <p:cNvPicPr>
            <a:picLocks noChangeAspect="1"/>
          </p:cNvPicPr>
          <p:nvPr/>
        </p:nvPicPr>
        <p:blipFill>
          <a:blip r:embed="rId4"/>
          <a:stretch>
            <a:fillRect/>
          </a:stretch>
        </p:blipFill>
        <p:spPr>
          <a:xfrm>
            <a:off x="4724400" y="2705100"/>
            <a:ext cx="8686800" cy="6518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Rectangle: Rounded Corners 26">
            <a:extLst>
              <a:ext uri="{FF2B5EF4-FFF2-40B4-BE49-F238E27FC236}">
                <a16:creationId xmlns:a16="http://schemas.microsoft.com/office/drawing/2014/main" id="{0070C8E2-101F-44DC-3DD0-DFF7E3623097}"/>
              </a:ext>
            </a:extLst>
          </p:cNvPr>
          <p:cNvSpPr/>
          <p:nvPr/>
        </p:nvSpPr>
        <p:spPr>
          <a:xfrm>
            <a:off x="990600" y="46101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Sản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xuất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muối</a:t>
            </a:r>
            <a:endParaRPr lang="en-US" sz="3200" b="1" dirty="0">
              <a:solidFill>
                <a:srgbClr val="FF0000"/>
              </a:solidFill>
              <a:latin typeface="Cambria" panose="02040503050406030204" pitchFamily="18" charset="0"/>
              <a:ea typeface="Cambria" panose="02040503050406030204" pitchFamily="18" charset="0"/>
            </a:endParaRPr>
          </a:p>
        </p:txBody>
      </p:sp>
      <p:sp>
        <p:nvSpPr>
          <p:cNvPr id="28" name="Rectangle: Rounded Corners 27">
            <a:extLst>
              <a:ext uri="{FF2B5EF4-FFF2-40B4-BE49-F238E27FC236}">
                <a16:creationId xmlns:a16="http://schemas.microsoft.com/office/drawing/2014/main" id="{D2C9DD34-DB9F-E5D2-4E4C-04FF43606075}"/>
              </a:ext>
            </a:extLst>
          </p:cNvPr>
          <p:cNvSpPr/>
          <p:nvPr/>
        </p:nvSpPr>
        <p:spPr>
          <a:xfrm>
            <a:off x="13639800" y="4305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Phơi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thóc</a:t>
            </a:r>
            <a:endParaRPr lang="en-US" sz="3600" b="1" dirty="0">
              <a:solidFill>
                <a:srgbClr val="FF0000"/>
              </a:solidFill>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35DD56BE-7682-B644-ED50-C0EAF8D15257}"/>
              </a:ext>
            </a:extLst>
          </p:cNvPr>
          <p:cNvSpPr/>
          <p:nvPr/>
        </p:nvSpPr>
        <p:spPr>
          <a:xfrm>
            <a:off x="1066800" y="73533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nóng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nước</a:t>
            </a:r>
            <a:endParaRPr lang="en-US" sz="3200" b="1" dirty="0">
              <a:solidFill>
                <a:srgbClr val="FF0000"/>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8EC7E75F-8242-D6F1-373D-CD60B0DDABC7}"/>
              </a:ext>
            </a:extLst>
          </p:cNvPr>
          <p:cNvSpPr/>
          <p:nvPr/>
        </p:nvSpPr>
        <p:spPr>
          <a:xfrm>
            <a:off x="13716000" y="7048500"/>
            <a:ext cx="3429000" cy="838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Sấy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chuối</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58913" y="2610389"/>
              <a:ext cx="3751071" cy="13328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Mặt trời có vai trò như thế nào trong việc sản xuất muối biển?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267200" y="5143500"/>
            <a:ext cx="11582400" cy="3046988"/>
          </a:xfrm>
          <a:prstGeom prst="rect">
            <a:avLst/>
          </a:prstGeom>
        </p:spPr>
        <p:txBody>
          <a:bodyPr wrap="square" lIns="0" tIns="0" rIns="0" bIns="0" rtlCol="0" anchor="t">
            <a:spAutoFit/>
          </a:bodyPr>
          <a:lstStyle/>
          <a:p>
            <a:pPr lvl="0" algn="just"/>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Mặt trời cung cấp năng lượng để làm bay hơi nước biển, tạo điều kiện cho muối kết tinh lại.</a:t>
            </a:r>
            <a:endParaRPr kumimoji="0" lang="en-US" sz="66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33418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Vì sao khi trời nắng nóng, thóc sẽ khô nhanh hơn?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914900"/>
            <a:ext cx="12344400" cy="3962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5372100"/>
            <a:ext cx="11582400" cy="2769989"/>
          </a:xfrm>
          <a:prstGeom prst="rect">
            <a:avLst/>
          </a:prstGeom>
        </p:spPr>
        <p:txBody>
          <a:bodyPr wrap="square" lIns="0" tIns="0" rIns="0" bIns="0" rtlCol="0" anchor="t">
            <a:spAutoFit/>
          </a:bodyPr>
          <a:lstStyle/>
          <a:p>
            <a:pPr lvl="0" algn="just"/>
            <a:r>
              <a:rPr lang="vi-VN" sz="6000" dirty="0">
                <a:solidFill>
                  <a:srgbClr val="FFFFFF"/>
                </a:solidFill>
                <a:latin typeface="Cambria" panose="02040503050406030204" pitchFamily="18" charset="0"/>
                <a:ea typeface="Cambria" panose="02040503050406030204" pitchFamily="18" charset="0"/>
                <a:cs typeface="Glacial Indifference"/>
                <a:sym typeface="Glacial Indifference"/>
              </a:rPr>
              <a:t>Ánh sáng mặt trời cung cấp nhiệt lượng để làm khô thóc nhanh chóng, giúp bảo quản thóc tốt hơn.</a:t>
            </a:r>
            <a:endParaRPr kumimoji="0" lang="en-US" sz="6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descr="A yellow sun with a smiling face&#10;&#10;Description automatically generated">
            <a:extLst>
              <a:ext uri="{FF2B5EF4-FFF2-40B4-BE49-F238E27FC236}">
                <a16:creationId xmlns:a16="http://schemas.microsoft.com/office/drawing/2014/main" id="{CF534672-B22C-B891-F176-71EB71586E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9800" y="-5443"/>
            <a:ext cx="5867410" cy="5867410"/>
          </a:xfrm>
          <a:prstGeom prst="rect">
            <a:avLst/>
          </a:prstGeom>
        </p:spPr>
      </p:pic>
    </p:spTree>
    <p:extLst>
      <p:ext uri="{BB962C8B-B14F-4D97-AF65-F5344CB8AC3E}">
        <p14:creationId xmlns:p14="http://schemas.microsoft.com/office/powerpoint/2010/main" val="168600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6044"/>
        </a:solidFill>
        <a:effectLst/>
      </p:bgPr>
    </p:bg>
    <p:spTree>
      <p:nvGrpSpPr>
        <p:cNvPr id="1" name=""/>
        <p:cNvGrpSpPr/>
        <p:nvPr/>
      </p:nvGrpSpPr>
      <p:grpSpPr>
        <a:xfrm>
          <a:off x="0" y="0"/>
          <a:ext cx="0" cy="0"/>
          <a:chOff x="0" y="0"/>
          <a:chExt cx="0" cy="0"/>
        </a:xfrm>
      </p:grpSpPr>
      <p:grpSp>
        <p:nvGrpSpPr>
          <p:cNvPr id="2" name="Group 2"/>
          <p:cNvGrpSpPr/>
          <p:nvPr/>
        </p:nvGrpSpPr>
        <p:grpSpPr>
          <a:xfrm>
            <a:off x="-1403232" y="-140102"/>
            <a:ext cx="21094464" cy="10567204"/>
            <a:chOff x="0" y="0"/>
            <a:chExt cx="28125952" cy="14089605"/>
          </a:xfrm>
        </p:grpSpPr>
        <p:sp>
          <p:nvSpPr>
            <p:cNvPr id="3" name="Freeform 3"/>
            <p:cNvSpPr/>
            <p:nvPr/>
          </p:nvSpPr>
          <p:spPr>
            <a:xfrm>
              <a:off x="0" y="0"/>
              <a:ext cx="14089605" cy="14089605"/>
            </a:xfrm>
            <a:custGeom>
              <a:avLst/>
              <a:gdLst/>
              <a:ahLst/>
              <a:cxnLst/>
              <a:rect l="l" t="t" r="r" b="b"/>
              <a:pathLst>
                <a:path w="14089605" h="14089605">
                  <a:moveTo>
                    <a:pt x="0" y="0"/>
                  </a:moveTo>
                  <a:lnTo>
                    <a:pt x="14089605" y="0"/>
                  </a:lnTo>
                  <a:lnTo>
                    <a:pt x="14089605"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036346" y="0"/>
              <a:ext cx="14089605" cy="14089605"/>
            </a:xfrm>
            <a:custGeom>
              <a:avLst/>
              <a:gdLst/>
              <a:ahLst/>
              <a:cxnLst/>
              <a:rect l="l" t="t" r="r" b="b"/>
              <a:pathLst>
                <a:path w="14089605" h="14089605">
                  <a:moveTo>
                    <a:pt x="0" y="0"/>
                  </a:moveTo>
                  <a:lnTo>
                    <a:pt x="14089606" y="0"/>
                  </a:lnTo>
                  <a:lnTo>
                    <a:pt x="14089606" y="14089605"/>
                  </a:lnTo>
                  <a:lnTo>
                    <a:pt x="0" y="14089605"/>
                  </a:lnTo>
                  <a:lnTo>
                    <a:pt x="0" y="0"/>
                  </a:lnTo>
                  <a:close/>
                </a:path>
              </a:pathLst>
            </a:custGeom>
            <a:blipFill>
              <a:blip r:embed="rId2">
                <a:alphaModFix amt="6999"/>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4">
            <a:extLst>
              <a:ext uri="{FF2B5EF4-FFF2-40B4-BE49-F238E27FC236}">
                <a16:creationId xmlns:a16="http://schemas.microsoft.com/office/drawing/2014/main" id="{688E1B9D-33CC-2352-6540-35EDD4DCD78F}"/>
              </a:ext>
            </a:extLst>
          </p:cNvPr>
          <p:cNvGrpSpPr/>
          <p:nvPr/>
        </p:nvGrpSpPr>
        <p:grpSpPr>
          <a:xfrm>
            <a:off x="2209800" y="1104900"/>
            <a:ext cx="12192000" cy="2057401"/>
            <a:chOff x="7596554" y="2451917"/>
            <a:chExt cx="3908808" cy="1648761"/>
          </a:xfrm>
        </p:grpSpPr>
        <p:sp>
          <p:nvSpPr>
            <p:cNvPr id="6" name="Rounded Rectangle 10">
              <a:extLst>
                <a:ext uri="{FF2B5EF4-FFF2-40B4-BE49-F238E27FC236}">
                  <a16:creationId xmlns:a16="http://schemas.microsoft.com/office/drawing/2014/main" id="{B19E85B7-341F-C528-D4CE-C0C98E65387C}"/>
                </a:ext>
              </a:extLst>
            </p:cNvPr>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584B19B5-979F-5F3A-5F56-5200892DEE97}"/>
                </a:ext>
              </a:extLst>
            </p:cNvPr>
            <p:cNvSpPr txBox="1"/>
            <p:nvPr/>
          </p:nvSpPr>
          <p:spPr>
            <a:xfrm>
              <a:off x="7669844" y="2451917"/>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Bình nước nóng sử dụng năng lượng mặt trời có ưu điểm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1" name="Freeform 5">
            <a:extLst>
              <a:ext uri="{FF2B5EF4-FFF2-40B4-BE49-F238E27FC236}">
                <a16:creationId xmlns:a16="http://schemas.microsoft.com/office/drawing/2014/main" id="{002FD53F-A285-B26E-C3A8-3368E5A12D8D}"/>
              </a:ext>
            </a:extLst>
          </p:cNvPr>
          <p:cNvSpPr/>
          <p:nvPr/>
        </p:nvSpPr>
        <p:spPr>
          <a:xfrm>
            <a:off x="3886200" y="4229100"/>
            <a:ext cx="13487400" cy="5105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8">
            <a:extLst>
              <a:ext uri="{FF2B5EF4-FFF2-40B4-BE49-F238E27FC236}">
                <a16:creationId xmlns:a16="http://schemas.microsoft.com/office/drawing/2014/main" id="{17C115A1-2F3D-A46F-4BF1-D98BB924A2A9}"/>
              </a:ext>
            </a:extLst>
          </p:cNvPr>
          <p:cNvSpPr txBox="1"/>
          <p:nvPr/>
        </p:nvSpPr>
        <p:spPr>
          <a:xfrm>
            <a:off x="4191000" y="4610100"/>
            <a:ext cx="12344400" cy="4308872"/>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Bình nước nóng sử dụng năng lượng mặt trời có nhiều ưu điểm như:</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Tiết kiệm chi phí: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Giúp tiết kiệm tiền điện hàng tháng.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Bảo vệ môi trường: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tạo ra khí thải gây ô nhiễm môi trường.</a:t>
            </a:r>
          </a:p>
          <a:p>
            <a:pPr lvl="0" algn="just"/>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t>
            </a:r>
            <a:r>
              <a:rPr lang="en-US" sz="4000" b="1"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FFFFF"/>
                </a:solidFill>
                <a:latin typeface="Cambria" panose="02040503050406030204" pitchFamily="18" charset="0"/>
                <a:ea typeface="Cambria" panose="02040503050406030204" pitchFamily="18" charset="0"/>
                <a:cs typeface="Glacial Indifference"/>
                <a:sym typeface="Glacial Indifference"/>
              </a:rPr>
              <a:t>An toàn: </a:t>
            </a:r>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Không nguy cơ cháy nổ như bình nước nóng sử dụng điện.</a:t>
            </a:r>
          </a:p>
        </p:txBody>
      </p:sp>
      <p:sp>
        <p:nvSpPr>
          <p:cNvPr id="13" name="Freeform 9">
            <a:extLst>
              <a:ext uri="{FF2B5EF4-FFF2-40B4-BE49-F238E27FC236}">
                <a16:creationId xmlns:a16="http://schemas.microsoft.com/office/drawing/2014/main" id="{16C03ADF-59B3-3FE6-3491-AED920F27BB0}"/>
              </a:ext>
            </a:extLst>
          </p:cNvPr>
          <p:cNvSpPr>
            <a:spLocks/>
          </p:cNvSpPr>
          <p:nvPr/>
        </p:nvSpPr>
        <p:spPr bwMode="gray">
          <a:xfrm rot="1198535" flipH="1">
            <a:off x="2327000" y="34368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AutoShape 2" descr="Transparent Cartoon Sun PNG Clipart Picture​ | Gallery Yopriceville -  High-Quality Free Images and Transparent PNG Clipart">
            <a:extLst>
              <a:ext uri="{FF2B5EF4-FFF2-40B4-BE49-F238E27FC236}">
                <a16:creationId xmlns:a16="http://schemas.microsoft.com/office/drawing/2014/main" id="{B690BCB1-0004-A674-C64A-A02825E87ED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4" name="Picture 6" descr="Những công nghệ trên bình nóng lạnh phổ biến nhất hiện nay">
            <a:extLst>
              <a:ext uri="{FF2B5EF4-FFF2-40B4-BE49-F238E27FC236}">
                <a16:creationId xmlns:a16="http://schemas.microsoft.com/office/drawing/2014/main" id="{D6F0B7A3-3023-522B-7849-E175B6F1B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54200" y="1562100"/>
            <a:ext cx="34131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9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678</Words>
  <Application>Microsoft Office PowerPoint</Application>
  <PresentationFormat>Custom</PresentationFormat>
  <Paragraphs>34</Paragraphs>
  <Slides>14</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14</vt:i4>
      </vt:variant>
    </vt:vector>
  </HeadingPairs>
  <TitlesOfParts>
    <vt:vector size="26" baseType="lpstr">
      <vt:lpstr>Arial</vt:lpstr>
      <vt:lpstr>Arial-Rounded</vt:lpstr>
      <vt:lpstr>Calibri</vt:lpstr>
      <vt:lpstr>Calibri Light</vt:lpstr>
      <vt:lpstr>Cambria</vt:lpstr>
      <vt:lpstr>Glacial Indifference</vt:lpstr>
      <vt:lpstr>iCiel Gotham Medium</vt:lpstr>
      <vt:lpstr>Times New Roman</vt:lpstr>
      <vt:lpstr>字魂107号-萌趣欢乐体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Windows User</cp:lastModifiedBy>
  <cp:revision>26</cp:revision>
  <dcterms:created xsi:type="dcterms:W3CDTF">2006-08-16T00:00:00Z</dcterms:created>
  <dcterms:modified xsi:type="dcterms:W3CDTF">2024-11-19T12:23:11Z</dcterms:modified>
  <dc:identifier>DAGMZ9ajds0</dc:identifier>
</cp:coreProperties>
</file>