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634" r:id="rId2"/>
    <p:sldId id="279" r:id="rId3"/>
    <p:sldId id="285" r:id="rId4"/>
    <p:sldId id="282" r:id="rId5"/>
    <p:sldId id="302" r:id="rId6"/>
    <p:sldId id="304" r:id="rId7"/>
    <p:sldId id="293" r:id="rId8"/>
    <p:sldId id="290" r:id="rId9"/>
    <p:sldId id="306" r:id="rId10"/>
    <p:sldId id="307" r:id="rId11"/>
    <p:sldId id="308" r:id="rId12"/>
    <p:sldId id="309" r:id="rId13"/>
    <p:sldId id="310" r:id="rId14"/>
    <p:sldId id="299" r:id="rId15"/>
    <p:sldId id="379" r:id="rId16"/>
    <p:sldId id="2631" r:id="rId17"/>
    <p:sldId id="2632" r:id="rId18"/>
    <p:sldId id="2633" r:id="rId19"/>
    <p:sldId id="297" r:id="rId20"/>
    <p:sldId id="3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2173" autoAdjust="0"/>
  </p:normalViewPr>
  <p:slideViewPr>
    <p:cSldViewPr snapToGrid="0">
      <p:cViewPr>
        <p:scale>
          <a:sx n="50" d="100"/>
          <a:sy n="50" d="100"/>
        </p:scale>
        <p:origin x="1288"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4D01-7738-4E29-A7BE-9C77444E4995}"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E4649-28F6-44DB-A74A-B5F45421A25C}" type="slidenum">
              <a:rPr lang="en-US" smtClean="0"/>
              <a:t>‹#›</a:t>
            </a:fld>
            <a:endParaRPr lang="en-US"/>
          </a:p>
        </p:txBody>
      </p:sp>
    </p:spTree>
    <p:extLst>
      <p:ext uri="{BB962C8B-B14F-4D97-AF65-F5344CB8AC3E}">
        <p14:creationId xmlns:p14="http://schemas.microsoft.com/office/powerpoint/2010/main" val="5817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753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19</a:t>
            </a:fld>
            <a:endParaRPr lang="en-US"/>
          </a:p>
        </p:txBody>
      </p:sp>
    </p:spTree>
    <p:extLst>
      <p:ext uri="{BB962C8B-B14F-4D97-AF65-F5344CB8AC3E}">
        <p14:creationId xmlns:p14="http://schemas.microsoft.com/office/powerpoint/2010/main" val="399078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7803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366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20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86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7</a:t>
            </a:fld>
            <a:endParaRPr lang="en-US"/>
          </a:p>
        </p:txBody>
      </p:sp>
    </p:spTree>
    <p:extLst>
      <p:ext uri="{BB962C8B-B14F-4D97-AF65-F5344CB8AC3E}">
        <p14:creationId xmlns:p14="http://schemas.microsoft.com/office/powerpoint/2010/main" val="126863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15</a:t>
            </a:fld>
            <a:endParaRPr lang="en-US"/>
          </a:p>
        </p:txBody>
      </p:sp>
    </p:spTree>
    <p:extLst>
      <p:ext uri="{BB962C8B-B14F-4D97-AF65-F5344CB8AC3E}">
        <p14:creationId xmlns:p14="http://schemas.microsoft.com/office/powerpoint/2010/main" val="224818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365139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394106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186160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79291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9856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4171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2F810F-A1B2-4F71-8ADA-2DB2A4BF3B6A}" type="slidenum">
              <a:rPr lang="en-US" altLang="en-US" smtClean="0"/>
              <a:pPr/>
              <a:t>‹#›</a:t>
            </a:fld>
            <a:endParaRPr lang="en-US" altLang="en-US"/>
          </a:p>
        </p:txBody>
      </p:sp>
    </p:spTree>
    <p:extLst>
      <p:ext uri="{BB962C8B-B14F-4D97-AF65-F5344CB8AC3E}">
        <p14:creationId xmlns:p14="http://schemas.microsoft.com/office/powerpoint/2010/main" val="346372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AEAB6FB3-C440-5EFF-3B20-00150027AAD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2" name="Group 1">
            <a:extLst>
              <a:ext uri="{FF2B5EF4-FFF2-40B4-BE49-F238E27FC236}">
                <a16:creationId xmlns:a16="http://schemas.microsoft.com/office/drawing/2014/main" id="{AAAEF701-D350-6671-1E80-82327D41A80C}"/>
              </a:ext>
            </a:extLst>
          </p:cNvPr>
          <p:cNvGrpSpPr/>
          <p:nvPr userDrawn="1"/>
        </p:nvGrpSpPr>
        <p:grpSpPr>
          <a:xfrm>
            <a:off x="-3900842" y="-150445"/>
            <a:ext cx="4326051" cy="2928084"/>
            <a:chOff x="6278216" y="1917262"/>
            <a:chExt cx="4339742" cy="2928084"/>
          </a:xfrm>
        </p:grpSpPr>
        <p:pic>
          <p:nvPicPr>
            <p:cNvPr id="4" name="Picture 3">
              <a:extLst>
                <a:ext uri="{FF2B5EF4-FFF2-40B4-BE49-F238E27FC236}">
                  <a16:creationId xmlns:a16="http://schemas.microsoft.com/office/drawing/2014/main" id="{B625B55B-C9EF-01B1-0F34-E7E05363B6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946988" y="2216636"/>
              <a:ext cx="2313051" cy="1985355"/>
            </a:xfrm>
            <a:prstGeom prst="rect">
              <a:avLst/>
            </a:prstGeom>
          </p:spPr>
        </p:pic>
        <p:sp>
          <p:nvSpPr>
            <p:cNvPr id="5" name="Freeform: Shape 4">
              <a:extLst>
                <a:ext uri="{FF2B5EF4-FFF2-40B4-BE49-F238E27FC236}">
                  <a16:creationId xmlns:a16="http://schemas.microsoft.com/office/drawing/2014/main" id="{4BABCBCB-63B6-7C9C-A882-0CF832268FB1}"/>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12">
              <a:extLst>
                <a:ext uri="{FF2B5EF4-FFF2-40B4-BE49-F238E27FC236}">
                  <a16:creationId xmlns:a16="http://schemas.microsoft.com/office/drawing/2014/main" id="{2DB603C9-DFE9-54CF-F7DF-2E89D73784E6}"/>
                </a:ext>
              </a:extLst>
            </p:cNvPr>
            <p:cNvSpPr txBox="1"/>
            <p:nvPr userDrawn="1"/>
          </p:nvSpPr>
          <p:spPr>
            <a:xfrm>
              <a:off x="7055892" y="4133718"/>
              <a:ext cx="356206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GIÁO ÁN ĐƯỢC CHIA SẺ TẠI</a:t>
              </a:r>
            </a:p>
          </p:txBody>
        </p:sp>
        <p:sp>
          <p:nvSpPr>
            <p:cNvPr id="10" name="TextBox 13">
              <a:extLst>
                <a:ext uri="{FF2B5EF4-FFF2-40B4-BE49-F238E27FC236}">
                  <a16:creationId xmlns:a16="http://schemas.microsoft.com/office/drawing/2014/main" id="{5F9FFB95-115A-14B0-DE08-FFAFB9C5AD4A}"/>
                </a:ext>
              </a:extLst>
            </p:cNvPr>
            <p:cNvSpPr txBox="1"/>
            <p:nvPr userDrawn="1"/>
          </p:nvSpPr>
          <p:spPr>
            <a:xfrm>
              <a:off x="6278216" y="4476014"/>
              <a:ext cx="43263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https://www.hanhtranggiaovien.com</a:t>
              </a:r>
            </a:p>
          </p:txBody>
        </p:sp>
      </p:grpSp>
    </p:spTree>
    <p:extLst>
      <p:ext uri="{BB962C8B-B14F-4D97-AF65-F5344CB8AC3E}">
        <p14:creationId xmlns:p14="http://schemas.microsoft.com/office/powerpoint/2010/main" val="407981809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9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5.jpeg"/><Relationship Id="rId18" Type="http://schemas.openxmlformats.org/officeDocument/2006/relationships/image" Target="../media/image40.png"/><Relationship Id="rId3" Type="http://schemas.openxmlformats.org/officeDocument/2006/relationships/notesSlide" Target="../notesSlides/notesSlide7.xml"/><Relationship Id="rId7" Type="http://schemas.openxmlformats.org/officeDocument/2006/relationships/image" Target="../media/image30.png"/><Relationship Id="rId12" Type="http://schemas.openxmlformats.org/officeDocument/2006/relationships/image" Target="../media/image34.jpeg"/><Relationship Id="rId17" Type="http://schemas.openxmlformats.org/officeDocument/2006/relationships/image" Target="../media/image39.png"/><Relationship Id="rId2" Type="http://schemas.openxmlformats.org/officeDocument/2006/relationships/slideLayout" Target="../slideLayouts/slideLayout3.xml"/><Relationship Id="rId16" Type="http://schemas.openxmlformats.org/officeDocument/2006/relationships/image" Target="../media/image38.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29.png"/><Relationship Id="rId11" Type="http://schemas.openxmlformats.org/officeDocument/2006/relationships/image" Target="../media/image33.jpeg"/><Relationship Id="rId5" Type="http://schemas.openxmlformats.org/officeDocument/2006/relationships/image" Target="../media/image28.pn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7.emf"/><Relationship Id="rId9" Type="http://schemas.openxmlformats.org/officeDocument/2006/relationships/image" Target="../media/image31.png"/><Relationship Id="rId14" Type="http://schemas.openxmlformats.org/officeDocument/2006/relationships/image" Target="../media/image36.jpe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8.jpeg"/><Relationship Id="rId3" Type="http://schemas.openxmlformats.org/officeDocument/2006/relationships/image" Target="../media/image27.emf"/><Relationship Id="rId7" Type="http://schemas.microsoft.com/office/2007/relationships/hdphoto" Target="../media/hdphoto3.wdp"/><Relationship Id="rId12" Type="http://schemas.openxmlformats.org/officeDocument/2006/relationships/image" Target="../media/image35.jpeg"/><Relationship Id="rId2" Type="http://schemas.openxmlformats.org/officeDocument/2006/relationships/notesSlide" Target="../notesSlides/notesSlide8.xml"/><Relationship Id="rId16"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4.jpeg"/><Relationship Id="rId5" Type="http://schemas.openxmlformats.org/officeDocument/2006/relationships/image" Target="../media/image29.png"/><Relationship Id="rId15" Type="http://schemas.openxmlformats.org/officeDocument/2006/relationships/image" Target="../media/image42.png"/><Relationship Id="rId10" Type="http://schemas.openxmlformats.org/officeDocument/2006/relationships/image" Target="../media/image33.jpeg"/><Relationship Id="rId4" Type="http://schemas.openxmlformats.org/officeDocument/2006/relationships/image" Target="../media/image28.png"/><Relationship Id="rId9" Type="http://schemas.openxmlformats.org/officeDocument/2006/relationships/image" Target="../media/image32.jpeg"/><Relationship Id="rId14"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jpeg"/><Relationship Id="rId3" Type="http://schemas.openxmlformats.org/officeDocument/2006/relationships/notesSlide" Target="../notesSlides/notesSlide9.xml"/><Relationship Id="rId7" Type="http://schemas.openxmlformats.org/officeDocument/2006/relationships/image" Target="../media/image29.png"/><Relationship Id="rId12" Type="http://schemas.openxmlformats.org/officeDocument/2006/relationships/image" Target="../media/image33.jpeg"/><Relationship Id="rId17" Type="http://schemas.openxmlformats.org/officeDocument/2006/relationships/image" Target="../media/image44.png"/><Relationship Id="rId2" Type="http://schemas.openxmlformats.org/officeDocument/2006/relationships/slideLayout" Target="../slideLayouts/slideLayout3.xml"/><Relationship Id="rId16" Type="http://schemas.openxmlformats.org/officeDocument/2006/relationships/image" Target="../media/image39.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28.png"/><Relationship Id="rId11" Type="http://schemas.openxmlformats.org/officeDocument/2006/relationships/image" Target="../media/image32.jpeg"/><Relationship Id="rId5" Type="http://schemas.openxmlformats.org/officeDocument/2006/relationships/image" Target="../media/image27.emf"/><Relationship Id="rId15" Type="http://schemas.openxmlformats.org/officeDocument/2006/relationships/image" Target="../media/image38.jpeg"/><Relationship Id="rId10" Type="http://schemas.openxmlformats.org/officeDocument/2006/relationships/image" Target="../media/image31.png"/><Relationship Id="rId4" Type="http://schemas.openxmlformats.org/officeDocument/2006/relationships/audio" Target="../media/audio1.wav"/><Relationship Id="rId9" Type="http://schemas.microsoft.com/office/2007/relationships/hdphoto" Target="../media/hdphoto3.wdp"/><Relationship Id="rId1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647859" y="2438839"/>
            <a:ext cx="4394400" cy="4394400"/>
          </a:xfrm>
          <a:prstGeom prst="rect">
            <a:avLst/>
          </a:prstGeom>
        </p:spPr>
      </p:pic>
      <p:sp>
        <p:nvSpPr>
          <p:cNvPr id="58" name="Google Shape;62;p2">
            <a:extLst>
              <a:ext uri="{FF2B5EF4-FFF2-40B4-BE49-F238E27FC236}">
                <a16:creationId xmlns:a16="http://schemas.microsoft.com/office/drawing/2014/main" id="{BDC95D14-4AE7-4813-9F8D-53C9547E03C7}"/>
              </a:ext>
            </a:extLst>
          </p:cNvPr>
          <p:cNvSpPr/>
          <p:nvPr/>
        </p:nvSpPr>
        <p:spPr>
          <a:xfrm>
            <a:off x="768531" y="942394"/>
            <a:ext cx="8219050"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727027" y="922212"/>
            <a:ext cx="8280737"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417443" y="771668"/>
            <a:ext cx="8740865"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610352" y="818726"/>
            <a:ext cx="8454150"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1187381" y="1146071"/>
            <a:ext cx="759652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1441910" y="1269843"/>
            <a:ext cx="7218224"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1651969" y="1371990"/>
            <a:ext cx="690601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130891" y="1764068"/>
            <a:ext cx="589587"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069259" y="1605239"/>
            <a:ext cx="344308"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820057" y="1342224"/>
            <a:ext cx="494685"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111420" y="1205248"/>
            <a:ext cx="494685"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420249" y="1108118"/>
            <a:ext cx="494685"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304446" y="4233750"/>
            <a:ext cx="508324"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191233" y="4544851"/>
            <a:ext cx="508324"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036400" y="4839551"/>
            <a:ext cx="508324"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5" name="Picture 164">
            <a:extLst>
              <a:ext uri="{FF2B5EF4-FFF2-40B4-BE49-F238E27FC236}">
                <a16:creationId xmlns:a16="http://schemas.microsoft.com/office/drawing/2014/main" id="{3B5039E6-9349-41DE-8CF0-F7F142DFA6DD}"/>
              </a:ext>
            </a:extLst>
          </p:cNvPr>
          <p:cNvPicPr>
            <a:picLocks noChangeAspect="1"/>
          </p:cNvPicPr>
          <p:nvPr/>
        </p:nvPicPr>
        <p:blipFill>
          <a:blip r:embed="rId5"/>
          <a:stretch>
            <a:fillRect/>
          </a:stretch>
        </p:blipFill>
        <p:spPr>
          <a:xfrm>
            <a:off x="2568460" y="1456985"/>
            <a:ext cx="4798168" cy="1518036"/>
          </a:xfrm>
          <a:prstGeom prst="rect">
            <a:avLst/>
          </a:prstGeom>
        </p:spPr>
      </p:pic>
      <p:pic>
        <p:nvPicPr>
          <p:cNvPr id="26" name="Graphic 25" descr="Assorted circles and squares">
            <a:extLst>
              <a:ext uri="{FF2B5EF4-FFF2-40B4-BE49-F238E27FC236}">
                <a16:creationId xmlns:a16="http://schemas.microsoft.com/office/drawing/2014/main" id="{D1A6C1C9-B37A-4738-B1A7-24D88A275ED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6616118">
            <a:off x="9797983" y="51156"/>
            <a:ext cx="2754123" cy="2754123"/>
          </a:xfrm>
          <a:prstGeom prst="rect">
            <a:avLst/>
          </a:prstGeom>
        </p:spPr>
      </p:pic>
      <p:pic>
        <p:nvPicPr>
          <p:cNvPr id="24" name="Picture 5">
            <a:extLst>
              <a:ext uri="{FF2B5EF4-FFF2-40B4-BE49-F238E27FC236}">
                <a16:creationId xmlns:a16="http://schemas.microsoft.com/office/drawing/2014/main" id="{C5C4FFC9-BB0D-44C7-A767-11EA879C2B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476050" y="2662941"/>
            <a:ext cx="3251723" cy="4149530"/>
          </a:xfrm>
          <a:prstGeom prst="rect">
            <a:avLst/>
          </a:prstGeom>
        </p:spPr>
      </p:pic>
      <p:pic>
        <p:nvPicPr>
          <p:cNvPr id="3" name="Picture 2">
            <a:extLst>
              <a:ext uri="{FF2B5EF4-FFF2-40B4-BE49-F238E27FC236}">
                <a16:creationId xmlns:a16="http://schemas.microsoft.com/office/drawing/2014/main" id="{2D714FFA-C664-78E9-706B-91E520465DE6}"/>
              </a:ext>
            </a:extLst>
          </p:cNvPr>
          <p:cNvPicPr>
            <a:picLocks noChangeAspect="1"/>
          </p:cNvPicPr>
          <p:nvPr/>
        </p:nvPicPr>
        <p:blipFill>
          <a:blip r:embed="rId10"/>
          <a:stretch>
            <a:fillRect/>
          </a:stretch>
        </p:blipFill>
        <p:spPr>
          <a:xfrm>
            <a:off x="1599464" y="2648801"/>
            <a:ext cx="6658225" cy="1953016"/>
          </a:xfrm>
          <a:prstGeom prst="rect">
            <a:avLst/>
          </a:prstGeom>
        </p:spPr>
      </p:pic>
      <p:sp>
        <p:nvSpPr>
          <p:cNvPr id="4" name="TextBox 3">
            <a:extLst>
              <a:ext uri="{FF2B5EF4-FFF2-40B4-BE49-F238E27FC236}">
                <a16:creationId xmlns:a16="http://schemas.microsoft.com/office/drawing/2014/main" id="{177DD553-E528-3964-E751-D0E3FC92C5CB}"/>
              </a:ext>
            </a:extLst>
          </p:cNvPr>
          <p:cNvSpPr txBox="1"/>
          <p:nvPr/>
        </p:nvSpPr>
        <p:spPr>
          <a:xfrm>
            <a:off x="4273826" y="4412974"/>
            <a:ext cx="3021496"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t>
            </a:r>
            <a:r>
              <a:rPr lang="en-US" sz="3200" b="1" dirty="0" err="1">
                <a:solidFill>
                  <a:srgbClr val="002060"/>
                </a:solidFill>
                <a:latin typeface="Cambria" panose="02040503050406030204" pitchFamily="18" charset="0"/>
                <a:ea typeface="Cambria" panose="02040503050406030204" pitchFamily="18" charset="0"/>
              </a:rPr>
              <a:t>Tiết</a:t>
            </a:r>
            <a:r>
              <a:rPr lang="en-US" sz="3200" b="1" dirty="0">
                <a:solidFill>
                  <a:srgbClr val="002060"/>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2011573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654243" y="608978"/>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6D40FF29-5729-0403-3ACD-705BA135EFD5}"/>
              </a:ext>
            </a:extLst>
          </p:cNvPr>
          <p:cNvSpPr txBox="1"/>
          <p:nvPr/>
        </p:nvSpPr>
        <p:spPr>
          <a:xfrm>
            <a:off x="646044" y="2981739"/>
            <a:ext cx="10853530" cy="2862322"/>
          </a:xfrm>
          <a:prstGeom prst="rect">
            <a:avLst/>
          </a:prstGeom>
          <a:noFill/>
        </p:spPr>
        <p:txBody>
          <a:bodyPr wrap="square" rtlCol="0">
            <a:spAutoFit/>
          </a:bodyPr>
          <a:lstStyle/>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thứ</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7 × 5 = 35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6 × 6 = 36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màu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xanh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8 × 4 = 32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Vậy</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chọn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vị</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trí</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để</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có</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lớn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a:t>
            </a:r>
          </a:p>
        </p:txBody>
      </p:sp>
      <p:sp>
        <p:nvSpPr>
          <p:cNvPr id="7" name="Oval 6">
            <a:extLst>
              <a:ext uri="{FF2B5EF4-FFF2-40B4-BE49-F238E27FC236}">
                <a16:creationId xmlns:a16="http://schemas.microsoft.com/office/drawing/2014/main" id="{DF373DB1-8734-FA47-0656-2E312EB0D9E0}"/>
              </a:ext>
            </a:extLst>
          </p:cNvPr>
          <p:cNvSpPr/>
          <p:nvPr/>
        </p:nvSpPr>
        <p:spPr>
          <a:xfrm>
            <a:off x="4681331" y="646043"/>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609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Hộp Văn bản 12">
            <a:extLst>
              <a:ext uri="{FF2B5EF4-FFF2-40B4-BE49-F238E27FC236}">
                <a16:creationId xmlns:a16="http://schemas.microsoft.com/office/drawing/2014/main" id="{149370EC-3A58-F698-E798-B1BB6D19DA23}"/>
              </a:ext>
            </a:extLst>
          </p:cNvPr>
          <p:cNvSpPr txBox="1"/>
          <p:nvPr/>
        </p:nvSpPr>
        <p:spPr>
          <a:xfrm>
            <a:off x="1774285" y="514309"/>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Hình ảnh 4">
            <a:extLst>
              <a:ext uri="{FF2B5EF4-FFF2-40B4-BE49-F238E27FC236}">
                <a16:creationId xmlns:a16="http://schemas.microsoft.com/office/drawing/2014/main" id="{4E646B76-1CCE-E4D4-C175-EDB7D91ED99F}"/>
              </a:ext>
            </a:extLst>
          </p:cNvPr>
          <p:cNvPicPr>
            <a:picLocks noChangeAspect="1"/>
          </p:cNvPicPr>
          <p:nvPr/>
        </p:nvPicPr>
        <p:blipFill>
          <a:blip r:embed="rId3"/>
          <a:stretch>
            <a:fillRect/>
          </a:stretch>
        </p:blipFill>
        <p:spPr>
          <a:xfrm>
            <a:off x="615771" y="227517"/>
            <a:ext cx="1030313" cy="1286367"/>
          </a:xfrm>
          <a:prstGeom prst="rect">
            <a:avLst/>
          </a:prstGeom>
        </p:spPr>
      </p:pic>
      <p:sp>
        <p:nvSpPr>
          <p:cNvPr id="5" name="TextBox 4">
            <a:extLst>
              <a:ext uri="{FF2B5EF4-FFF2-40B4-BE49-F238E27FC236}">
                <a16:creationId xmlns:a16="http://schemas.microsoft.com/office/drawing/2014/main" id="{3D653919-39FC-3BE7-F045-628EF73CD05A}"/>
              </a:ext>
            </a:extLst>
          </p:cNvPr>
          <p:cNvSpPr txBox="1"/>
          <p:nvPr/>
        </p:nvSpPr>
        <p:spPr>
          <a:xfrm>
            <a:off x="934278" y="1333914"/>
            <a:ext cx="9869557" cy="1077218"/>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mua 3 bộ dây </a:t>
            </a:r>
            <a:r>
              <a:rPr lang="en-US" sz="3200" dirty="0" err="1">
                <a:solidFill>
                  <a:srgbClr val="000000"/>
                </a:solidFill>
                <a:latin typeface="Cambria" panose="02040503050406030204" pitchFamily="18" charset="0"/>
                <a:ea typeface="Cambria" panose="02040503050406030204" pitchFamily="18" charset="0"/>
              </a:rPr>
              <a:t>đè</a:t>
            </a:r>
            <a:r>
              <a:rPr lang="vi-VN" sz="3200" dirty="0">
                <a:solidFill>
                  <a:srgbClr val="000000"/>
                </a:solidFill>
                <a:latin typeface="Cambria" panose="02040503050406030204" pitchFamily="18" charset="0"/>
                <a:ea typeface="Cambria" panose="02040503050406030204" pitchFamily="18" charset="0"/>
              </a:rPr>
              <a:t>n có giá như hình dưới đây để trang trí trại của lớp.</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08D531CA-62F8-705B-71FC-5ED6421C5E72}"/>
              </a:ext>
            </a:extLst>
          </p:cNvPr>
          <p:cNvPicPr>
            <a:picLocks noChangeAspect="1"/>
          </p:cNvPicPr>
          <p:nvPr/>
        </p:nvPicPr>
        <p:blipFill>
          <a:blip r:embed="rId4"/>
          <a:stretch>
            <a:fillRect/>
          </a:stretch>
        </p:blipFill>
        <p:spPr>
          <a:xfrm>
            <a:off x="6218788" y="1858618"/>
            <a:ext cx="5598217" cy="1763574"/>
          </a:xfrm>
          <a:prstGeom prst="rect">
            <a:avLst/>
          </a:prstGeom>
        </p:spPr>
      </p:pic>
      <p:sp>
        <p:nvSpPr>
          <p:cNvPr id="13" name="TextBox 12">
            <a:extLst>
              <a:ext uri="{FF2B5EF4-FFF2-40B4-BE49-F238E27FC236}">
                <a16:creationId xmlns:a16="http://schemas.microsoft.com/office/drawing/2014/main" id="{0F9E6DD5-012F-622D-A5CD-383F721A5B75}"/>
              </a:ext>
            </a:extLst>
          </p:cNvPr>
          <p:cNvSpPr txBox="1"/>
          <p:nvPr/>
        </p:nvSpPr>
        <p:spPr>
          <a:xfrm>
            <a:off x="1222513" y="4534313"/>
            <a:ext cx="9869557" cy="584775"/>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dùng tờ tiền nào để vừa đủ trả cho người bán hàng?</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3FFC9456-AC78-D7DC-6C55-FD5C62453230}"/>
              </a:ext>
            </a:extLst>
          </p:cNvPr>
          <p:cNvPicPr>
            <a:picLocks noChangeAspect="1"/>
          </p:cNvPicPr>
          <p:nvPr/>
        </p:nvPicPr>
        <p:blipFill>
          <a:blip r:embed="rId5"/>
          <a:stretch>
            <a:fillRect/>
          </a:stretch>
        </p:blipFill>
        <p:spPr>
          <a:xfrm>
            <a:off x="2293246" y="5337312"/>
            <a:ext cx="7665247" cy="1103244"/>
          </a:xfrm>
          <a:prstGeom prst="rect">
            <a:avLst/>
          </a:prstGeom>
        </p:spPr>
      </p:pic>
      <p:sp>
        <p:nvSpPr>
          <p:cNvPr id="16" name="TextBox 15">
            <a:extLst>
              <a:ext uri="{FF2B5EF4-FFF2-40B4-BE49-F238E27FC236}">
                <a16:creationId xmlns:a16="http://schemas.microsoft.com/office/drawing/2014/main" id="{DF60FD7B-CFD2-D473-F6E4-C9BFAC644BB9}"/>
              </a:ext>
            </a:extLst>
          </p:cNvPr>
          <p:cNvSpPr txBox="1"/>
          <p:nvPr/>
        </p:nvSpPr>
        <p:spPr>
          <a:xfrm>
            <a:off x="387625" y="3468756"/>
            <a:ext cx="8080513"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giá</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tiền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bộ</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dây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đèn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30 000 + 34 000 + 36 000 = 100 000 (</a:t>
            </a:r>
            <a:r>
              <a:rPr lang="en-US" sz="2800" b="1" i="0" dirty="0" err="1">
                <a:solidFill>
                  <a:srgbClr val="FF0000"/>
                </a:solidFill>
                <a:effectLst/>
                <a:latin typeface="Cambria" panose="02040503050406030204" pitchFamily="18" charset="0"/>
                <a:ea typeface="Cambria" panose="02040503050406030204" pitchFamily="18" charset="0"/>
              </a:rPr>
              <a:t>đồng</a:t>
            </a:r>
            <a:r>
              <a:rPr lang="en-US" sz="2800" b="1" i="0" dirty="0">
                <a:solidFill>
                  <a:srgbClr val="FF0000"/>
                </a:solidFill>
                <a:effectLst/>
                <a:latin typeface="Cambria" panose="02040503050406030204" pitchFamily="18" charset="0"/>
                <a:ea typeface="Cambria" panose="02040503050406030204" pitchFamily="18" charset="0"/>
              </a:rPr>
              <a:t>)</a:t>
            </a:r>
          </a:p>
        </p:txBody>
      </p:sp>
      <p:sp>
        <p:nvSpPr>
          <p:cNvPr id="17" name="Oval 16">
            <a:extLst>
              <a:ext uri="{FF2B5EF4-FFF2-40B4-BE49-F238E27FC236}">
                <a16:creationId xmlns:a16="http://schemas.microsoft.com/office/drawing/2014/main" id="{D3169C5E-359D-CDF9-01CD-5D7D57AC9492}"/>
              </a:ext>
            </a:extLst>
          </p:cNvPr>
          <p:cNvSpPr/>
          <p:nvPr/>
        </p:nvSpPr>
        <p:spPr>
          <a:xfrm>
            <a:off x="2295940" y="5874026"/>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136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barn(inVertical)">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barn(inVertical)">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6" grpId="0" build="p"/>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Hộp Văn bản 12">
            <a:extLst>
              <a:ext uri="{FF2B5EF4-FFF2-40B4-BE49-F238E27FC236}">
                <a16:creationId xmlns:a16="http://schemas.microsoft.com/office/drawing/2014/main" id="{7950CBF3-CDD5-5582-4BE2-D94789108601}"/>
              </a:ext>
            </a:extLst>
          </p:cNvPr>
          <p:cNvSpPr txBox="1"/>
          <p:nvPr/>
        </p:nvSpPr>
        <p:spPr>
          <a:xfrm>
            <a:off x="934278" y="432100"/>
            <a:ext cx="10128660" cy="5346144"/>
          </a:xfrm>
          <a:prstGeom prst="roundRect">
            <a:avLst/>
          </a:prstGeom>
          <a:noFill/>
          <a:ln w="19050">
            <a:solidFill>
              <a:srgbClr val="FCC963"/>
            </a:solidFill>
            <a:prstDash val="sysDash"/>
          </a:ln>
        </p:spPr>
        <p:txBody>
          <a:bodyPr wrap="square" rtlCol="0">
            <a:spAutoFit/>
          </a:bodyPr>
          <a:lstStyle/>
          <a:p>
            <a:pPr lvl="0" algn="just">
              <a:defRPr/>
            </a:pPr>
            <a:r>
              <a:rPr lang="vi-VN" sz="2800" b="1" dirty="0">
                <a:solidFill>
                  <a:srgbClr val="000000"/>
                </a:solidFill>
                <a:latin typeface="Cambria" panose="02040503050406030204" pitchFamily="18" charset="0"/>
                <a:ea typeface="Cambria" panose="02040503050406030204" pitchFamily="18" charset="0"/>
              </a:rPr>
              <a:t>Hoạt động theo nhóm.</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Một em đóng vai người bán hàng, các em còn lại đóng vai người mua hàng.</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Các em dùng các tấm bìa, tờ giấy in mặt đồng tiền để mua bán.</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Lần lượt, mỗi người mua chọn từ một đến ba đồ vật khác nhau có trong cửa hàng. Người mua đưa cho người bán số tiền bằng hoặc hơn số tiền cần trả cho các đồ vật chọn mua. Nếu số tiền người mua đưa nhiều hơn số tiền cần trả, người bán phải đưa lại tiền thừa (nếu cần).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Hình ảnh 14">
            <a:extLst>
              <a:ext uri="{FF2B5EF4-FFF2-40B4-BE49-F238E27FC236}">
                <a16:creationId xmlns:a16="http://schemas.microsoft.com/office/drawing/2014/main" id="{108D3ED6-3263-93CE-3235-BB093BCEF0A0}"/>
              </a:ext>
            </a:extLst>
          </p:cNvPr>
          <p:cNvPicPr>
            <a:picLocks noChangeAspect="1"/>
          </p:cNvPicPr>
          <p:nvPr/>
        </p:nvPicPr>
        <p:blipFill>
          <a:blip r:embed="rId2"/>
          <a:stretch>
            <a:fillRect/>
          </a:stretch>
        </p:blipFill>
        <p:spPr>
          <a:xfrm>
            <a:off x="102833" y="166756"/>
            <a:ext cx="1030313" cy="1286367"/>
          </a:xfrm>
          <a:prstGeom prst="rect">
            <a:avLst/>
          </a:prstGeom>
        </p:spPr>
      </p:pic>
    </p:spTree>
    <p:extLst>
      <p:ext uri="{BB962C8B-B14F-4D97-AF65-F5344CB8AC3E}">
        <p14:creationId xmlns:p14="http://schemas.microsoft.com/office/powerpoint/2010/main" val="3551865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F55C32-78FE-184F-3AA4-1C9A69CEE08B}"/>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237258" y="412060"/>
            <a:ext cx="5519116" cy="6044746"/>
          </a:xfrm>
          <a:prstGeom prst="rect">
            <a:avLst/>
          </a:prstGeom>
        </p:spPr>
      </p:pic>
    </p:spTree>
    <p:extLst>
      <p:ext uri="{BB962C8B-B14F-4D97-AF65-F5344CB8AC3E}">
        <p14:creationId xmlns:p14="http://schemas.microsoft.com/office/powerpoint/2010/main" val="2568112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F7B39A-D20B-44A5-805E-EA69C12B08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75520" y="613860"/>
            <a:ext cx="8640960" cy="4975380"/>
          </a:xfrm>
          <a:prstGeom prst="rect">
            <a:avLst/>
          </a:prstGeom>
        </p:spPr>
      </p:pic>
      <p:pic>
        <p:nvPicPr>
          <p:cNvPr id="6" name="Picture 5">
            <a:extLst>
              <a:ext uri="{FF2B5EF4-FFF2-40B4-BE49-F238E27FC236}">
                <a16:creationId xmlns:a16="http://schemas.microsoft.com/office/drawing/2014/main" id="{BF5168D2-288F-4480-9AD2-2386556332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974191" y="2486886"/>
            <a:ext cx="3251723" cy="4149530"/>
          </a:xfrm>
          <a:prstGeom prst="rect">
            <a:avLst/>
          </a:prstGeom>
        </p:spPr>
      </p:pic>
      <p:pic>
        <p:nvPicPr>
          <p:cNvPr id="7" name="Picture 6">
            <a:extLst>
              <a:ext uri="{FF2B5EF4-FFF2-40B4-BE49-F238E27FC236}">
                <a16:creationId xmlns:a16="http://schemas.microsoft.com/office/drawing/2014/main" id="{17A2FF2D-11BA-4AF8-B477-0F53733D756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63352" y="3071668"/>
            <a:ext cx="3447150" cy="3447150"/>
          </a:xfrm>
          <a:prstGeom prst="rect">
            <a:avLst/>
          </a:prstGeom>
        </p:spPr>
      </p:pic>
      <p:sp>
        <p:nvSpPr>
          <p:cNvPr id="3" name="TextBox 2">
            <a:extLst>
              <a:ext uri="{FF2B5EF4-FFF2-40B4-BE49-F238E27FC236}">
                <a16:creationId xmlns:a16="http://schemas.microsoft.com/office/drawing/2014/main" id="{B72E8B54-4BD6-3C42-A8CD-13800DD0EB20}"/>
              </a:ext>
            </a:extLst>
          </p:cNvPr>
          <p:cNvSpPr txBox="1"/>
          <p:nvPr/>
        </p:nvSpPr>
        <p:spPr>
          <a:xfrm>
            <a:off x="3399183" y="2156791"/>
            <a:ext cx="6331226" cy="1446550"/>
          </a:xfrm>
          <a:prstGeom prst="rect">
            <a:avLst/>
          </a:prstGeom>
          <a:noFill/>
        </p:spPr>
        <p:txBody>
          <a:bodyPr wrap="square" rtlCol="0">
            <a:spAutoFit/>
          </a:bodyPr>
          <a:lstStyle/>
          <a:p>
            <a:r>
              <a:rPr lang="en-US" sz="8800" b="1" dirty="0">
                <a:solidFill>
                  <a:srgbClr val="FF0000"/>
                </a:solidFill>
                <a:latin typeface="Cambria" panose="02040503050406030204" pitchFamily="18" charset="0"/>
                <a:ea typeface="Cambria" panose="02040503050406030204" pitchFamily="18" charset="0"/>
              </a:rPr>
              <a:t>VẬN DỤNG</a:t>
            </a:r>
          </a:p>
        </p:txBody>
      </p:sp>
    </p:spTree>
    <p:extLst>
      <p:ext uri="{BB962C8B-B14F-4D97-AF65-F5344CB8AC3E}">
        <p14:creationId xmlns:p14="http://schemas.microsoft.com/office/powerpoint/2010/main" val="2476290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7494534E-2D14-3E13-B447-9300FD97408D}"/>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26A891D4-092B-778C-7D97-705C6F4F303A}"/>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1D9398DC-651B-667D-089C-A8F93BA20502}"/>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36062F47-70B8-F977-BC40-ABA1BC888CF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id="{6D7691C1-6A3C-2A00-895A-CA2E34050D3D}"/>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id="{669B0D77-F3B7-EEA3-BD4D-78455520C63B}"/>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id="{0BD84092-BB02-2A76-8F47-B88ECDD89246}"/>
              </a:ext>
            </a:extLst>
          </p:cNvPr>
          <p:cNvPicPr>
            <a:picLocks noChangeAspect="1"/>
          </p:cNvPicPr>
          <p:nvPr/>
        </p:nvPicPr>
        <p:blipFill>
          <a:blip r:embed="rId16">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8000đ</a:t>
            </a:r>
          </a:p>
        </p:txBody>
      </p:sp>
      <p:sp>
        <p:nvSpPr>
          <p:cNvPr id="13" name="TextBox 12">
            <a:extLst>
              <a:ext uri="{FF2B5EF4-FFF2-40B4-BE49-F238E27FC236}">
                <a16:creationId xmlns:a16="http://schemas.microsoft.com/office/drawing/2014/main"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20000đ</a:t>
            </a:r>
          </a:p>
        </p:txBody>
      </p:sp>
      <p:sp>
        <p:nvSpPr>
          <p:cNvPr id="14" name="TextBox 13">
            <a:extLst>
              <a:ext uri="{FF2B5EF4-FFF2-40B4-BE49-F238E27FC236}">
                <a16:creationId xmlns:a16="http://schemas.microsoft.com/office/drawing/2014/main"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5000đ</a:t>
            </a:r>
          </a:p>
        </p:txBody>
      </p:sp>
      <p:sp>
        <p:nvSpPr>
          <p:cNvPr id="15" name="TextBox 14">
            <a:extLst>
              <a:ext uri="{FF2B5EF4-FFF2-40B4-BE49-F238E27FC236}">
                <a16:creationId xmlns:a16="http://schemas.microsoft.com/office/drawing/2014/main"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4000đ</a:t>
            </a:r>
          </a:p>
        </p:txBody>
      </p:sp>
      <p:sp>
        <p:nvSpPr>
          <p:cNvPr id="16" name="TextBox 15">
            <a:extLst>
              <a:ext uri="{FF2B5EF4-FFF2-40B4-BE49-F238E27FC236}">
                <a16:creationId xmlns:a16="http://schemas.microsoft.com/office/drawing/2014/main"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2 000đ</a:t>
            </a:r>
          </a:p>
        </p:txBody>
      </p:sp>
      <p:sp>
        <p:nvSpPr>
          <p:cNvPr id="17" name="TextBox 16">
            <a:extLst>
              <a:ext uri="{FF2B5EF4-FFF2-40B4-BE49-F238E27FC236}">
                <a16:creationId xmlns:a16="http://schemas.microsoft.com/office/drawing/2014/main"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17000đ</a:t>
            </a:r>
          </a:p>
        </p:txBody>
      </p:sp>
      <p:sp>
        <p:nvSpPr>
          <p:cNvPr id="26" name="TextBox 25">
            <a:extLst>
              <a:ext uri="{FF2B5EF4-FFF2-40B4-BE49-F238E27FC236}">
                <a16:creationId xmlns:a16="http://schemas.microsoft.com/office/drawing/2014/main"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7000đ</a:t>
            </a:r>
          </a:p>
        </p:txBody>
      </p:sp>
      <p:sp>
        <p:nvSpPr>
          <p:cNvPr id="27" name="Title 1">
            <a:extLst>
              <a:ext uri="{FF2B5EF4-FFF2-40B4-BE49-F238E27FC236}">
                <a16:creationId xmlns:a16="http://schemas.microsoft.com/office/drawing/2014/main"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Mai 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 Mai 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id="{44CB3B1C-FA36-5110-2796-B671E4C12A76}"/>
              </a:ext>
            </a:extLst>
          </p:cNvPr>
          <p:cNvPicPr>
            <a:picLocks noRot="1" noChangeAspect="1"/>
          </p:cNvPicPr>
          <p:nvPr>
            <a:audioFile r:link="rId1"/>
          </p:nvPr>
        </p:nvPicPr>
        <p:blipFill>
          <a:blip r:embed="rId17">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D3AC0B3-1B0E-31A0-A808-753076E52164}"/>
              </a:ext>
            </a:extLst>
          </p:cNvPr>
          <p:cNvPicPr>
            <a:picLocks noChangeAspect="1"/>
          </p:cNvPicPr>
          <p:nvPr/>
        </p:nvPicPr>
        <p:blipFill>
          <a:blip r:embed="rId18">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3.7037E-7 L 0.33985 0.51296 " pathEditMode="relative" rAng="0" ptsTypes="AA">
                                      <p:cBhvr>
                                        <p:cTn id="6" dur="2000" fill="hold"/>
                                        <p:tgtEl>
                                          <p:spTgt spid="4"/>
                                        </p:tgtEl>
                                        <p:attrNameLst>
                                          <p:attrName>ppt_x</p:attrName>
                                          <p:attrName>ppt_y</p:attrName>
                                        </p:attrNameLst>
                                      </p:cBhvr>
                                      <p:rCtr x="16992" y="25648"/>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8">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id="{2081EAAE-431B-FB61-8CD3-0CD626291300}"/>
              </a:ext>
            </a:extLst>
          </p:cNvPr>
          <p:cNvPicPr>
            <a:picLocks noChangeAspect="1"/>
          </p:cNvPicPr>
          <p:nvPr/>
        </p:nvPicPr>
        <p:blipFill>
          <a:blip r:embed="rId9">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id="{89A367D4-3048-EB48-1BA6-4035C7A2F6D8}"/>
              </a:ext>
            </a:extLst>
          </p:cNvPr>
          <p:cNvPicPr>
            <a:picLocks noChangeAspect="1"/>
          </p:cNvPicPr>
          <p:nvPr/>
        </p:nvPicPr>
        <p:blipFill>
          <a:blip r:embed="rId10">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id="{E299EAA0-84EF-5B24-D7DF-A7968A066058}"/>
              </a:ext>
            </a:extLst>
          </p:cNvPr>
          <p:cNvPicPr>
            <a:picLocks noChangeAspect="1"/>
          </p:cNvPicPr>
          <p:nvPr/>
        </p:nvPicPr>
        <p:blipFill>
          <a:blip r:embed="rId11">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id="{187A9636-BAD3-1363-C9D1-3D01ECCC536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id="{FD00D63B-ECEF-C6E1-1938-008C1D4F4C8D}"/>
              </a:ext>
            </a:extLst>
          </p:cNvPr>
          <p:cNvPicPr>
            <a:picLocks noChangeAspect="1"/>
          </p:cNvPicPr>
          <p:nvPr/>
        </p:nvPicPr>
        <p:blipFill>
          <a:blip r:embed="rId13">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id="{B4DB792D-4DCF-A124-A71F-371EC7DE8871}"/>
              </a:ext>
            </a:extLst>
          </p:cNvPr>
          <p:cNvPicPr>
            <a:picLocks noChangeAspect="1"/>
          </p:cNvPicPr>
          <p:nvPr/>
        </p:nvPicPr>
        <p:blipFill>
          <a:blip r:embed="rId14">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32" name="TextBox 31">
            <a:extLst>
              <a:ext uri="{FF2B5EF4-FFF2-40B4-BE49-F238E27FC236}">
                <a16:creationId xmlns:a16="http://schemas.microsoft.com/office/drawing/2014/main"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33" name="TextBox 32">
            <a:extLst>
              <a:ext uri="{FF2B5EF4-FFF2-40B4-BE49-F238E27FC236}">
                <a16:creationId xmlns:a16="http://schemas.microsoft.com/office/drawing/2014/main"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34" name="TextBox 33">
            <a:extLst>
              <a:ext uri="{FF2B5EF4-FFF2-40B4-BE49-F238E27FC236}">
                <a16:creationId xmlns:a16="http://schemas.microsoft.com/office/drawing/2014/main"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35" name="TextBox 34">
            <a:extLst>
              <a:ext uri="{FF2B5EF4-FFF2-40B4-BE49-F238E27FC236}">
                <a16:creationId xmlns:a16="http://schemas.microsoft.com/office/drawing/2014/main"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sp>
        <p:nvSpPr>
          <p:cNvPr id="36" name="TextBox 35">
            <a:extLst>
              <a:ext uri="{FF2B5EF4-FFF2-40B4-BE49-F238E27FC236}">
                <a16:creationId xmlns:a16="http://schemas.microsoft.com/office/drawing/2014/main"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25000</a:t>
            </a:r>
          </a:p>
        </p:txBody>
      </p:sp>
      <p:sp>
        <p:nvSpPr>
          <p:cNvPr id="37" name="TextBox 36">
            <a:extLst>
              <a:ext uri="{FF2B5EF4-FFF2-40B4-BE49-F238E27FC236}">
                <a16:creationId xmlns:a16="http://schemas.microsoft.com/office/drawing/2014/main" id="{94570183-48A2-F7F4-0760-AA6E07947A62}"/>
              </a:ext>
            </a:extLst>
          </p:cNvPr>
          <p:cNvSpPr txBox="1"/>
          <p:nvPr/>
        </p:nvSpPr>
        <p:spPr>
          <a:xfrm>
            <a:off x="7239000" y="3124201"/>
            <a:ext cx="96212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70000</a:t>
            </a:r>
          </a:p>
        </p:txBody>
      </p:sp>
      <p:pic>
        <p:nvPicPr>
          <p:cNvPr id="38" name="Picture 37">
            <a:extLst>
              <a:ext uri="{FF2B5EF4-FFF2-40B4-BE49-F238E27FC236}">
                <a16:creationId xmlns:a16="http://schemas.microsoft.com/office/drawing/2014/main" id="{27DBE5DB-D1C3-068E-100D-A799C23DD65F}"/>
              </a:ext>
            </a:extLst>
          </p:cNvPr>
          <p:cNvPicPr>
            <a:picLocks noChangeAspect="1"/>
          </p:cNvPicPr>
          <p:nvPr/>
        </p:nvPicPr>
        <p:blipFill>
          <a:blip r:embed="rId15">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a:t>
            </a:r>
            <a:r>
              <a:rPr kumimoji="0" lang="en-US" altLang="en-US" sz="3200" b="1" i="0" u="none" strike="noStrike" kern="1200" cap="none" spc="0" normalizeH="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và</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50 000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4" name="Picture 3" descr="A pink and white lamp&#10;&#10;Description automatically generated">
            <a:extLst>
              <a:ext uri="{FF2B5EF4-FFF2-40B4-BE49-F238E27FC236}">
                <a16:creationId xmlns:a16="http://schemas.microsoft.com/office/drawing/2014/main" id="{E3B2D460-824E-2B5D-8FAF-4CFBD307B78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15075" y="990600"/>
            <a:ext cx="2438400" cy="2438400"/>
          </a:xfrm>
          <a:prstGeom prst="rect">
            <a:avLst/>
          </a:prstGeom>
        </p:spPr>
      </p:pic>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2.22222E-6 L -0.34141 0.31528 " pathEditMode="relative" rAng="0" ptsTypes="AA">
                                      <p:cBhvr>
                                        <p:cTn id="13" dur="2000" fill="hold"/>
                                        <p:tgtEl>
                                          <p:spTgt spid="4"/>
                                        </p:tgtEl>
                                        <p:attrNameLst>
                                          <p:attrName>ppt_x</p:attrName>
                                          <p:attrName>ppt_y</p:attrName>
                                        </p:attrNameLst>
                                      </p:cBhvr>
                                      <p:rCtr x="-17070"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12" name="TextBox 11">
            <a:extLst>
              <a:ext uri="{FF2B5EF4-FFF2-40B4-BE49-F238E27FC236}">
                <a16:creationId xmlns:a16="http://schemas.microsoft.com/office/drawing/2014/main"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13" name="TextBox 12">
            <a:extLst>
              <a:ext uri="{FF2B5EF4-FFF2-40B4-BE49-F238E27FC236}">
                <a16:creationId xmlns:a16="http://schemas.microsoft.com/office/drawing/2014/main"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14" name="TextBox 13">
            <a:extLst>
              <a:ext uri="{FF2B5EF4-FFF2-40B4-BE49-F238E27FC236}">
                <a16:creationId xmlns:a16="http://schemas.microsoft.com/office/drawing/2014/main"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15" name="TextBox 14">
            <a:extLst>
              <a:ext uri="{FF2B5EF4-FFF2-40B4-BE49-F238E27FC236}">
                <a16:creationId xmlns:a16="http://schemas.microsoft.com/office/drawing/2014/main"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pic>
        <p:nvPicPr>
          <p:cNvPr id="17" name="nhacchuong.net_you-know-ill-go-get.mp3">
            <a:hlinkClick r:id="" action="ppaction://media"/>
            <a:extLst>
              <a:ext uri="{FF2B5EF4-FFF2-40B4-BE49-F238E27FC236}">
                <a16:creationId xmlns:a16="http://schemas.microsoft.com/office/drawing/2014/main"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21 000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vừa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đủ</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tiền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để</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những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7" name="Picture 26">
            <a:extLst>
              <a:ext uri="{FF2B5EF4-FFF2-40B4-BE49-F238E27FC236}">
                <a16:creationId xmlns:a16="http://schemas.microsoft.com/office/drawing/2014/main"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75"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25E-6 5.55112E-17 L -0.15898 0.30926 " pathEditMode="relative" rAng="0" ptsTypes="AA">
                                      <p:cBhvr>
                                        <p:cTn id="10" dur="2000" fill="hold"/>
                                        <p:tgtEl>
                                          <p:spTgt spid="6"/>
                                        </p:tgtEl>
                                        <p:attrNameLst>
                                          <p:attrName>ppt_x</p:attrName>
                                          <p:attrName>ppt_y</p:attrName>
                                        </p:attrNameLst>
                                      </p:cBhvr>
                                      <p:rCtr x="-7956" y="15463"/>
                                    </p:animMotion>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9167E-6 2.22222E-6 L -0.26107 0.22222 " pathEditMode="relative" rAng="0" ptsTypes="AA">
                                      <p:cBhvr>
                                        <p:cTn id="14" dur="2000" fill="hold"/>
                                        <p:tgtEl>
                                          <p:spTgt spid="7"/>
                                        </p:tgtEl>
                                        <p:attrNameLst>
                                          <p:attrName>ppt_x</p:attrName>
                                          <p:attrName>ppt_y</p:attrName>
                                        </p:attrNameLst>
                                      </p:cBhvr>
                                      <p:rCtr x="-13060" y="11111"/>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08E797AF-E36A-4AA6-A0FA-A51CEE40B9FF}"/>
              </a:ext>
            </a:extLst>
          </p:cNvPr>
          <p:cNvPicPr>
            <a:picLocks noChangeAspect="1"/>
          </p:cNvPicPr>
          <p:nvPr/>
        </p:nvPicPr>
        <p:blipFill rotWithShape="1">
          <a:blip r:embed="rId3">
            <a:extLst>
              <a:ext uri="{28A0092B-C50C-407E-A947-70E740481C1C}">
                <a14:useLocalDpi xmlns:a14="http://schemas.microsoft.com/office/drawing/2010/main" val="0"/>
              </a:ext>
            </a:extLst>
          </a:blip>
          <a:srcRect l="16017" t="1" r="14625" b="-3024"/>
          <a:stretch/>
        </p:blipFill>
        <p:spPr>
          <a:xfrm>
            <a:off x="335360" y="474300"/>
            <a:ext cx="10775857" cy="5885263"/>
          </a:xfrm>
          <a:prstGeom prst="rect">
            <a:avLst/>
          </a:prstGeom>
        </p:spPr>
      </p:pic>
      <p:pic>
        <p:nvPicPr>
          <p:cNvPr id="3" name="Picture 2">
            <a:extLst>
              <a:ext uri="{FF2B5EF4-FFF2-40B4-BE49-F238E27FC236}">
                <a16:creationId xmlns:a16="http://schemas.microsoft.com/office/drawing/2014/main" id="{8B605D83-66D1-1CC5-2DA1-6C96B4DD67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6287"/>
            <a:ext cx="10267487" cy="2760744"/>
          </a:xfrm>
          <a:prstGeom prst="rect">
            <a:avLst/>
          </a:prstGeom>
        </p:spPr>
      </p:pic>
    </p:spTree>
    <p:extLst>
      <p:ext uri="{BB962C8B-B14F-4D97-AF65-F5344CB8AC3E}">
        <p14:creationId xmlns:p14="http://schemas.microsoft.com/office/powerpoint/2010/main" val="1490489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14419" y="2564904"/>
            <a:ext cx="4286580" cy="4286580"/>
          </a:xfrm>
          <a:prstGeom prst="rect">
            <a:avLst/>
          </a:prstGeom>
        </p:spPr>
      </p:pic>
      <p:pic>
        <p:nvPicPr>
          <p:cNvPr id="3" name="Picture 2">
            <a:extLst>
              <a:ext uri="{FF2B5EF4-FFF2-40B4-BE49-F238E27FC236}">
                <a16:creationId xmlns:a16="http://schemas.microsoft.com/office/drawing/2014/main" id="{859A0744-8E7F-EB39-823B-88016E85CE12}"/>
              </a:ext>
            </a:extLst>
          </p:cNvPr>
          <p:cNvPicPr>
            <a:picLocks noChangeAspect="1"/>
          </p:cNvPicPr>
          <p:nvPr/>
        </p:nvPicPr>
        <p:blipFill>
          <a:blip r:embed="rId11"/>
          <a:stretch>
            <a:fillRect/>
          </a:stretch>
        </p:blipFill>
        <p:spPr>
          <a:xfrm>
            <a:off x="4336059" y="1581752"/>
            <a:ext cx="4255377" cy="3694496"/>
          </a:xfrm>
          <a:prstGeom prst="rect">
            <a:avLst/>
          </a:prstGeom>
        </p:spPr>
      </p:pic>
    </p:spTree>
    <p:extLst>
      <p:ext uri="{BB962C8B-B14F-4D97-AF65-F5344CB8AC3E}">
        <p14:creationId xmlns:p14="http://schemas.microsoft.com/office/powerpoint/2010/main" val="3416857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3708726" y="-2516831"/>
            <a:ext cx="5216604" cy="10546603"/>
          </a:xfrm>
          <a:prstGeom prst="rect">
            <a:avLst/>
          </a:prstGeom>
        </p:spPr>
      </p:pic>
      <p:pic>
        <p:nvPicPr>
          <p:cNvPr id="5" name="Picture 4">
            <a:extLst>
              <a:ext uri="{FF2B5EF4-FFF2-40B4-BE49-F238E27FC236}">
                <a16:creationId xmlns:a16="http://schemas.microsoft.com/office/drawing/2014/main" id="{DFD7A497-4B4A-0040-570C-D1963231C0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197" t="8773"/>
          <a:stretch/>
        </p:blipFill>
        <p:spPr>
          <a:xfrm>
            <a:off x="6530549" y="3069378"/>
            <a:ext cx="5685052" cy="3923098"/>
          </a:xfrm>
          <a:prstGeom prst="rect">
            <a:avLst/>
          </a:prstGeom>
        </p:spPr>
      </p:pic>
      <p:pic>
        <p:nvPicPr>
          <p:cNvPr id="6" name="Picture 5">
            <a:extLst>
              <a:ext uri="{FF2B5EF4-FFF2-40B4-BE49-F238E27FC236}">
                <a16:creationId xmlns:a16="http://schemas.microsoft.com/office/drawing/2014/main" id="{6FEE95E7-0D07-D863-8E96-274CFC22943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95" t="401" r="61267" b="3746"/>
          <a:stretch/>
        </p:blipFill>
        <p:spPr>
          <a:xfrm>
            <a:off x="201335" y="3245362"/>
            <a:ext cx="3732435" cy="3702339"/>
          </a:xfrm>
          <a:prstGeom prst="rect">
            <a:avLst/>
          </a:prstGeom>
        </p:spPr>
      </p:pic>
      <p:pic>
        <p:nvPicPr>
          <p:cNvPr id="7" name="Picture 6">
            <a:extLst>
              <a:ext uri="{FF2B5EF4-FFF2-40B4-BE49-F238E27FC236}">
                <a16:creationId xmlns:a16="http://schemas.microsoft.com/office/drawing/2014/main" id="{AB5F043A-ED7C-86E0-D7E9-39D91A3ED1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8718" y="-558613"/>
            <a:ext cx="6607860" cy="2942671"/>
          </a:xfrm>
          <a:prstGeom prst="rect">
            <a:avLst/>
          </a:prstGeom>
        </p:spPr>
      </p:pic>
      <p:pic>
        <p:nvPicPr>
          <p:cNvPr id="8" name="Picture 7">
            <a:extLst>
              <a:ext uri="{FF2B5EF4-FFF2-40B4-BE49-F238E27FC236}">
                <a16:creationId xmlns:a16="http://schemas.microsoft.com/office/drawing/2014/main" id="{B72BDB40-D786-BD44-4E30-A8EC19249FA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1265" t="-1976" r="5635" b="78498"/>
          <a:stretch/>
        </p:blipFill>
        <p:spPr>
          <a:xfrm>
            <a:off x="9937361" y="285068"/>
            <a:ext cx="2345394" cy="1362605"/>
          </a:xfrm>
          <a:prstGeom prst="rect">
            <a:avLst/>
          </a:prstGeom>
        </p:spPr>
      </p:pic>
      <p:pic>
        <p:nvPicPr>
          <p:cNvPr id="11" name="Picture 10">
            <a:extLst>
              <a:ext uri="{FF2B5EF4-FFF2-40B4-BE49-F238E27FC236}">
                <a16:creationId xmlns:a16="http://schemas.microsoft.com/office/drawing/2014/main" id="{4C93A768-E77A-87C6-9C9B-4B0B64739D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041702" y="52390"/>
            <a:ext cx="1809435" cy="1762716"/>
          </a:xfrm>
          <a:prstGeom prst="rect">
            <a:avLst/>
          </a:prstGeom>
        </p:spPr>
      </p:pic>
      <p:sp>
        <p:nvSpPr>
          <p:cNvPr id="2" name="Rectangle 1">
            <a:extLst>
              <a:ext uri="{FF2B5EF4-FFF2-40B4-BE49-F238E27FC236}">
                <a16:creationId xmlns:a16="http://schemas.microsoft.com/office/drawing/2014/main" id="{1A9CD74E-5D2B-0567-7BD1-7ACD28288BF4}"/>
              </a:ext>
            </a:extLst>
          </p:cNvPr>
          <p:cNvSpPr/>
          <p:nvPr/>
        </p:nvSpPr>
        <p:spPr>
          <a:xfrm>
            <a:off x="3085891" y="1170599"/>
            <a:ext cx="5797677" cy="523220"/>
          </a:xfrm>
          <a:prstGeom prst="rect">
            <a:avLst/>
          </a:prstGeom>
          <a:noFill/>
        </p:spPr>
        <p:txBody>
          <a:bodyPr wrap="none" lIns="91440" tIns="45720" rIns="91440" bIns="45720">
            <a:spAutoFit/>
          </a:bodyPr>
          <a:lstStyle/>
          <a:p>
            <a:pPr algn="ctr"/>
            <a:r>
              <a:rPr lang="en-US" sz="2800" b="1" cap="none" spc="0">
                <a:ln w="0"/>
                <a:solidFill>
                  <a:srgbClr val="FF0000"/>
                </a:solidFill>
                <a:effectLst>
                  <a:outerShdw blurRad="38100" dist="25400" dir="5400000" algn="ctr" rotWithShape="0">
                    <a:srgbClr val="6E747A">
                      <a:alpha val="43000"/>
                    </a:srgbClr>
                  </a:outerShdw>
                </a:effectLst>
              </a:rPr>
              <a:t>GIÁO ÁN ĐƯỢC CHIA SẺ MIỄN PHÍ TẠI</a:t>
            </a:r>
          </a:p>
        </p:txBody>
      </p:sp>
      <p:sp>
        <p:nvSpPr>
          <p:cNvPr id="3" name="Rectangle 2">
            <a:extLst>
              <a:ext uri="{FF2B5EF4-FFF2-40B4-BE49-F238E27FC236}">
                <a16:creationId xmlns:a16="http://schemas.microsoft.com/office/drawing/2014/main" id="{60C8C88A-0A7C-4D76-6CF6-86B6F7F86814}"/>
              </a:ext>
            </a:extLst>
          </p:cNvPr>
          <p:cNvSpPr/>
          <p:nvPr/>
        </p:nvSpPr>
        <p:spPr>
          <a:xfrm>
            <a:off x="3298636" y="1783176"/>
            <a:ext cx="5394618" cy="523220"/>
          </a:xfrm>
          <a:prstGeom prst="rect">
            <a:avLst/>
          </a:prstGeom>
          <a:noFill/>
        </p:spPr>
        <p:txBody>
          <a:bodyPr wrap="none" lIns="91440" tIns="45720" rIns="91440" bIns="45720">
            <a:spAutoFit/>
          </a:bodyPr>
          <a:lstStyle/>
          <a:p>
            <a:pPr algn="ctr"/>
            <a:r>
              <a:rPr lang="en-US" sz="2800">
                <a:ln w="0"/>
                <a:solidFill>
                  <a:srgbClr val="FF0000"/>
                </a:solidFill>
                <a:effectLst>
                  <a:outerShdw blurRad="38100" dist="25400" dir="5400000" algn="ctr" rotWithShape="0">
                    <a:srgbClr val="6E747A">
                      <a:alpha val="43000"/>
                    </a:srgbClr>
                  </a:outerShdw>
                </a:effectLst>
              </a:rPr>
              <a:t>WWW.HANHTRANGGIAOVIEN.COM</a:t>
            </a:r>
            <a:endParaRPr lang="en-US" sz="2800" b="0" cap="none" spc="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45282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2">
            <a:extLst>
              <a:ext uri="{28A0092B-C50C-407E-A947-70E740481C1C}">
                <a14:useLocalDpi xmlns:a14="http://schemas.microsoft.com/office/drawing/2010/main" val="0"/>
              </a:ext>
            </a:extLst>
          </a:blip>
          <a:srcRect t="20443" b="30723"/>
          <a:stretch/>
        </p:blipFill>
        <p:spPr>
          <a:xfrm>
            <a:off x="785191" y="-516833"/>
            <a:ext cx="10910953" cy="5128522"/>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723322" y="826345"/>
            <a:ext cx="6354706"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457200">
              <a:spcBef>
                <a:spcPct val="50000"/>
              </a:spcBef>
            </a:pPr>
            <a:r>
              <a:rPr lang="en-US" altLang="en-US" sz="3600" b="1" dirty="0">
                <a:solidFill>
                  <a:srgbClr val="002060"/>
                </a:solidFill>
                <a:latin typeface="Cambria" panose="02040503050406030204" pitchFamily="18" charset="0"/>
                <a:ea typeface="Cambria" panose="02040503050406030204" pitchFamily="18" charset="0"/>
              </a:rPr>
              <a:t>C</a:t>
            </a:r>
            <a:r>
              <a:rPr lang="vi-VN" altLang="en-US" sz="3600" b="1" dirty="0">
                <a:solidFill>
                  <a:srgbClr val="002060"/>
                </a:solidFill>
                <a:latin typeface="Cambria" panose="02040503050406030204" pitchFamily="18" charset="0"/>
                <a:ea typeface="Cambria" panose="02040503050406030204" pitchFamily="18" charset="0"/>
              </a:rPr>
              <a:t>hia sẻ kết quả bài tập 4 tiết học trước: Khi làm chai lọc nước, em thử lọc 100 ml nước hết bao nhiêu giây?</a:t>
            </a:r>
            <a:endParaRPr kumimoji="0" lang="en-US" altLang="en-US" sz="36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5">
            <a:extLst>
              <a:ext uri="{FF2B5EF4-FFF2-40B4-BE49-F238E27FC236}">
                <a16:creationId xmlns:a16="http://schemas.microsoft.com/office/drawing/2014/main" id="{67BA68C8-1F52-2C43-8C3E-E8465C924C8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323522" y="3839876"/>
            <a:ext cx="2365112" cy="3018124"/>
          </a:xfrm>
          <a:prstGeom prst="rect">
            <a:avLst/>
          </a:prstGeom>
        </p:spPr>
      </p:pic>
    </p:spTree>
    <p:extLst>
      <p:ext uri="{BB962C8B-B14F-4D97-AF65-F5344CB8AC3E}">
        <p14:creationId xmlns:p14="http://schemas.microsoft.com/office/powerpoint/2010/main" val="39600509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alpha val="65000"/>
          </a:srgbClr>
        </a:solidFill>
        <a:effectLst/>
      </p:bgPr>
    </p:bg>
    <p:spTree>
      <p:nvGrpSpPr>
        <p:cNvPr id="1" name=""/>
        <p:cNvGrpSpPr/>
        <p:nvPr/>
      </p:nvGrpSpPr>
      <p:grpSpPr>
        <a:xfrm>
          <a:off x="0" y="0"/>
          <a:ext cx="0" cy="0"/>
          <a:chOff x="0" y="0"/>
          <a:chExt cx="0" cy="0"/>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647859" y="2438839"/>
            <a:ext cx="4394400" cy="4394400"/>
          </a:xfrm>
          <a:prstGeom prst="rect">
            <a:avLst/>
          </a:prstGeom>
        </p:spPr>
      </p:pic>
      <p:sp>
        <p:nvSpPr>
          <p:cNvPr id="58" name="Google Shape;62;p2">
            <a:extLst>
              <a:ext uri="{FF2B5EF4-FFF2-40B4-BE49-F238E27FC236}">
                <a16:creationId xmlns:a16="http://schemas.microsoft.com/office/drawing/2014/main" id="{BDC95D14-4AE7-4813-9F8D-53C9547E03C7}"/>
              </a:ext>
            </a:extLst>
          </p:cNvPr>
          <p:cNvSpPr/>
          <p:nvPr/>
        </p:nvSpPr>
        <p:spPr>
          <a:xfrm>
            <a:off x="768531" y="942394"/>
            <a:ext cx="8219050"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727027" y="922212"/>
            <a:ext cx="8280737"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417443" y="771668"/>
            <a:ext cx="8740865"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610352" y="818726"/>
            <a:ext cx="8454150"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1187381" y="1146071"/>
            <a:ext cx="759652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1441910" y="1269843"/>
            <a:ext cx="7218224"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1651969" y="1371990"/>
            <a:ext cx="690601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130891" y="1764068"/>
            <a:ext cx="589587"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069259" y="1605239"/>
            <a:ext cx="344308"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820057" y="1342224"/>
            <a:ext cx="494685"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111420" y="1205248"/>
            <a:ext cx="494685"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420249" y="1108118"/>
            <a:ext cx="494685"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304446" y="4233750"/>
            <a:ext cx="508324"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191233" y="4544851"/>
            <a:ext cx="508324"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036400" y="4839551"/>
            <a:ext cx="508324"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5" name="Picture 164">
            <a:extLst>
              <a:ext uri="{FF2B5EF4-FFF2-40B4-BE49-F238E27FC236}">
                <a16:creationId xmlns:a16="http://schemas.microsoft.com/office/drawing/2014/main" id="{3B5039E6-9349-41DE-8CF0-F7F142DFA6DD}"/>
              </a:ext>
            </a:extLst>
          </p:cNvPr>
          <p:cNvPicPr>
            <a:picLocks noChangeAspect="1"/>
          </p:cNvPicPr>
          <p:nvPr/>
        </p:nvPicPr>
        <p:blipFill>
          <a:blip r:embed="rId5"/>
          <a:stretch>
            <a:fillRect/>
          </a:stretch>
        </p:blipFill>
        <p:spPr>
          <a:xfrm>
            <a:off x="2568460" y="1456985"/>
            <a:ext cx="4798168" cy="1518036"/>
          </a:xfrm>
          <a:prstGeom prst="rect">
            <a:avLst/>
          </a:prstGeom>
        </p:spPr>
      </p:pic>
      <p:pic>
        <p:nvPicPr>
          <p:cNvPr id="26" name="Graphic 25" descr="Assorted circles and squares">
            <a:extLst>
              <a:ext uri="{FF2B5EF4-FFF2-40B4-BE49-F238E27FC236}">
                <a16:creationId xmlns:a16="http://schemas.microsoft.com/office/drawing/2014/main" id="{D1A6C1C9-B37A-4738-B1A7-24D88A275ED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6616118">
            <a:off x="9797983" y="51156"/>
            <a:ext cx="2754123" cy="2754123"/>
          </a:xfrm>
          <a:prstGeom prst="rect">
            <a:avLst/>
          </a:prstGeom>
        </p:spPr>
      </p:pic>
      <p:pic>
        <p:nvPicPr>
          <p:cNvPr id="24" name="Picture 5">
            <a:extLst>
              <a:ext uri="{FF2B5EF4-FFF2-40B4-BE49-F238E27FC236}">
                <a16:creationId xmlns:a16="http://schemas.microsoft.com/office/drawing/2014/main" id="{C5C4FFC9-BB0D-44C7-A767-11EA879C2B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476050" y="2662941"/>
            <a:ext cx="3251723" cy="4149530"/>
          </a:xfrm>
          <a:prstGeom prst="rect">
            <a:avLst/>
          </a:prstGeom>
        </p:spPr>
      </p:pic>
      <p:pic>
        <p:nvPicPr>
          <p:cNvPr id="3" name="Picture 2">
            <a:extLst>
              <a:ext uri="{FF2B5EF4-FFF2-40B4-BE49-F238E27FC236}">
                <a16:creationId xmlns:a16="http://schemas.microsoft.com/office/drawing/2014/main" id="{2D714FFA-C664-78E9-706B-91E520465DE6}"/>
              </a:ext>
            </a:extLst>
          </p:cNvPr>
          <p:cNvPicPr>
            <a:picLocks noChangeAspect="1"/>
          </p:cNvPicPr>
          <p:nvPr/>
        </p:nvPicPr>
        <p:blipFill>
          <a:blip r:embed="rId10"/>
          <a:stretch>
            <a:fillRect/>
          </a:stretch>
        </p:blipFill>
        <p:spPr>
          <a:xfrm>
            <a:off x="1599464" y="2648801"/>
            <a:ext cx="6658225" cy="1953016"/>
          </a:xfrm>
          <a:prstGeom prst="rect">
            <a:avLst/>
          </a:prstGeom>
        </p:spPr>
      </p:pic>
      <p:sp>
        <p:nvSpPr>
          <p:cNvPr id="4" name="TextBox 3">
            <a:extLst>
              <a:ext uri="{FF2B5EF4-FFF2-40B4-BE49-F238E27FC236}">
                <a16:creationId xmlns:a16="http://schemas.microsoft.com/office/drawing/2014/main" id="{177DD553-E528-3964-E751-D0E3FC92C5CB}"/>
              </a:ext>
            </a:extLst>
          </p:cNvPr>
          <p:cNvSpPr txBox="1"/>
          <p:nvPr/>
        </p:nvSpPr>
        <p:spPr>
          <a:xfrm>
            <a:off x="4273826" y="4412974"/>
            <a:ext cx="3021496"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t>
            </a:r>
            <a:r>
              <a:rPr lang="en-US" sz="3200" b="1" dirty="0" err="1">
                <a:solidFill>
                  <a:srgbClr val="002060"/>
                </a:solidFill>
                <a:latin typeface="Cambria" panose="02040503050406030204" pitchFamily="18" charset="0"/>
                <a:ea typeface="Cambria" panose="02040503050406030204" pitchFamily="18" charset="0"/>
              </a:rPr>
              <a:t>Tiết</a:t>
            </a:r>
            <a:r>
              <a:rPr lang="en-US" sz="3200" b="1" dirty="0">
                <a:solidFill>
                  <a:srgbClr val="002060"/>
                </a:solidFill>
                <a:latin typeface="Cambria" panose="02040503050406030204" pitchFamily="18" charset="0"/>
                <a:ea typeface="Cambria" panose="02040503050406030204" pitchFamily="18" charset="0"/>
              </a:rPr>
              <a:t> 2)</a:t>
            </a:r>
          </a:p>
        </p:txBody>
      </p:sp>
      <p:sp>
        <p:nvSpPr>
          <p:cNvPr id="2" name="TextBox 1"/>
          <p:cNvSpPr txBox="1"/>
          <p:nvPr/>
        </p:nvSpPr>
        <p:spPr>
          <a:xfrm>
            <a:off x="5420249" y="357188"/>
            <a:ext cx="5666851" cy="523220"/>
          </a:xfrm>
          <a:prstGeom prst="rect">
            <a:avLst/>
          </a:prstGeom>
          <a:noFill/>
        </p:spPr>
        <p:txBody>
          <a:bodyPr wrap="square" rtlCol="0">
            <a:spAutoFit/>
          </a:bodyPr>
          <a:lstStyle/>
          <a:p>
            <a:r>
              <a:rPr lang="en-US" sz="2800" smtClean="0"/>
              <a:t>Thứtư </a:t>
            </a:r>
            <a:r>
              <a:rPr lang="en-US" sz="2800" dirty="0" err="1" smtClean="0"/>
              <a:t>ngày</a:t>
            </a:r>
            <a:r>
              <a:rPr lang="en-US" sz="2800" dirty="0" smtClean="0"/>
              <a:t> 8 </a:t>
            </a:r>
            <a:r>
              <a:rPr lang="en-US" sz="2800" dirty="0" err="1" smtClean="0"/>
              <a:t>tháng</a:t>
            </a:r>
            <a:r>
              <a:rPr lang="en-US" sz="2800" dirty="0" smtClean="0"/>
              <a:t> 11 </a:t>
            </a:r>
            <a:r>
              <a:rPr lang="en-US" sz="2800" dirty="0" err="1" smtClean="0"/>
              <a:t>năm</a:t>
            </a:r>
            <a:r>
              <a:rPr lang="en-US" sz="2800" dirty="0" smtClean="0"/>
              <a:t> 2023</a:t>
            </a:r>
            <a:endParaRPr lang="en-US" sz="2800" dirty="0"/>
          </a:p>
        </p:txBody>
      </p:sp>
    </p:spTree>
    <p:extLst>
      <p:ext uri="{BB962C8B-B14F-4D97-AF65-F5344CB8AC3E}">
        <p14:creationId xmlns:p14="http://schemas.microsoft.com/office/powerpoint/2010/main" val="363172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158F0B-2E2C-44EA-8125-6390889FDBD1}"/>
              </a:ext>
            </a:extLst>
          </p:cNvPr>
          <p:cNvSpPr/>
          <p:nvPr/>
        </p:nvSpPr>
        <p:spPr>
          <a:xfrm>
            <a:off x="3935759" y="2521570"/>
            <a:ext cx="7454484" cy="3416320"/>
          </a:xfrm>
          <a:prstGeom prst="rect">
            <a:avLst/>
          </a:prstGeom>
          <a:solidFill>
            <a:schemeClr val="accent2">
              <a:lumMod val="20000"/>
              <a:lumOff val="80000"/>
            </a:schemeClr>
          </a:solidFill>
        </p:spPr>
        <p:txBody>
          <a:bodyPr wrap="square" lIns="91440" tIns="45720" rIns="91440" bIns="45720">
            <a:spAutoFit/>
          </a:bodyPr>
          <a:lstStyle/>
          <a:p>
            <a:pPr marL="571500" lvl="0" indent="-571500" algn="just" defTabSz="457200">
              <a:buFont typeface="Wingdings" panose="05000000000000000000" pitchFamily="2" charset="2"/>
              <a:buChar char="v"/>
            </a:pP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Biết ước lượng và tính diện tích của bề mặt một số đồ vật trong thực tế.</a:t>
            </a:r>
          </a:p>
          <a:p>
            <a:pPr marL="571500" lvl="0" indent="-571500" algn="just" defTabSz="457200">
              <a:buFont typeface="Wingdings" panose="05000000000000000000" pitchFamily="2" charset="2"/>
              <a:buChar char="v"/>
            </a:pPr>
            <a:r>
              <a:rPr lang="en-US" sz="3600"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Củng</a:t>
            </a:r>
            <a:r>
              <a:rPr lang="en-US"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cố về nhận diện mệnh giá tiền, tính toán và đổi tiền qua hoạt động trò chơi.</a:t>
            </a:r>
          </a:p>
        </p:txBody>
      </p:sp>
      <p:pic>
        <p:nvPicPr>
          <p:cNvPr id="23" name="Picture 22">
            <a:extLst>
              <a:ext uri="{FF2B5EF4-FFF2-40B4-BE49-F238E27FC236}">
                <a16:creationId xmlns:a16="http://schemas.microsoft.com/office/drawing/2014/main" id="{2DA00133-8BF0-4EF9-BFDF-E431A59FE132}"/>
              </a:ext>
            </a:extLst>
          </p:cNvPr>
          <p:cNvPicPr>
            <a:picLocks noChangeAspect="1"/>
          </p:cNvPicPr>
          <p:nvPr/>
        </p:nvPicPr>
        <p:blipFill>
          <a:blip r:embed="rId2"/>
          <a:stretch>
            <a:fillRect/>
          </a:stretch>
        </p:blipFill>
        <p:spPr>
          <a:xfrm>
            <a:off x="3554016" y="690177"/>
            <a:ext cx="6700085" cy="1450974"/>
          </a:xfrm>
          <a:prstGeom prst="rect">
            <a:avLst/>
          </a:prstGeom>
        </p:spPr>
      </p:pic>
      <p:pic>
        <p:nvPicPr>
          <p:cNvPr id="26" name="Picture 9">
            <a:extLst>
              <a:ext uri="{FF2B5EF4-FFF2-40B4-BE49-F238E27FC236}">
                <a16:creationId xmlns:a16="http://schemas.microsoft.com/office/drawing/2014/main" id="{4D4E550C-FC37-4344-B9EB-07C807B1666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03358" y="1701538"/>
            <a:ext cx="4039117" cy="5153579"/>
          </a:xfrm>
          <a:prstGeom prst="rect">
            <a:avLst/>
          </a:prstGeom>
        </p:spPr>
      </p:pic>
    </p:spTree>
    <p:extLst>
      <p:ext uri="{BB962C8B-B14F-4D97-AF65-F5344CB8AC3E}">
        <p14:creationId xmlns:p14="http://schemas.microsoft.com/office/powerpoint/2010/main" val="1898748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14419" y="2564904"/>
            <a:ext cx="4286580" cy="4286580"/>
          </a:xfrm>
          <a:prstGeom prst="rect">
            <a:avLst/>
          </a:prstGeom>
        </p:spPr>
      </p:pic>
      <p:pic>
        <p:nvPicPr>
          <p:cNvPr id="4" name="Picture 3">
            <a:extLst>
              <a:ext uri="{FF2B5EF4-FFF2-40B4-BE49-F238E27FC236}">
                <a16:creationId xmlns:a16="http://schemas.microsoft.com/office/drawing/2014/main" id="{9CBD615B-296D-3490-12FD-CCC8F736CA26}"/>
              </a:ext>
            </a:extLst>
          </p:cNvPr>
          <p:cNvPicPr>
            <a:picLocks noChangeAspect="1"/>
          </p:cNvPicPr>
          <p:nvPr/>
        </p:nvPicPr>
        <p:blipFill>
          <a:blip r:embed="rId11"/>
          <a:stretch>
            <a:fillRect/>
          </a:stretch>
        </p:blipFill>
        <p:spPr>
          <a:xfrm>
            <a:off x="4219302" y="1860047"/>
            <a:ext cx="4389500" cy="3694496"/>
          </a:xfrm>
          <a:prstGeom prst="rect">
            <a:avLst/>
          </a:prstGeom>
        </p:spPr>
      </p:pic>
    </p:spTree>
    <p:extLst>
      <p:ext uri="{BB962C8B-B14F-4D97-AF65-F5344CB8AC3E}">
        <p14:creationId xmlns:p14="http://schemas.microsoft.com/office/powerpoint/2010/main" val="2203737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3">
            <a:extLst>
              <a:ext uri="{28A0092B-C50C-407E-A947-70E740481C1C}">
                <a14:useLocalDpi xmlns:a14="http://schemas.microsoft.com/office/drawing/2010/main" val="0"/>
              </a:ext>
            </a:extLst>
          </a:blip>
          <a:srcRect t="20443" b="30723"/>
          <a:stretch/>
        </p:blipFill>
        <p:spPr>
          <a:xfrm>
            <a:off x="593643" y="0"/>
            <a:ext cx="11568608" cy="6597351"/>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415209" y="2207976"/>
            <a:ext cx="7885450" cy="19389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khối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Bốn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đang</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chuẩn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bị</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cho</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buổi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Hội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trại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mùa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Thu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của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trường</a:t>
            </a:r>
            <a:endPar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Cartoon kids in uniform and a tent&#10;&#10;Description automatically generated">
            <a:extLst>
              <a:ext uri="{FF2B5EF4-FFF2-40B4-BE49-F238E27FC236}">
                <a16:creationId xmlns:a16="http://schemas.microsoft.com/office/drawing/2014/main" id="{DFA53A7F-26B1-1B20-F9BA-684B65F9E8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59" y="3756990"/>
            <a:ext cx="3522187" cy="2898919"/>
          </a:xfrm>
          <a:prstGeom prst="rect">
            <a:avLst/>
          </a:prstGeom>
        </p:spPr>
      </p:pic>
    </p:spTree>
    <p:extLst>
      <p:ext uri="{BB962C8B-B14F-4D97-AF65-F5344CB8AC3E}">
        <p14:creationId xmlns:p14="http://schemas.microsoft.com/office/powerpoint/2010/main" val="340839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3"/>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cần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để</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biển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trại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mình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chọn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khoảng</a:t>
            </a:r>
            <a:r>
              <a:rPr lang="en-US" sz="3600" b="0" i="0" dirty="0">
                <a:solidFill>
                  <a:srgbClr val="000000"/>
                </a:solidFill>
                <a:effectLst/>
                <a:latin typeface="Cambria" panose="02040503050406030204" pitchFamily="18" charset="0"/>
                <a:ea typeface="Cambria" panose="02040503050406030204" pitchFamily="18" charset="0"/>
              </a:rPr>
              <a:t>:</a:t>
            </a:r>
          </a:p>
          <a:p>
            <a:pPr algn="just"/>
            <a:r>
              <a:rPr lang="en-US" sz="3600" b="0" i="0" dirty="0">
                <a:solidFill>
                  <a:srgbClr val="000000"/>
                </a:solidFill>
                <a:effectLst/>
                <a:latin typeface="Cambria" panose="02040503050406030204" pitchFamily="18" charset="0"/>
                <a:ea typeface="Cambria" panose="02040503050406030204" pitchFamily="18" charset="0"/>
              </a:rPr>
              <a:t>A. 40 mm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B. 4 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C. 40 dm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D. 40cm</a:t>
            </a:r>
            <a:r>
              <a:rPr lang="en-US" sz="3600" b="0" i="0" baseline="30000" dirty="0">
                <a:solidFill>
                  <a:srgbClr val="000000"/>
                </a:solidFill>
                <a:effectLst/>
                <a:latin typeface="Cambria" panose="02040503050406030204" pitchFamily="18" charset="0"/>
                <a:ea typeface="Cambria" panose="02040503050406030204" pitchFamily="18" charset="0"/>
              </a:rPr>
              <a:t>2</a:t>
            </a:r>
            <a:endParaRPr lang="en-US" sz="3600" b="0" i="0" dirty="0">
              <a:solidFill>
                <a:srgbClr val="00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09B9B492-3F09-9571-7092-B4380A0D49A7}"/>
              </a:ext>
            </a:extLst>
          </p:cNvPr>
          <p:cNvSpPr/>
          <p:nvPr/>
        </p:nvSpPr>
        <p:spPr>
          <a:xfrm>
            <a:off x="5645426" y="2544417"/>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A9529B-2F11-1CCE-23A9-9525AC708BFC}"/>
              </a:ext>
            </a:extLst>
          </p:cNvPr>
          <p:cNvSpPr/>
          <p:nvPr/>
        </p:nvSpPr>
        <p:spPr>
          <a:xfrm>
            <a:off x="1520550" y="3913048"/>
            <a:ext cx="9783720" cy="1263808"/>
          </a:xfrm>
          <a:prstGeom prst="rect">
            <a:avLst/>
          </a:prstGeom>
          <a:solidFill>
            <a:schemeClr val="accent2">
              <a:lumMod val="20000"/>
              <a:lumOff val="80000"/>
            </a:schemeClr>
          </a:solidFill>
        </p:spPr>
        <p:txBody>
          <a:bodyPr wrap="square" lIns="91440" tIns="45720" rIns="91440" bIns="45720">
            <a:spAutoFit/>
          </a:bodyPr>
          <a:lstStyle/>
          <a:p>
            <a:pPr algn="just">
              <a:lnSpc>
                <a:spcPct val="110000"/>
              </a:lnSpc>
            </a:pPr>
            <a:r>
              <a:rPr lang="en-US" sz="3600" b="1" dirty="0" err="1">
                <a:latin typeface="Cambria" panose="02040503050406030204" pitchFamily="18" charset="0"/>
                <a:ea typeface="Cambria" panose="02040503050406030204" pitchFamily="18" charset="0"/>
              </a:rPr>
              <a:t>Giải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thích</a:t>
            </a:r>
            <a:r>
              <a:rPr lang="en-US" sz="3600" b="1" dirty="0">
                <a:latin typeface="Cambria" panose="02040503050406030204" pitchFamily="18" charset="0"/>
                <a:ea typeface="Cambria" panose="02040503050406030204" pitchFamily="18" charset="0"/>
              </a:rPr>
              <a:t>: </a:t>
            </a:r>
            <a:r>
              <a:rPr lang="vi-VN" sz="3600" b="1" dirty="0">
                <a:latin typeface="Cambria" panose="02040503050406030204" pitchFamily="18" charset="0"/>
                <a:ea typeface="Cambria" panose="02040503050406030204" pitchFamily="18" charset="0"/>
              </a:rPr>
              <a:t>Tấm bảng có diện tích 40 m</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vi-VN" sz="3600" b="1" dirty="0">
                <a:latin typeface="Cambria" panose="02040503050406030204" pitchFamily="18" charset="0"/>
                <a:ea typeface="Cambria" panose="02040503050406030204" pitchFamily="18" charset="0"/>
              </a:rPr>
              <a:t>quá nhỏ và tấm bảng có diện tích 40 </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vi-VN" sz="3600" b="1" dirty="0">
                <a:latin typeface="Cambria" panose="02040503050406030204" pitchFamily="18" charset="0"/>
                <a:ea typeface="Cambria" panose="02040503050406030204" pitchFamily="18" charset="0"/>
              </a:rPr>
              <a:t> quá to.</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8429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2"/>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Lớp em được chọn một trong ba vị trí để dựng trại có kích thước như hình dưới đây. Em chọn vị trí nào để có diện tích lớn nhất?</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09008" y="3332300"/>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465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68</TotalTime>
  <Words>548</Words>
  <Application>Microsoft Office PowerPoint</Application>
  <PresentationFormat>Widescreen</PresentationFormat>
  <Paragraphs>63</Paragraphs>
  <Slides>20</Slides>
  <Notes>11</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宋体</vt:lpstr>
      <vt:lpstr>Arial</vt:lpstr>
      <vt:lpstr>Arial-Rounded</vt:lpstr>
      <vt:lpstr>Calibri</vt:lpstr>
      <vt:lpstr>Cambria</vt:lpstr>
      <vt:lpstr>等线</vt:lpstr>
      <vt:lpstr>Gochi Hand</vt:lpstr>
      <vt:lpstr>Patrick Hand</vt:lpstr>
      <vt:lpstr>Patrick Hand SC</vt:lpstr>
      <vt:lpstr>Times New Roman</vt:lpstr>
      <vt:lpstr>Wingdings</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31</cp:revision>
  <dcterms:created xsi:type="dcterms:W3CDTF">2023-08-21T11:37:34Z</dcterms:created>
  <dcterms:modified xsi:type="dcterms:W3CDTF">2024-11-11T13:23:14Z</dcterms:modified>
  <cp:category>9Slide.vn</cp:category>
</cp:coreProperties>
</file>