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8" r:id="rId2"/>
    <p:sldId id="264" r:id="rId3"/>
    <p:sldId id="257" r:id="rId4"/>
    <p:sldId id="280" r:id="rId5"/>
    <p:sldId id="282" r:id="rId6"/>
    <p:sldId id="283" r:id="rId7"/>
    <p:sldId id="284" r:id="rId8"/>
    <p:sldId id="307" r:id="rId9"/>
    <p:sldId id="260" r:id="rId10"/>
    <p:sldId id="258" r:id="rId11"/>
    <p:sldId id="306" r:id="rId12"/>
    <p:sldId id="290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294" r:id="rId21"/>
    <p:sldId id="315" r:id="rId22"/>
    <p:sldId id="278" r:id="rId23"/>
    <p:sldId id="275" r:id="rId24"/>
    <p:sldId id="200757715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35" autoAdjust="0"/>
  </p:normalViewPr>
  <p:slideViewPr>
    <p:cSldViewPr snapToGrid="0">
      <p:cViewPr varScale="1">
        <p:scale>
          <a:sx n="60" d="100"/>
          <a:sy n="60" d="100"/>
        </p:scale>
        <p:origin x="12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788A-4B43-4665-9093-01D5D7822343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59375-BD32-41E4-888C-24F5E70C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59375-BD32-41E4-888C-24F5E70C5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3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0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51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4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955D4E3-A716-1A3C-258E-2898F86871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 userDrawn="1"/>
        </p:nvGrpSpPr>
        <p:grpSpPr>
          <a:xfrm>
            <a:off x="-3195274" y="-261099"/>
            <a:ext cx="3842965" cy="2357827"/>
            <a:chOff x="5586064" y="1777555"/>
            <a:chExt cx="2882224" cy="17683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4" y="1777555"/>
              <a:ext cx="2882224" cy="1768370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99"/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60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77B95-ED5C-7E87-65B5-B0A3467B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1155" y="1155081"/>
            <a:ext cx="87972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689307" y="0"/>
            <a:ext cx="2511551" cy="2965940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1064" y="0"/>
            <a:ext cx="2509934" cy="2824445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grpSp>
        <p:nvGrpSpPr>
          <p:cNvPr id="16" name="组合 19"/>
          <p:cNvGrpSpPr/>
          <p:nvPr/>
        </p:nvGrpSpPr>
        <p:grpSpPr>
          <a:xfrm>
            <a:off x="694302" y="131692"/>
            <a:ext cx="10821702" cy="1973333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9330" y="276831"/>
            <a:ext cx="102716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 thông tin, em hãy: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Kể tên một số dân tộc ở vùng Đồng bằng Bắc Bộ.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Dân tộc nào có số lượng dân cư đông nhất?</a:t>
            </a:r>
            <a:endParaRPr kumimoji="0" lang="en-US" altLang="zh-CN" sz="32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108B3-CC4B-ABAE-2F60-9B60F8911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4" y="3000374"/>
            <a:ext cx="10948289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9E445E-B162-AE35-8F1A-26EDF6EC7D11}"/>
              </a:ext>
            </a:extLst>
          </p:cNvPr>
          <p:cNvSpPr txBox="1"/>
          <p:nvPr/>
        </p:nvSpPr>
        <p:spPr>
          <a:xfrm>
            <a:off x="1724025" y="381000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vùng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Đồng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Bộ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2EEA97-A155-A666-0E09-E9659C68C8E7}"/>
              </a:ext>
            </a:extLst>
          </p:cNvPr>
          <p:cNvGrpSpPr/>
          <p:nvPr/>
        </p:nvGrpSpPr>
        <p:grpSpPr>
          <a:xfrm>
            <a:off x="9439647" y="2981325"/>
            <a:ext cx="1980828" cy="771525"/>
            <a:chOff x="8106146" y="3257550"/>
            <a:chExt cx="1980828" cy="7715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9A11E1-4130-EF86-DCA8-4BF8BE8258EC}"/>
                </a:ext>
              </a:extLst>
            </p:cNvPr>
            <p:cNvSpPr/>
            <p:nvPr/>
          </p:nvSpPr>
          <p:spPr>
            <a:xfrm>
              <a:off x="8191499" y="3257550"/>
              <a:ext cx="18954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D56CDF-03DB-B183-FEBE-123F1208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6146" y="3283441"/>
              <a:ext cx="659909" cy="659909"/>
            </a:xfrm>
            <a:prstGeom prst="rect">
              <a:avLst/>
            </a:prstGeom>
          </p:spPr>
        </p:pic>
      </p:grpSp>
      <p:pic>
        <p:nvPicPr>
          <p:cNvPr id="51" name="Picture 50" descr="A picture containing darkness&#10;&#10;Description automatically generated">
            <a:extLst>
              <a:ext uri="{FF2B5EF4-FFF2-40B4-BE49-F238E27FC236}">
                <a16:creationId xmlns:a16="http://schemas.microsoft.com/office/drawing/2014/main" id="{F892D330-DC44-C30D-D410-0791D511E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914683" y="1293509"/>
            <a:ext cx="2211583" cy="24985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7B4286F-0520-AF0B-A6A7-62BDC26D7BC5}"/>
              </a:ext>
            </a:extLst>
          </p:cNvPr>
          <p:cNvSpPr txBox="1"/>
          <p:nvPr/>
        </p:nvSpPr>
        <p:spPr>
          <a:xfrm>
            <a:off x="9048752" y="3886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0B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2020)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9851E0-DBBB-CDF2-2F67-418BA3AB2E96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1C9C59-E16A-B735-A17E-260BCE653E3B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0F0DA5-51CD-631E-105D-86873449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56" name="Picture 5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5E2497D0-D602-EAA0-4DF4-4D9D0BA8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40425F7-3B7F-1813-9613-2D657F5527E9}"/>
              </a:ext>
            </a:extLst>
          </p:cNvPr>
          <p:cNvGrpSpPr/>
          <p:nvPr/>
        </p:nvGrpSpPr>
        <p:grpSpPr>
          <a:xfrm rot="767903">
            <a:off x="1613878" y="2264890"/>
            <a:ext cx="1763420" cy="846471"/>
            <a:chOff x="1364877" y="1206074"/>
            <a:chExt cx="2465703" cy="1348495"/>
          </a:xfrm>
        </p:grpSpPr>
        <p:pic>
          <p:nvPicPr>
            <p:cNvPr id="58" name="Picture 5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E8864DAB-2421-7BCB-09E5-C62098CB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9D400F-E16B-5F3B-B2F8-880732C25470}"/>
                </a:ext>
              </a:extLst>
            </p:cNvPr>
            <p:cNvSpPr txBox="1"/>
            <p:nvPr/>
          </p:nvSpPr>
          <p:spPr>
            <a:xfrm rot="2051834">
              <a:off x="2091941" y="1343397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47DBF5BD-347D-BDF4-E32B-A865D1785B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133" y="1219199"/>
            <a:ext cx="901108" cy="8401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7BFD14-C9ED-6214-2E4D-A6684A74795C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A33A5E-FACB-2D91-E491-E31E02717770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67" name="Picture 66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0D2F5EAF-0D88-BE93-9BB6-7B6299FA5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F6CD52-8DB9-B8CD-027B-0FF03A26AB37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7367125-1285-1983-2A95-65FD86D5A9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BAFFDD7-B047-61A4-C0E1-44BE4CD23996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71" name="Picture 7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84C1F19-2014-95B1-F225-B297E63D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0826F90-7E5D-88FA-65A2-50661152E7BC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F9F908-9030-7002-3F82-6102CBE710E5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75" name="Picture 74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7DAA804-B563-AC31-2D69-BF9AA802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1A045-DBA7-07A6-1C3D-F479884C9724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D5746579-F698-34BF-E6D3-2E3BB87D03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7AD8A21-4495-610C-8B16-8B1F11167484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83" name="Picture 8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8474D6E4-2784-3E80-8F4B-86EBC76D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4ADD3F-3E0A-E6A1-5BDA-1ED0D8F666E8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3074A33-9EFE-FC81-33CB-0A5C5929FF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85825"/>
            <a:ext cx="866072" cy="8660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26590C2-0219-2830-6A0D-612B6B827E38}"/>
              </a:ext>
            </a:extLst>
          </p:cNvPr>
          <p:cNvGrpSpPr/>
          <p:nvPr/>
        </p:nvGrpSpPr>
        <p:grpSpPr>
          <a:xfrm>
            <a:off x="5534025" y="1662181"/>
            <a:ext cx="2266950" cy="2766944"/>
            <a:chOff x="5534025" y="1662181"/>
            <a:chExt cx="2266950" cy="27669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1BEF572-2463-2DBF-B57D-A947FA5F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47" y="1662181"/>
              <a:ext cx="2263202" cy="2598216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E5E87B4-2FAA-D0ED-B9A6-B0E6078D7419}"/>
                </a:ext>
              </a:extLst>
            </p:cNvPr>
            <p:cNvSpPr/>
            <p:nvPr/>
          </p:nvSpPr>
          <p:spPr>
            <a:xfrm>
              <a:off x="5534025" y="3686175"/>
              <a:ext cx="2266950" cy="7429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Vùng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Đồng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bằng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Bộ</a:t>
              </a:r>
              <a:endParaRPr lang="en-US" sz="2400" dirty="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60DFC50D-10EF-8745-66A9-60EF05FE0CD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94" y="3990975"/>
            <a:ext cx="825847" cy="7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827520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24373"/>
            <a:ext cx="1027164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3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số hình ảnh về trang phục của các dân tộc</a:t>
            </a:r>
            <a:endParaRPr kumimoji="0" lang="en-US" altLang="zh-CN" sz="3300" b="1" i="0" u="none" strike="noStrike" kern="1200" cap="none" spc="0" normalizeH="0" baseline="0" noProof="1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Vẻ đẹp trang phục phụ nữ dân tộc Mường mang đậm dấu ấn của người Việt cổ -  Cổng Thông Tin Hội Liên hiệp Phụ nữ Việt Nam">
            <a:extLst>
              <a:ext uri="{FF2B5EF4-FFF2-40B4-BE49-F238E27FC236}">
                <a16:creationId xmlns:a16="http://schemas.microsoft.com/office/drawing/2014/main" id="{18D94B8C-1458-6C91-AF0C-69FECFD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13579"/>
            <a:ext cx="4981496" cy="3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Áo dài Tày và câu chuyện bảo tồn trang phục dân tộc thời đại 4.0 | Báo Dân  tộc và Phát triển">
            <a:extLst>
              <a:ext uri="{FF2B5EF4-FFF2-40B4-BE49-F238E27FC236}">
                <a16:creationId xmlns:a16="http://schemas.microsoft.com/office/drawing/2014/main" id="{582329C3-4D8A-10E9-6F1A-6178101F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57275"/>
            <a:ext cx="4640263" cy="29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ắc màu trang phục các dân tộc Dao - Đài Phát Thanh và Truyền Hình Lạng Sơn">
            <a:extLst>
              <a:ext uri="{FF2B5EF4-FFF2-40B4-BE49-F238E27FC236}">
                <a16:creationId xmlns:a16="http://schemas.microsoft.com/office/drawing/2014/main" id="{EB531386-BC85-3CB7-B46B-04ED7170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4152202"/>
            <a:ext cx="4962525" cy="25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0 trang phục dân tộc nổi bật nhất Việt Nam - Thu mua vải">
            <a:extLst>
              <a:ext uri="{FF2B5EF4-FFF2-40B4-BE49-F238E27FC236}">
                <a16:creationId xmlns:a16="http://schemas.microsoft.com/office/drawing/2014/main" id="{72E127BB-C44A-9BFB-A3CA-90E9DF46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39" y="4143375"/>
            <a:ext cx="4676735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2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9"/>
          <p:cNvGrpSpPr/>
          <p:nvPr/>
        </p:nvGrpSpPr>
        <p:grpSpPr>
          <a:xfrm>
            <a:off x="695436" y="0"/>
            <a:ext cx="10821702" cy="1152526"/>
            <a:chOff x="692006" y="116442"/>
            <a:chExt cx="11176173" cy="2919244"/>
          </a:xfrm>
        </p:grpSpPr>
        <p:sp>
          <p:nvSpPr>
            <p:cNvPr id="17" name="矩形 16"/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6"/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961068" y="176773"/>
            <a:ext cx="10468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40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 sát hình 2 và đọc thông tin, </a:t>
            </a:r>
            <a:endParaRPr kumimoji="0" lang="en-US" altLang="zh-CN" sz="4000" b="1" i="1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FFE81-0969-9DA4-C57A-387E2D88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49" y="1765459"/>
            <a:ext cx="5343525" cy="4522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2DFAB-CE17-26CC-AC3C-B2E816D2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2228850"/>
            <a:ext cx="4581525" cy="386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288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92CB-D092-92A3-B704-08C9D38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6" y="2669350"/>
            <a:ext cx="4032736" cy="3274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5C8AC7-4B62-0271-CC13-01DA620FA683}"/>
              </a:ext>
            </a:extLst>
          </p:cNvPr>
          <p:cNvGrpSpPr/>
          <p:nvPr/>
        </p:nvGrpSpPr>
        <p:grpSpPr>
          <a:xfrm>
            <a:off x="3619500" y="825501"/>
            <a:ext cx="6976693" cy="1279524"/>
            <a:chOff x="761086" y="2540001"/>
            <a:chExt cx="10520907" cy="19493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D51EB3-6280-28AC-5350-11CF90461B3B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E95055C-CA3B-201B-0AC9-D22F68609BE2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E234F7A-2090-2094-14B5-9F4ED2E1EC50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CA02D66C-FA81-6976-20C6-CF322FC7431E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B76397CC-F1DB-A02D-449F-EB29DAF25D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5" name="Picture 2" descr="Dấu chấm hỏi png | PNGEgg">
              <a:extLst>
                <a:ext uri="{FF2B5EF4-FFF2-40B4-BE49-F238E27FC236}">
                  <a16:creationId xmlns:a16="http://schemas.microsoft.com/office/drawing/2014/main" id="{F7A79F3F-014D-D8DE-6814-38964EC21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42037F-1B5F-7337-878D-DCA29F314394}"/>
                </a:ext>
              </a:extLst>
            </p:cNvPr>
            <p:cNvSpPr/>
            <p:nvPr/>
          </p:nvSpPr>
          <p:spPr>
            <a:xfrm>
              <a:off x="2288520" y="2830828"/>
              <a:ext cx="8584663" cy="115223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D0F5AE-9AF7-4ECD-8557-ADF146F44EB9}"/>
              </a:ext>
            </a:extLst>
          </p:cNvPr>
          <p:cNvGrpSpPr/>
          <p:nvPr/>
        </p:nvGrpSpPr>
        <p:grpSpPr>
          <a:xfrm>
            <a:off x="4381500" y="2385057"/>
            <a:ext cx="6976693" cy="1310643"/>
            <a:chOff x="761086" y="2492591"/>
            <a:chExt cx="10520907" cy="19967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A71083-5649-485B-EE66-0BAA44AD8F5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6549E0-3564-3362-CC06-AC11121A9C3E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DCBA58E-9D8D-B804-DA72-4716439DCA8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0D17C83-48D2-46F4-50D6-13965F6E24B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7F2F0FB2-4088-B9C5-0BC1-2E2FF21F0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13" name="Picture 2" descr="Dấu chấm hỏi png | PNGEgg">
              <a:extLst>
                <a:ext uri="{FF2B5EF4-FFF2-40B4-BE49-F238E27FC236}">
                  <a16:creationId xmlns:a16="http://schemas.microsoft.com/office/drawing/2014/main" id="{A521EFE1-F328-16AF-434F-A8CCD40C5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836262-2E24-491A-2C9A-1E087DBE9B8C}"/>
                </a:ext>
              </a:extLst>
            </p:cNvPr>
            <p:cNvSpPr/>
            <p:nvPr/>
          </p:nvSpPr>
          <p:spPr>
            <a:xfrm>
              <a:off x="2288520" y="2492591"/>
              <a:ext cx="8584663" cy="182871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Mật độ dân số ở thành phố nào cao nhất? Mật độ dân số ở tỉnh, thành nào thấp nhất?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95A40D-73A4-F75F-BA8D-35A7780E28C5}"/>
              </a:ext>
            </a:extLst>
          </p:cNvPr>
          <p:cNvGrpSpPr/>
          <p:nvPr/>
        </p:nvGrpSpPr>
        <p:grpSpPr>
          <a:xfrm>
            <a:off x="4524375" y="4064001"/>
            <a:ext cx="6976693" cy="993774"/>
            <a:chOff x="761086" y="2540001"/>
            <a:chExt cx="10520907" cy="19493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3F8AE4-E970-22F0-565A-56173B2690F1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DA9A9B4-DDFE-F644-57E7-A157CE40E1F8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F75E8A9-AC21-B5D3-CBC1-F3E5016CBD23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51E26C1-DCBF-DCBD-1F81-71B0F0C19018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标题 1">
                <a:extLst>
                  <a:ext uri="{FF2B5EF4-FFF2-40B4-BE49-F238E27FC236}">
                    <a16:creationId xmlns:a16="http://schemas.microsoft.com/office/drawing/2014/main" id="{42217903-B2E4-7651-0AAB-02BE71658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23" name="Picture 2" descr="Dấu chấm hỏi png | PNGEgg">
              <a:extLst>
                <a:ext uri="{FF2B5EF4-FFF2-40B4-BE49-F238E27FC236}">
                  <a16:creationId xmlns:a16="http://schemas.microsoft.com/office/drawing/2014/main" id="{77565BE4-7420-FC0D-0060-A3A353F2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247EE9-2780-1795-FB8C-5BAC9FAD8C79}"/>
                </a:ext>
              </a:extLst>
            </p:cNvPr>
            <p:cNvSpPr/>
            <p:nvPr/>
          </p:nvSpPr>
          <p:spPr>
            <a:xfrm>
              <a:off x="2288520" y="2773931"/>
              <a:ext cx="8584663" cy="12660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sự phân bố dân cư ở vùng Đồng bằng Bắc Bộ?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B771-A3D2-CBAC-A1E6-BD73C76F0018}"/>
              </a:ext>
            </a:extLst>
          </p:cNvPr>
          <p:cNvGrpSpPr/>
          <p:nvPr/>
        </p:nvGrpSpPr>
        <p:grpSpPr>
          <a:xfrm>
            <a:off x="4448175" y="5267875"/>
            <a:ext cx="7743826" cy="1200329"/>
            <a:chOff x="761086" y="2229677"/>
            <a:chExt cx="10520907" cy="23545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0E803E5-997E-57F2-8673-4D7D90E1B419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DD64857-C07F-24A3-72E3-56190755D07D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2B45FA3-0DF0-E9FA-DDB3-491ACB3F3B2F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C18A266C-1A70-4F7D-C679-15FF038D136A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标题 1">
                <a:extLst>
                  <a:ext uri="{FF2B5EF4-FFF2-40B4-BE49-F238E27FC236}">
                    <a16:creationId xmlns:a16="http://schemas.microsoft.com/office/drawing/2014/main" id="{ADC8B3A9-9793-1538-6444-7C0D6FB7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31" name="Picture 2" descr="Dấu chấm hỏi png | PNGEgg">
              <a:extLst>
                <a:ext uri="{FF2B5EF4-FFF2-40B4-BE49-F238E27FC236}">
                  <a16:creationId xmlns:a16="http://schemas.microsoft.com/office/drawing/2014/main" id="{5ABDAED6-C426-7CEA-2865-07E6592AA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0"/>
              <a:ext cx="1877339" cy="187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E22A8-37C1-DEA6-E404-613CE0A3D209}"/>
                </a:ext>
              </a:extLst>
            </p:cNvPr>
            <p:cNvSpPr/>
            <p:nvPr/>
          </p:nvSpPr>
          <p:spPr>
            <a:xfrm>
              <a:off x="2288520" y="2229677"/>
              <a:ext cx="8584663" cy="2354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vùng Đồng bằng Bắc Bộ có dân cư tập trung đông đúc nhất cả nước?</a:t>
              </a:r>
              <a:endPara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267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533900" y="2076956"/>
            <a:ext cx="6477000" cy="1077218"/>
          </a:xfrm>
          <a:custGeom>
            <a:avLst/>
            <a:gdLst>
              <a:gd name="connsiteX0" fmla="*/ 0 w 6477000"/>
              <a:gd name="connsiteY0" fmla="*/ 0 h 1077218"/>
              <a:gd name="connsiteX1" fmla="*/ 6477000 w 6477000"/>
              <a:gd name="connsiteY1" fmla="*/ 0 h 1077218"/>
              <a:gd name="connsiteX2" fmla="*/ 6477000 w 6477000"/>
              <a:gd name="connsiteY2" fmla="*/ 1077218 h 1077218"/>
              <a:gd name="connsiteX3" fmla="*/ 0 w 6477000"/>
              <a:gd name="connsiteY3" fmla="*/ 1077218 h 1077218"/>
              <a:gd name="connsiteX4" fmla="*/ 0 w 64770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1077218" fill="none" extrusionOk="0">
                <a:moveTo>
                  <a:pt x="0" y="0"/>
                </a:moveTo>
                <a:cubicBezTo>
                  <a:pt x="2833565" y="5222"/>
                  <a:pt x="5451053" y="24918"/>
                  <a:pt x="6477000" y="0"/>
                </a:cubicBezTo>
                <a:cubicBezTo>
                  <a:pt x="6514862" y="476103"/>
                  <a:pt x="6418397" y="631043"/>
                  <a:pt x="6477000" y="1077218"/>
                </a:cubicBezTo>
                <a:cubicBezTo>
                  <a:pt x="5152733" y="912457"/>
                  <a:pt x="170498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477000" h="1077218" stroke="0" extrusionOk="0">
                <a:moveTo>
                  <a:pt x="0" y="0"/>
                </a:moveTo>
                <a:cubicBezTo>
                  <a:pt x="1719052" y="11849"/>
                  <a:pt x="3593019" y="-161459"/>
                  <a:pt x="6477000" y="0"/>
                </a:cubicBezTo>
                <a:cubicBezTo>
                  <a:pt x="6529035" y="144312"/>
                  <a:pt x="6569143" y="673209"/>
                  <a:pt x="6477000" y="1077218"/>
                </a:cubicBezTo>
                <a:cubicBezTo>
                  <a:pt x="5669637" y="931358"/>
                  <a:pt x="319558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Vùng Đồng bằng Bắc Bộ có những tỉnh, thành nào?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45351" y="4120027"/>
            <a:ext cx="6851374" cy="2308324"/>
          </a:xfrm>
          <a:custGeom>
            <a:avLst/>
            <a:gdLst>
              <a:gd name="connsiteX0" fmla="*/ 0 w 6851374"/>
              <a:gd name="connsiteY0" fmla="*/ 0 h 2308324"/>
              <a:gd name="connsiteX1" fmla="*/ 6851374 w 6851374"/>
              <a:gd name="connsiteY1" fmla="*/ 0 h 2308324"/>
              <a:gd name="connsiteX2" fmla="*/ 6851374 w 6851374"/>
              <a:gd name="connsiteY2" fmla="*/ 2308324 h 2308324"/>
              <a:gd name="connsiteX3" fmla="*/ 0 w 6851374"/>
              <a:gd name="connsiteY3" fmla="*/ 2308324 h 2308324"/>
              <a:gd name="connsiteX4" fmla="*/ 0 w 685137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1374" h="2308324" fill="none" extrusionOk="0">
                <a:moveTo>
                  <a:pt x="0" y="0"/>
                </a:moveTo>
                <a:cubicBezTo>
                  <a:pt x="1303284" y="5222"/>
                  <a:pt x="4763623" y="24918"/>
                  <a:pt x="6851374" y="0"/>
                </a:cubicBezTo>
                <a:cubicBezTo>
                  <a:pt x="6690129" y="295473"/>
                  <a:pt x="6807614" y="1186317"/>
                  <a:pt x="6851374" y="2308324"/>
                </a:cubicBezTo>
                <a:cubicBezTo>
                  <a:pt x="3639641" y="2143563"/>
                  <a:pt x="290462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51374" h="2308324" stroke="0" extrusionOk="0">
                <a:moveTo>
                  <a:pt x="0" y="0"/>
                </a:moveTo>
                <a:cubicBezTo>
                  <a:pt x="2925334" y="11849"/>
                  <a:pt x="6140446" y="-161459"/>
                  <a:pt x="6851374" y="0"/>
                </a:cubicBezTo>
                <a:cubicBezTo>
                  <a:pt x="6854504" y="699270"/>
                  <a:pt x="6750198" y="2031698"/>
                  <a:pt x="6851374" y="2308324"/>
                </a:cubicBezTo>
                <a:cubicBezTo>
                  <a:pt x="5194204" y="2162464"/>
                  <a:pt x="1129879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Nam Định, Ninh Bình, Thái Bình, Hà Nam, Hưng Yên, Hải Dương, thành phố Hà Nội, thành phố Hải Phòng, Bắc Ninh, Vĩnh Phúc.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430509" y="31897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09DEB-FF01-A953-81D5-864EE53D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5" y="2260759"/>
            <a:ext cx="3597274" cy="304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686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28600" y="304800"/>
            <a:ext cx="117633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705225" y="1924556"/>
            <a:ext cx="7820025" cy="1015663"/>
          </a:xfrm>
          <a:custGeom>
            <a:avLst/>
            <a:gdLst>
              <a:gd name="connsiteX0" fmla="*/ 0 w 7820025"/>
              <a:gd name="connsiteY0" fmla="*/ 0 h 1015663"/>
              <a:gd name="connsiteX1" fmla="*/ 7820025 w 7820025"/>
              <a:gd name="connsiteY1" fmla="*/ 0 h 1015663"/>
              <a:gd name="connsiteX2" fmla="*/ 7820025 w 7820025"/>
              <a:gd name="connsiteY2" fmla="*/ 1015663 h 1015663"/>
              <a:gd name="connsiteX3" fmla="*/ 0 w 7820025"/>
              <a:gd name="connsiteY3" fmla="*/ 1015663 h 1015663"/>
              <a:gd name="connsiteX4" fmla="*/ 0 w 7820025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025" h="1015663" fill="none" extrusionOk="0">
                <a:moveTo>
                  <a:pt x="0" y="0"/>
                </a:moveTo>
                <a:cubicBezTo>
                  <a:pt x="3581390" y="5222"/>
                  <a:pt x="4290167" y="24918"/>
                  <a:pt x="7820025" y="0"/>
                </a:cubicBezTo>
                <a:cubicBezTo>
                  <a:pt x="7737179" y="456302"/>
                  <a:pt x="7806563" y="575221"/>
                  <a:pt x="7820025" y="1015663"/>
                </a:cubicBezTo>
                <a:cubicBezTo>
                  <a:pt x="5119206" y="850902"/>
                  <a:pt x="3797491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820025" h="1015663" stroke="0" extrusionOk="0">
                <a:moveTo>
                  <a:pt x="0" y="0"/>
                </a:moveTo>
                <a:cubicBezTo>
                  <a:pt x="3362133" y="11849"/>
                  <a:pt x="6886027" y="-161459"/>
                  <a:pt x="7820025" y="0"/>
                </a:cubicBezTo>
                <a:cubicBezTo>
                  <a:pt x="7778223" y="199394"/>
                  <a:pt x="7774208" y="751819"/>
                  <a:pt x="7820025" y="1015663"/>
                </a:cubicBezTo>
                <a:cubicBezTo>
                  <a:pt x="3978862" y="869803"/>
                  <a:pt x="2514390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Mật độ dân số ở thành phố nào cao nhất? Mật độ dân số ở tỉnh, thành nào thấp nhất?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4695825" y="3853327"/>
            <a:ext cx="6991350" cy="1323439"/>
          </a:xfrm>
          <a:custGeom>
            <a:avLst/>
            <a:gdLst>
              <a:gd name="connsiteX0" fmla="*/ 0 w 6991350"/>
              <a:gd name="connsiteY0" fmla="*/ 0 h 1323439"/>
              <a:gd name="connsiteX1" fmla="*/ 6991350 w 6991350"/>
              <a:gd name="connsiteY1" fmla="*/ 0 h 1323439"/>
              <a:gd name="connsiteX2" fmla="*/ 6991350 w 6991350"/>
              <a:gd name="connsiteY2" fmla="*/ 1323439 h 1323439"/>
              <a:gd name="connsiteX3" fmla="*/ 0 w 6991350"/>
              <a:gd name="connsiteY3" fmla="*/ 1323439 h 1323439"/>
              <a:gd name="connsiteX4" fmla="*/ 0 w 699135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1350" h="1323439" fill="none" extrusionOk="0">
                <a:moveTo>
                  <a:pt x="0" y="0"/>
                </a:moveTo>
                <a:cubicBezTo>
                  <a:pt x="3182228" y="5222"/>
                  <a:pt x="3925238" y="24918"/>
                  <a:pt x="6991350" y="0"/>
                </a:cubicBezTo>
                <a:cubicBezTo>
                  <a:pt x="6928756" y="502581"/>
                  <a:pt x="6954392" y="742429"/>
                  <a:pt x="6991350" y="1323439"/>
                </a:cubicBezTo>
                <a:cubicBezTo>
                  <a:pt x="6232787" y="1158678"/>
                  <a:pt x="1230582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91350" h="1323439" stroke="0" extrusionOk="0">
                <a:moveTo>
                  <a:pt x="0" y="0"/>
                </a:moveTo>
                <a:cubicBezTo>
                  <a:pt x="3157335" y="11849"/>
                  <a:pt x="4574186" y="-161459"/>
                  <a:pt x="6991350" y="0"/>
                </a:cubicBezTo>
                <a:cubicBezTo>
                  <a:pt x="6976690" y="501774"/>
                  <a:pt x="6911415" y="1007572"/>
                  <a:pt x="6991350" y="1323439"/>
                </a:cubicBezTo>
                <a:cubicBezTo>
                  <a:pt x="4174174" y="1177579"/>
                  <a:pt x="1250510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 độ dân số ở thành phố Hà Nội, Bắc Ninh cao nhất.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3801859" y="291350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10D88-4672-9BDC-711A-096F3DCC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" y="1917860"/>
            <a:ext cx="3225799" cy="2730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4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4238625" y="2257931"/>
            <a:ext cx="6715124" cy="1077218"/>
          </a:xfrm>
          <a:custGeom>
            <a:avLst/>
            <a:gdLst>
              <a:gd name="connsiteX0" fmla="*/ 0 w 6715124"/>
              <a:gd name="connsiteY0" fmla="*/ 0 h 1077218"/>
              <a:gd name="connsiteX1" fmla="*/ 6715124 w 6715124"/>
              <a:gd name="connsiteY1" fmla="*/ 0 h 1077218"/>
              <a:gd name="connsiteX2" fmla="*/ 6715124 w 6715124"/>
              <a:gd name="connsiteY2" fmla="*/ 1077218 h 1077218"/>
              <a:gd name="connsiteX3" fmla="*/ 0 w 6715124"/>
              <a:gd name="connsiteY3" fmla="*/ 1077218 h 1077218"/>
              <a:gd name="connsiteX4" fmla="*/ 0 w 671512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4" h="1077218" fill="none" extrusionOk="0">
                <a:moveTo>
                  <a:pt x="0" y="0"/>
                </a:moveTo>
                <a:cubicBezTo>
                  <a:pt x="2629052" y="5222"/>
                  <a:pt x="3722784" y="24918"/>
                  <a:pt x="6715124" y="0"/>
                </a:cubicBezTo>
                <a:cubicBezTo>
                  <a:pt x="6752986" y="476103"/>
                  <a:pt x="6656521" y="631043"/>
                  <a:pt x="6715124" y="1077218"/>
                </a:cubicBezTo>
                <a:cubicBezTo>
                  <a:pt x="5766630" y="912457"/>
                  <a:pt x="127125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6715124" h="1077218" stroke="0" extrusionOk="0">
                <a:moveTo>
                  <a:pt x="0" y="0"/>
                </a:moveTo>
                <a:cubicBezTo>
                  <a:pt x="2771608" y="11849"/>
                  <a:pt x="5808107" y="-161459"/>
                  <a:pt x="6715124" y="0"/>
                </a:cubicBezTo>
                <a:cubicBezTo>
                  <a:pt x="6767159" y="144312"/>
                  <a:pt x="6807267" y="673209"/>
                  <a:pt x="6715124" y="1077218"/>
                </a:cubicBezTo>
                <a:cubicBezTo>
                  <a:pt x="5826585" y="931358"/>
                  <a:pt x="308566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Nhận xét sự phân bố dân cư ở vùng Đồng bằng Bắc Bộ?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305424" y="4301002"/>
            <a:ext cx="6181725" cy="1938992"/>
          </a:xfrm>
          <a:custGeom>
            <a:avLst/>
            <a:gdLst>
              <a:gd name="connsiteX0" fmla="*/ 0 w 6181725"/>
              <a:gd name="connsiteY0" fmla="*/ 0 h 1938992"/>
              <a:gd name="connsiteX1" fmla="*/ 6181725 w 6181725"/>
              <a:gd name="connsiteY1" fmla="*/ 0 h 1938992"/>
              <a:gd name="connsiteX2" fmla="*/ 6181725 w 6181725"/>
              <a:gd name="connsiteY2" fmla="*/ 1938992 h 1938992"/>
              <a:gd name="connsiteX3" fmla="*/ 0 w 6181725"/>
              <a:gd name="connsiteY3" fmla="*/ 1938992 h 1938992"/>
              <a:gd name="connsiteX4" fmla="*/ 0 w 6181725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1938992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020480" y="738305"/>
                  <a:pt x="6137965" y="1407801"/>
                  <a:pt x="6181725" y="1938992"/>
                </a:cubicBezTo>
                <a:cubicBezTo>
                  <a:pt x="5546169" y="1774231"/>
                  <a:pt x="20869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6181725" h="1938992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184855" y="920782"/>
                  <a:pt x="6080549" y="1107979"/>
                  <a:pt x="6181725" y="1938992"/>
                </a:cubicBezTo>
                <a:cubicBezTo>
                  <a:pt x="4866704" y="1793132"/>
                  <a:pt x="3074658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 Bắc Bộ là vùng có dân cư tập trung đông đúc nhất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ta.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373359" y="33421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AFA7D-8228-DC37-41AE-2BC98098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3" y="207025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936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D994CCC-E66B-CFDB-92DA-61E57E277AD1}"/>
              </a:ext>
            </a:extLst>
          </p:cNvPr>
          <p:cNvSpPr/>
          <p:nvPr/>
        </p:nvSpPr>
        <p:spPr>
          <a:xfrm>
            <a:off x="266700" y="304800"/>
            <a:ext cx="11725275" cy="6229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CC275-E36C-3F93-5D8A-6B2D65079637}"/>
              </a:ext>
            </a:extLst>
          </p:cNvPr>
          <p:cNvSpPr txBox="1"/>
          <p:nvPr/>
        </p:nvSpPr>
        <p:spPr>
          <a:xfrm>
            <a:off x="3990975" y="2143125"/>
            <a:ext cx="7753350" cy="1015663"/>
          </a:xfrm>
          <a:custGeom>
            <a:avLst/>
            <a:gdLst>
              <a:gd name="connsiteX0" fmla="*/ 0 w 7753350"/>
              <a:gd name="connsiteY0" fmla="*/ 0 h 1015663"/>
              <a:gd name="connsiteX1" fmla="*/ 7753350 w 7753350"/>
              <a:gd name="connsiteY1" fmla="*/ 0 h 1015663"/>
              <a:gd name="connsiteX2" fmla="*/ 7753350 w 7753350"/>
              <a:gd name="connsiteY2" fmla="*/ 1015663 h 1015663"/>
              <a:gd name="connsiteX3" fmla="*/ 0 w 7753350"/>
              <a:gd name="connsiteY3" fmla="*/ 1015663 h 1015663"/>
              <a:gd name="connsiteX4" fmla="*/ 0 w 7753350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50" h="1015663" fill="none" extrusionOk="0">
                <a:moveTo>
                  <a:pt x="0" y="0"/>
                </a:moveTo>
                <a:cubicBezTo>
                  <a:pt x="2443147" y="5222"/>
                  <a:pt x="6676171" y="24918"/>
                  <a:pt x="7753350" y="0"/>
                </a:cubicBezTo>
                <a:cubicBezTo>
                  <a:pt x="7670504" y="456302"/>
                  <a:pt x="7739888" y="575221"/>
                  <a:pt x="7753350" y="1015663"/>
                </a:cubicBezTo>
                <a:cubicBezTo>
                  <a:pt x="5493546" y="850902"/>
                  <a:pt x="1321948" y="1133813"/>
                  <a:pt x="0" y="1015663"/>
                </a:cubicBezTo>
                <a:cubicBezTo>
                  <a:pt x="-42420" y="809666"/>
                  <a:pt x="-5849" y="445051"/>
                  <a:pt x="0" y="0"/>
                </a:cubicBezTo>
                <a:close/>
              </a:path>
              <a:path w="7753350" h="1015663" stroke="0" extrusionOk="0">
                <a:moveTo>
                  <a:pt x="0" y="0"/>
                </a:moveTo>
                <a:cubicBezTo>
                  <a:pt x="2494404" y="11849"/>
                  <a:pt x="6464060" y="-161459"/>
                  <a:pt x="7753350" y="0"/>
                </a:cubicBezTo>
                <a:cubicBezTo>
                  <a:pt x="7711548" y="199394"/>
                  <a:pt x="7707533" y="751819"/>
                  <a:pt x="7753350" y="1015663"/>
                </a:cubicBezTo>
                <a:cubicBezTo>
                  <a:pt x="5149488" y="869803"/>
                  <a:pt x="1219948" y="937339"/>
                  <a:pt x="0" y="1015663"/>
                </a:cubicBezTo>
                <a:cubicBezTo>
                  <a:pt x="78802" y="533419"/>
                  <a:pt x="-52553" y="36241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Giải thích vì sao vùng Đồng bằng Bắc Bộ có dân cư tập trung đông đúc nhất cả nước?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A6CF7-CE8E-670D-0799-B4F697992145}"/>
              </a:ext>
            </a:extLst>
          </p:cNvPr>
          <p:cNvSpPr txBox="1"/>
          <p:nvPr/>
        </p:nvSpPr>
        <p:spPr>
          <a:xfrm>
            <a:off x="5067300" y="3974335"/>
            <a:ext cx="6848475" cy="2308324"/>
          </a:xfrm>
          <a:custGeom>
            <a:avLst/>
            <a:gdLst>
              <a:gd name="connsiteX0" fmla="*/ 0 w 6848475"/>
              <a:gd name="connsiteY0" fmla="*/ 0 h 2308324"/>
              <a:gd name="connsiteX1" fmla="*/ 6848475 w 6848475"/>
              <a:gd name="connsiteY1" fmla="*/ 0 h 2308324"/>
              <a:gd name="connsiteX2" fmla="*/ 6848475 w 6848475"/>
              <a:gd name="connsiteY2" fmla="*/ 2308324 h 2308324"/>
              <a:gd name="connsiteX3" fmla="*/ 0 w 6848475"/>
              <a:gd name="connsiteY3" fmla="*/ 2308324 h 2308324"/>
              <a:gd name="connsiteX4" fmla="*/ 0 w 68484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475" h="2308324" fill="none" extrusionOk="0">
                <a:moveTo>
                  <a:pt x="0" y="0"/>
                </a:moveTo>
                <a:cubicBezTo>
                  <a:pt x="2017308" y="5222"/>
                  <a:pt x="6113108" y="24918"/>
                  <a:pt x="6848475" y="0"/>
                </a:cubicBezTo>
                <a:cubicBezTo>
                  <a:pt x="6687230" y="295473"/>
                  <a:pt x="6804715" y="1186317"/>
                  <a:pt x="6848475" y="2308324"/>
                </a:cubicBezTo>
                <a:cubicBezTo>
                  <a:pt x="5166961" y="2143563"/>
                  <a:pt x="2012601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848475" h="2308324" stroke="0" extrusionOk="0">
                <a:moveTo>
                  <a:pt x="0" y="0"/>
                </a:moveTo>
                <a:cubicBezTo>
                  <a:pt x="3036366" y="11849"/>
                  <a:pt x="4765615" y="-161459"/>
                  <a:pt x="6848475" y="0"/>
                </a:cubicBezTo>
                <a:cubicBezTo>
                  <a:pt x="6851605" y="699270"/>
                  <a:pt x="6747299" y="2031698"/>
                  <a:pt x="6848475" y="2308324"/>
                </a:cubicBezTo>
                <a:cubicBezTo>
                  <a:pt x="4636147" y="2162464"/>
                  <a:pt x="2882161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có địa hình bằng phẳng, nguồn nước dồi dào, đất đai màu mới thuận lợi cho giao lưu, sinh hoạt và sản xuất.</a:t>
            </a:r>
          </a:p>
        </p:txBody>
      </p:sp>
      <p:sp>
        <p:nvSpPr>
          <p:cNvPr id="37" name="Freeform: Shape 34">
            <a:extLst>
              <a:ext uri="{FF2B5EF4-FFF2-40B4-BE49-F238E27FC236}">
                <a16:creationId xmlns:a16="http://schemas.microsoft.com/office/drawing/2014/main" id="{9CB392F8-FD8F-32C1-4BE1-DB175EBA97DA}"/>
              </a:ext>
            </a:extLst>
          </p:cNvPr>
          <p:cNvSpPr/>
          <p:nvPr/>
        </p:nvSpPr>
        <p:spPr>
          <a:xfrm>
            <a:off x="4050435" y="3131447"/>
            <a:ext cx="1279008" cy="83770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9CAA02-4F95-B035-31DB-AE2303CF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46" y="49344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578045-37DC-019D-F091-C56AFD9B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38" y="2089309"/>
            <a:ext cx="3484735" cy="294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64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62395C-EF4F-1006-5F50-58989E714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5451" y="1126506"/>
            <a:ext cx="808399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3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4"/>
          <a:stretch/>
        </p:blipFill>
        <p:spPr>
          <a:xfrm flipH="1">
            <a:off x="-14729" y="3794673"/>
            <a:ext cx="3278218" cy="34895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36"/>
          <p:cNvSpPr txBox="1"/>
          <p:nvPr/>
        </p:nvSpPr>
        <p:spPr>
          <a:xfrm>
            <a:off x="722886" y="1257023"/>
            <a:ext cx="1073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GÁNH THÓC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DAB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ruba KT" panose="02040603050506020204" pitchFamily="18" charset="0"/>
                <a:ea typeface="思源黑体 CN Bold" panose="020B0800000000000000" pitchFamily="34" charset="-122"/>
                <a:cs typeface="+mn-cs"/>
              </a:rPr>
              <a:t>VỀ THÔN</a:t>
            </a:r>
          </a:p>
        </p:txBody>
      </p:sp>
      <p:sp>
        <p:nvSpPr>
          <p:cNvPr id="11" name="文本框 38"/>
          <p:cNvSpPr txBox="1"/>
          <p:nvPr/>
        </p:nvSpPr>
        <p:spPr>
          <a:xfrm>
            <a:off x="3263490" y="5469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DBF9F"/>
                </a:solidFill>
                <a:effectLst/>
                <a:uLnTx/>
                <a:uFillTx/>
                <a:latin typeface="UTM Cool Blue" panose="02040603050506020204" pitchFamily="18" charset="0"/>
                <a:ea typeface="思源黑体 CN Medium" panose="020B0600000000000000" pitchFamily="34" charset="-122"/>
                <a:cs typeface="+mn-cs"/>
              </a:rPr>
              <a:t>TRÒ CHƠI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DBF9F"/>
              </a:solidFill>
              <a:effectLst/>
              <a:uLnTx/>
              <a:uFillTx/>
              <a:latin typeface="UTM Cool Blue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60" y="1868651"/>
            <a:ext cx="6072284" cy="5285805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1712355" y="3591877"/>
            <a:ext cx="10479645" cy="389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933C9-6745-4DC3-802B-D07A8BA5E9CC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" y="4689933"/>
            <a:ext cx="12192000" cy="2188464"/>
          </a:xfrm>
          <a:prstGeom prst="rect">
            <a:avLst/>
          </a:prstGeom>
        </p:spPr>
      </p:pic>
      <p:grpSp>
        <p:nvGrpSpPr>
          <p:cNvPr id="10" name="组合 13"/>
          <p:cNvGrpSpPr/>
          <p:nvPr/>
        </p:nvGrpSpPr>
        <p:grpSpPr>
          <a:xfrm>
            <a:off x="1562099" y="431496"/>
            <a:ext cx="9534525" cy="4273854"/>
            <a:chOff x="2531495" y="1032417"/>
            <a:chExt cx="6577454" cy="368512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2" name="矩形 12"/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2095554"/>
            <a:ext cx="6551840" cy="47828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20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21" name="图片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60472" y="3397646"/>
            <a:ext cx="4956680" cy="3618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AA684-37CF-90C9-A3AB-7666142EC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511" y="642324"/>
            <a:ext cx="6096528" cy="9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09CCF-89A9-EF6C-34EB-790CE5C800BD}"/>
              </a:ext>
            </a:extLst>
          </p:cNvPr>
          <p:cNvSpPr txBox="1"/>
          <p:nvPr/>
        </p:nvSpPr>
        <p:spPr>
          <a:xfrm>
            <a:off x="2466975" y="1609725"/>
            <a:ext cx="7820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GV cử 2 nhóm, mỗi nhóm 5 bạn.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lần lượt thi viết tên các dân tộc ở vùng Đồng bằng Bắc Bộ lên bảng.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thời gian 2’ nhóm nào viết nhanh, đúng nhóm đó thắng cuộc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79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F2A3935-D274-D180-599E-28680452D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644474"/>
            <a:ext cx="5114925" cy="28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4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780236" y="2366250"/>
            <a:ext cx="58332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2944B-B6B2-916D-AE0D-41E53687BB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136" y="1176091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95A10-19B1-E705-BEC9-E1C75EB77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80" y="1577176"/>
            <a:ext cx="1072989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20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5" imgW="9143596" imgH="5143342" progId="Acrobat.Document.DC">
                  <p:embed/>
                </p:oleObj>
              </mc:Choice>
              <mc:Fallback>
                <p:oleObj name="Acrobat Document" r:id="rId5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3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57924" cy="883920"/>
            <a:chOff x="994238" y="364022"/>
            <a:chExt cx="9857924" cy="172656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76749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197904"/>
            <a:ext cx="898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1695683" y="1230380"/>
            <a:ext cx="1944624" cy="1676400"/>
          </a:xfrm>
          <a:prstGeom prst="triangle">
            <a:avLst/>
          </a:prstGeom>
          <a:solidFill>
            <a:srgbClr val="F6A9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897" y="1212599"/>
            <a:ext cx="1676400" cy="1676400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09324" y="1252249"/>
            <a:ext cx="2661920" cy="1591056"/>
          </a:xfrm>
          <a:prstGeom prst="rect">
            <a:avLst/>
          </a:prstGeom>
          <a:solidFill>
            <a:srgbClr val="C2F78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70940" y="3252112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464206" y="3242164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7" name="Oval 36"/>
          <p:cNvSpPr/>
          <p:nvPr/>
        </p:nvSpPr>
        <p:spPr>
          <a:xfrm>
            <a:off x="8972947" y="3144549"/>
            <a:ext cx="765447" cy="765447"/>
          </a:xfrm>
          <a:prstGeom prst="ellipse">
            <a:avLst/>
          </a:prstGeom>
          <a:solidFill>
            <a:srgbClr val="C2F784"/>
          </a:solidFill>
          <a:ln>
            <a:noFill/>
          </a:ln>
          <a:effectLst>
            <a:glow rad="228600">
              <a:srgbClr val="C1F583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33" y="91402"/>
            <a:ext cx="5797534" cy="66548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875" y="705649"/>
            <a:ext cx="7067764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1416076" y="2844733"/>
            <a:ext cx="1447820" cy="14478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603404" y="2810389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7821456" y="2694929"/>
            <a:ext cx="1447820" cy="14478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26" y="694317"/>
            <a:ext cx="7067764" cy="6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-3.7037E-7 L 0.58932 0.0895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21" grpId="0" animBg="1"/>
      <p:bldP spid="21" grpId="1" animBg="1"/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19673" y="197904"/>
            <a:ext cx="9871572" cy="1453474"/>
            <a:chOff x="994238" y="364022"/>
            <a:chExt cx="9871572" cy="167926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22370" y="529444"/>
              <a:ext cx="9743440" cy="1513840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994238" y="364022"/>
              <a:ext cx="9743440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25317" y="225200"/>
            <a:ext cx="898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Oval 29"/>
          <p:cNvSpPr/>
          <p:nvPr/>
        </p:nvSpPr>
        <p:spPr>
          <a:xfrm>
            <a:off x="5813789" y="2089000"/>
            <a:ext cx="765447" cy="765447"/>
          </a:xfrm>
          <a:prstGeom prst="ellipse">
            <a:avLst/>
          </a:prstGeom>
          <a:solidFill>
            <a:srgbClr val="F5A7A7"/>
          </a:solidFill>
          <a:ln>
            <a:noFill/>
          </a:ln>
          <a:effectLst>
            <a:glow rad="228600">
              <a:srgbClr val="F5A7A7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5875477" y="3246696"/>
            <a:ext cx="765447" cy="765447"/>
          </a:xfrm>
          <a:prstGeom prst="ellipse">
            <a:avLst/>
          </a:prstGeom>
          <a:solidFill>
            <a:srgbClr val="FFBF86"/>
          </a:solidFill>
          <a:ln>
            <a:noFill/>
          </a:ln>
          <a:effectLst>
            <a:glow rad="228600">
              <a:srgbClr val="FFBF86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36" name="Oval 35"/>
          <p:cNvSpPr/>
          <p:nvPr/>
        </p:nvSpPr>
        <p:spPr>
          <a:xfrm>
            <a:off x="5938229" y="4415917"/>
            <a:ext cx="765447" cy="765447"/>
          </a:xfrm>
          <a:prstGeom prst="ellipse">
            <a:avLst/>
          </a:prstGeom>
          <a:solidFill>
            <a:srgbClr val="FFF47D"/>
          </a:solidFill>
          <a:ln>
            <a:noFill/>
          </a:ln>
          <a:effectLst>
            <a:glow rad="228600">
              <a:srgbClr val="FFF37C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8765"/>
          <a:stretch/>
        </p:blipFill>
        <p:spPr>
          <a:xfrm>
            <a:off x="263471" y="935967"/>
            <a:ext cx="4515607" cy="6152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197880" y="4038448"/>
            <a:ext cx="1447820" cy="14478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5082370" y="2752226"/>
            <a:ext cx="1447820" cy="14478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1910">
            <a:off x="4932073" y="1627935"/>
            <a:ext cx="1447820" cy="144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506" y="2099521"/>
            <a:ext cx="606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4506" y="3217155"/>
            <a:ext cx="450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1327" y="4406931"/>
            <a:ext cx="450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6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115 L -0.39649 0.0365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" grpId="0"/>
      <p:bldP spid="3" grpId="1"/>
      <p:bldP spid="29" grpId="0"/>
      <p:bldP spid="2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1280809" y="506172"/>
            <a:ext cx="5225499" cy="4216073"/>
            <a:chOff x="703958" y="407598"/>
            <a:chExt cx="10148204" cy="1607426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108722" y="501185"/>
              <a:ext cx="9743440" cy="1513839"/>
            </a:xfrm>
            <a:prstGeom prst="roundRect">
              <a:avLst/>
            </a:prstGeom>
            <a:solidFill>
              <a:srgbClr val="CCCE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703958" y="407598"/>
              <a:ext cx="9743439" cy="1513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42569" y="1065816"/>
            <a:ext cx="4220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7864" y="1987197"/>
            <a:ext cx="4125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7223" y="907916"/>
            <a:ext cx="7067764" cy="6152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1" y="3399845"/>
            <a:ext cx="2571791" cy="25717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9" y="3898911"/>
            <a:ext cx="2571791" cy="2571791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57862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3" y="921616"/>
            <a:ext cx="7057320" cy="61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44336 -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72696 -0.023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36" y="679225"/>
            <a:ext cx="7917984" cy="7917984"/>
          </a:xfrm>
          <a:prstGeom prst="rect">
            <a:avLst/>
          </a:prstGeom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857" y="1"/>
            <a:ext cx="4064000" cy="25140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-4218" r="2130" b="4218"/>
          <a:stretch/>
        </p:blipFill>
        <p:spPr>
          <a:xfrm>
            <a:off x="-1" y="3990328"/>
            <a:ext cx="6413501" cy="3442859"/>
          </a:xfrm>
          <a:prstGeom prst="rect">
            <a:avLst/>
          </a:prstGeom>
        </p:spPr>
      </p:pic>
      <p:pic>
        <p:nvPicPr>
          <p:cNvPr id="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6792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11" y="3376148"/>
            <a:ext cx="4213169" cy="3664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D081A-9661-469C-9555-07C196BC4000}"/>
              </a:ext>
            </a:extLst>
          </p:cNvPr>
          <p:cNvSpPr txBox="1"/>
          <p:nvPr/>
        </p:nvSpPr>
        <p:spPr>
          <a:xfrm>
            <a:off x="0" y="6440541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2F784"/>
                </a:solidFill>
                <a:effectLst/>
                <a:uLnTx/>
                <a:uFillTx/>
                <a:latin typeface="UTM Trajan Pro Bold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DFF26-622F-6C8F-9557-BCB98FDD1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238" y="732833"/>
            <a:ext cx="7157324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7.40741E-7 L -0.1834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-97481" y="3232109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44" y="1670365"/>
            <a:ext cx="7439940" cy="5431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65289-EB9D-613C-FF76-E62FA48B0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8161" y="0"/>
            <a:ext cx="6096528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49632C-E385-2A51-A241-53A0B7B5B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11" y="830824"/>
            <a:ext cx="1083962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3068512" y="4651011"/>
            <a:ext cx="6607003" cy="2198358"/>
            <a:chOff x="3518339" y="4224613"/>
            <a:chExt cx="6607003" cy="2198358"/>
          </a:xfrm>
        </p:grpSpPr>
        <p:pic>
          <p:nvPicPr>
            <p:cNvPr id="42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>
              <a:off x="6739085" y="4234507"/>
              <a:ext cx="3386257" cy="2188464"/>
            </a:xfrm>
            <a:prstGeom prst="rect">
              <a:avLst/>
            </a:prstGeom>
          </p:spPr>
        </p:pic>
        <p:pic>
          <p:nvPicPr>
            <p:cNvPr id="44" name="图片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26"/>
            <a:stretch/>
          </p:blipFill>
          <p:spPr>
            <a:xfrm flipH="1">
              <a:off x="3518339" y="4224613"/>
              <a:ext cx="3386257" cy="2188464"/>
            </a:xfrm>
            <a:prstGeom prst="rect">
              <a:avLst/>
            </a:prstGeom>
          </p:spPr>
        </p:pic>
      </p:grp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" y="3164739"/>
            <a:ext cx="4231710" cy="3689556"/>
          </a:xfrm>
          <a:prstGeom prst="rect">
            <a:avLst/>
          </a:prstGeom>
        </p:spPr>
      </p:pic>
      <p:pic>
        <p:nvPicPr>
          <p:cNvPr id="47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48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48" y="1975103"/>
            <a:ext cx="3258628" cy="48968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68" b="97671" l="32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306">
            <a:off x="1197918" y="3117808"/>
            <a:ext cx="4940939" cy="36068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48" b="99589" l="0" r="90000">
                        <a14:foregroundMark x1="61800" y1="43288" x2="66500" y2="81918"/>
                        <a14:backgroundMark x1="14100" y1="69041" x2="16600" y2="72466"/>
                        <a14:backgroundMark x1="23900" y1="75753" x2="33200" y2="92603"/>
                        <a14:backgroundMark x1="8300" y1="72055" x2="11700" y2="70548"/>
                        <a14:backgroundMark x1="52000" y1="74932" x2="57500" y2="83973"/>
                        <a14:backgroundMark x1="55400" y1="87945" x2="64400" y2="95753"/>
                        <a14:backgroundMark x1="70700" y1="95479" x2="77200" y2="87260"/>
                        <a14:backgroundMark x1="77400" y1="60274" x2="79500" y2="66164"/>
                        <a14:backgroundMark x1="30600" y1="72192" x2="31400" y2="73699"/>
                        <a14:backgroundMark x1="3300" y1="58493" x2="3300" y2="62466"/>
                        <a14:backgroundMark x1="18700" y1="62877" x2="18400" y2="6465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69" y="1479865"/>
            <a:ext cx="7439940" cy="5431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B188D-A86D-A057-0B66-DFE81F2F7E77}"/>
              </a:ext>
            </a:extLst>
          </p:cNvPr>
          <p:cNvSpPr txBox="1"/>
          <p:nvPr/>
        </p:nvSpPr>
        <p:spPr>
          <a:xfrm>
            <a:off x="3086100" y="1371600"/>
            <a:ext cx="7439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50"/>
                </a:solidFill>
                <a:latin typeface="UTM David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3287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309623" y="128718"/>
            <a:ext cx="8336337" cy="5426052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44"/>
            <a:ext cx="4231710" cy="3689556"/>
          </a:xfrm>
          <a:prstGeom prst="rect">
            <a:avLst/>
          </a:prstGeom>
        </p:spPr>
      </p:pic>
      <p:sp>
        <p:nvSpPr>
          <p:cNvPr id="12" name="文本框 38"/>
          <p:cNvSpPr txBox="1"/>
          <p:nvPr/>
        </p:nvSpPr>
        <p:spPr>
          <a:xfrm>
            <a:off x="971550" y="1867393"/>
            <a:ext cx="70675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zh-C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về dân cư.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5765" y="707972"/>
            <a:ext cx="7090635" cy="6286070"/>
            <a:chOff x="6015765" y="707972"/>
            <a:chExt cx="7090635" cy="6286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5765" y="707972"/>
              <a:ext cx="6166227" cy="61662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40" y="4256991"/>
              <a:ext cx="2571791" cy="25717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6196960" y="5089966"/>
              <a:ext cx="1883936" cy="18839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399">
              <a:off x="7418631" y="5110106"/>
              <a:ext cx="1883936" cy="1883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85020">
              <a:off x="10185116" y="4456724"/>
              <a:ext cx="1883936" cy="18839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620" y="3766226"/>
              <a:ext cx="2536780" cy="2536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35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472</Words>
  <Application>Microsoft Office PowerPoint</Application>
  <PresentationFormat>Widescreen</PresentationFormat>
  <Paragraphs>62</Paragraphs>
  <Slides>24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微软雅黑</vt:lpstr>
      <vt:lpstr>#9Slide03 Arima Madurai Medium</vt:lpstr>
      <vt:lpstr>Arial</vt:lpstr>
      <vt:lpstr>Baloo</vt:lpstr>
      <vt:lpstr>Calibri</vt:lpstr>
      <vt:lpstr>Cambria</vt:lpstr>
      <vt:lpstr>等线</vt:lpstr>
      <vt:lpstr>等线 Light</vt:lpstr>
      <vt:lpstr>Pattaya</vt:lpstr>
      <vt:lpstr>Times New Roman</vt:lpstr>
      <vt:lpstr>UTM Arruba KT</vt:lpstr>
      <vt:lpstr>UTM Cool Blue</vt:lpstr>
      <vt:lpstr>UTM Davida</vt:lpstr>
      <vt:lpstr>UTM Futura Extra</vt:lpstr>
      <vt:lpstr>UTM Trajan Pro Bold</vt:lpstr>
      <vt:lpstr>VNI-Times</vt:lpstr>
      <vt:lpstr>Wingdings 2</vt:lpstr>
      <vt:lpstr>仓耳章鱼小丸子体 W01</vt:lpstr>
      <vt:lpstr>思源黑体 CN Bold</vt:lpstr>
      <vt:lpstr>思源黑体 CN Medium</vt:lpstr>
      <vt:lpstr>Office 主题​​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minhkhanh.t93@gmail.com</cp:lastModifiedBy>
  <cp:revision>30</cp:revision>
  <dcterms:created xsi:type="dcterms:W3CDTF">2023-09-12T11:33:50Z</dcterms:created>
  <dcterms:modified xsi:type="dcterms:W3CDTF">2024-11-17T14:08:24Z</dcterms:modified>
  <cp:category>9Slide.vn</cp:category>
</cp:coreProperties>
</file>