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310" r:id="rId3"/>
    <p:sldId id="286" r:id="rId4"/>
    <p:sldId id="258" r:id="rId5"/>
    <p:sldId id="296" r:id="rId6"/>
    <p:sldId id="291" r:id="rId7"/>
    <p:sldId id="295" r:id="rId8"/>
    <p:sldId id="307" r:id="rId9"/>
    <p:sldId id="308" r:id="rId10"/>
    <p:sldId id="301" r:id="rId11"/>
    <p:sldId id="302" r:id="rId12"/>
    <p:sldId id="303" r:id="rId13"/>
    <p:sldId id="304" r:id="rId14"/>
    <p:sldId id="305" r:id="rId15"/>
    <p:sldId id="306" r:id="rId16"/>
    <p:sldId id="268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0000FF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6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5136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298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5136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713320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78193" y="6471216"/>
            <a:ext cx="15055890" cy="1629833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78193" y="5181600"/>
            <a:ext cx="15055890" cy="1219200"/>
          </a:xfrm>
        </p:spPr>
        <p:txBody>
          <a:bodyPr anchor="b"/>
          <a:lstStyle>
            <a:lvl1pPr marL="0" indent="0" algn="l">
              <a:buNone/>
              <a:defRPr sz="3800">
                <a:solidFill>
                  <a:schemeClr val="tx2">
                    <a:shade val="75000"/>
                  </a:schemeClr>
                </a:solidFill>
              </a:defRPr>
            </a:lvl1pPr>
            <a:lvl2pPr marL="726262" indent="0" algn="ctr">
              <a:buNone/>
            </a:lvl2pPr>
            <a:lvl3pPr marL="1452524" indent="0" algn="ctr">
              <a:buNone/>
            </a:lvl3pPr>
            <a:lvl4pPr marL="2178787" indent="0" algn="ctr">
              <a:buNone/>
            </a:lvl4pPr>
            <a:lvl5pPr marL="2905049" indent="0" algn="ctr">
              <a:buNone/>
            </a:lvl5pPr>
            <a:lvl6pPr marL="3631311" indent="0" algn="ctr">
              <a:buNone/>
            </a:lvl6pPr>
            <a:lvl7pPr marL="4357573" indent="0" algn="ctr">
              <a:buNone/>
            </a:lvl7pPr>
            <a:lvl8pPr marL="5083835" indent="0" algn="ctr">
              <a:buNone/>
            </a:lvl8pPr>
            <a:lvl9pPr marL="581009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4648974" y="8631936"/>
            <a:ext cx="1350961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07478" y="732369"/>
            <a:ext cx="3255328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732369"/>
            <a:ext cx="11122369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375016" y="101601"/>
            <a:ext cx="5154269" cy="38523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4648974" y="8631936"/>
            <a:ext cx="1350961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459320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193" y="2235200"/>
            <a:ext cx="15055890" cy="1625600"/>
          </a:xfrm>
        </p:spPr>
        <p:txBody>
          <a:bodyPr anchor="b"/>
          <a:lstStyle>
            <a:lvl1pPr marL="0" indent="0" algn="r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1252" y="3929447"/>
            <a:ext cx="15462806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7129" y="609600"/>
            <a:ext cx="15462806" cy="112166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2554" y="2133600"/>
            <a:ext cx="7460126" cy="62992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273958" y="2133600"/>
            <a:ext cx="7731403" cy="6299200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42555" y="7213600"/>
            <a:ext cx="15327167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0980" y="889000"/>
            <a:ext cx="7637339" cy="853016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8268307" y="889000"/>
            <a:ext cx="7640338" cy="853016"/>
          </a:xfrm>
        </p:spPr>
        <p:txBody>
          <a:bodyPr anchor="ctr"/>
          <a:lstStyle>
            <a:lvl1pPr marL="0" indent="0">
              <a:buNone/>
              <a:defRPr sz="2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980" y="1754717"/>
            <a:ext cx="7637339" cy="52556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8274901" y="1754717"/>
            <a:ext cx="7633743" cy="52556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48974" y="8636000"/>
            <a:ext cx="1356387" cy="329184"/>
          </a:xfrm>
        </p:spPr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5561" y="8026401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537129" y="609600"/>
            <a:ext cx="15462806" cy="112166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915561" y="7798823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13832" y="7315200"/>
            <a:ext cx="15055890" cy="694267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813833" y="812800"/>
            <a:ext cx="5354902" cy="6400800"/>
          </a:xfrm>
        </p:spPr>
        <p:txBody>
          <a:bodyPr/>
          <a:lstStyle>
            <a:lvl1pPr marL="0" indent="0">
              <a:buNone/>
              <a:defRPr sz="22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363713" y="812800"/>
            <a:ext cx="9506009" cy="6400800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6239378" y="822179"/>
            <a:ext cx="8952151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5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78193" y="6658347"/>
            <a:ext cx="10444176" cy="696384"/>
          </a:xfrm>
        </p:spPr>
        <p:txBody>
          <a:bodyPr anchor="ctr"/>
          <a:lstStyle>
            <a:lvl1pPr algn="l">
              <a:buNone/>
              <a:defRPr sz="3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678193" y="7377624"/>
            <a:ext cx="10444176" cy="1024467"/>
          </a:xfrm>
        </p:spPr>
        <p:txBody>
          <a:bodyPr lIns="174303" tIns="0"/>
          <a:lstStyle>
            <a:lvl1pPr marL="0" indent="0">
              <a:buNone/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15561" y="1401198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555" y="2072217"/>
            <a:ext cx="15462806" cy="6034617"/>
          </a:xfrm>
          <a:prstGeom prst="rect">
            <a:avLst/>
          </a:prstGeom>
        </p:spPr>
        <p:txBody>
          <a:bodyPr vert="horz" lIns="145252" tIns="72626" rIns="145252" bIns="7262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1529285" y="101601"/>
            <a:ext cx="4476075" cy="385233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l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561184" y="101601"/>
            <a:ext cx="5968101" cy="385233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648974" y="8636001"/>
            <a:ext cx="1356387" cy="325967"/>
          </a:xfrm>
          <a:prstGeom prst="rect">
            <a:avLst/>
          </a:prstGeom>
        </p:spPr>
        <p:txBody>
          <a:bodyPr vert="horz" lIns="145252" tIns="72626" rIns="145252" bIns="72626"/>
          <a:lstStyle>
            <a:lvl1pPr algn="r" eaLnBrk="1" latinLnBrk="0" hangingPunct="1">
              <a:defRPr kumimoji="0" sz="1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42555" y="609600"/>
            <a:ext cx="15462806" cy="1117600"/>
          </a:xfrm>
          <a:prstGeom prst="rect">
            <a:avLst/>
          </a:prstGeom>
        </p:spPr>
        <p:txBody>
          <a:bodyPr vert="horz" lIns="145252" tIns="72626" rIns="145252" bIns="72626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5561" y="1401198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15561" y="1410649"/>
            <a:ext cx="15361077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5252" tIns="72626" rIns="145252" bIns="72626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544697" indent="-54469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5100" kern="1200">
          <a:solidFill>
            <a:schemeClr val="tx2"/>
          </a:solidFill>
          <a:latin typeface="+mn-lt"/>
          <a:ea typeface="+mn-ea"/>
          <a:cs typeface="+mn-cs"/>
        </a:defRPr>
      </a:lvl1pPr>
      <a:lvl2pPr marL="1180176" indent="-45391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4400" kern="1200">
          <a:solidFill>
            <a:schemeClr val="tx2"/>
          </a:solidFill>
          <a:latin typeface="+mn-lt"/>
          <a:ea typeface="+mn-ea"/>
          <a:cs typeface="+mn-cs"/>
        </a:defRPr>
      </a:lvl2pPr>
      <a:lvl3pPr marL="1815656" indent="-36313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800" kern="1200">
          <a:solidFill>
            <a:schemeClr val="tx2"/>
          </a:solidFill>
          <a:latin typeface="+mn-lt"/>
          <a:ea typeface="+mn-ea"/>
          <a:cs typeface="+mn-cs"/>
        </a:defRPr>
      </a:lvl3pPr>
      <a:lvl4pPr marL="2541918" indent="-36313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3268180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5pPr>
      <a:lvl6pPr marL="3994442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4720704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7pPr>
      <a:lvl8pPr marL="5446967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173229" indent="-36313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2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4585" y="4714876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4. HAM HỌC HỎI  (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66155" y="2643174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984" y="2584236"/>
            <a:ext cx="1550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+ Qua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? (TL2’)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140" y="4427984"/>
            <a:ext cx="15996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Ham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892AEB0-B488-4B9B-A865-D3A46C876021}"/>
              </a:ext>
            </a:extLst>
          </p:cNvPr>
          <p:cNvSpPr/>
          <p:nvPr/>
        </p:nvSpPr>
        <p:spPr>
          <a:xfrm>
            <a:off x="0" y="0"/>
            <a:ext cx="7138187" cy="4063473"/>
          </a:xfrm>
          <a:prstGeom prst="cloudCallout">
            <a:avLst>
              <a:gd name="adj1" fmla="val -19037"/>
              <a:gd name="adj2" fmla="val 70609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5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B51655D-08A9-4CB9-BEFA-A7B78385C899}"/>
              </a:ext>
            </a:extLst>
          </p:cNvPr>
          <p:cNvSpPr/>
          <p:nvPr/>
        </p:nvSpPr>
        <p:spPr>
          <a:xfrm>
            <a:off x="423015" y="4572000"/>
            <a:ext cx="14790070" cy="334016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575" y="0"/>
            <a:ext cx="5786478" cy="4143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20" y="5426043"/>
            <a:ext cx="16381359" cy="37179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47" y="2835575"/>
            <a:ext cx="6531291" cy="4706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650" y="4225021"/>
            <a:ext cx="5062097" cy="4546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438127"/>
            <a:ext cx="11336203" cy="9582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280271" y="3643305"/>
            <a:ext cx="7572428" cy="1928827"/>
          </a:xfrm>
          <a:prstGeom prst="rect">
            <a:avLst/>
          </a:prstGeom>
        </p:spPr>
        <p:txBody>
          <a:bodyPr wrap="none" lIns="145224" tIns="72612" rIns="145224" bIns="72612" fromWordArt="1">
            <a:prstTxWarp prst="textPlain">
              <a:avLst>
                <a:gd name="adj" fmla="val 49027"/>
              </a:avLst>
            </a:prstTxWarp>
          </a:bodyPr>
          <a:lstStyle/>
          <a:p>
            <a:pPr algn="ctr"/>
            <a:r>
              <a:rPr lang="en-US" sz="5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sz="5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7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dụng</a:t>
            </a:r>
            <a:endParaRPr lang="en-US" sz="5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892AEB0-B488-4B9B-A865-D3A46C876021}"/>
              </a:ext>
            </a:extLst>
          </p:cNvPr>
          <p:cNvSpPr/>
          <p:nvPr/>
        </p:nvSpPr>
        <p:spPr>
          <a:xfrm>
            <a:off x="0" y="2357422"/>
            <a:ext cx="16067937" cy="5072098"/>
          </a:xfrm>
          <a:prstGeom prst="cloudCallout">
            <a:avLst>
              <a:gd name="adj1" fmla="val -13225"/>
              <a:gd name="adj2" fmla="val 463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892AEB0-B488-4B9B-A865-D3A46C876021}"/>
              </a:ext>
            </a:extLst>
          </p:cNvPr>
          <p:cNvSpPr/>
          <p:nvPr/>
        </p:nvSpPr>
        <p:spPr>
          <a:xfrm>
            <a:off x="0" y="2500298"/>
            <a:ext cx="16276638" cy="5072097"/>
          </a:xfrm>
          <a:prstGeom prst="cloudCallout">
            <a:avLst>
              <a:gd name="adj1" fmla="val -12956"/>
              <a:gd name="adj2" fmla="val 47656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r>
              <a:rPr lang="nl-NL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giờ học hôm nay em rút ra được điều gì cho bản thân mình? 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B51655D-08A9-4CB9-BEFA-A7B78385C899}"/>
              </a:ext>
            </a:extLst>
          </p:cNvPr>
          <p:cNvSpPr/>
          <p:nvPr/>
        </p:nvSpPr>
        <p:spPr>
          <a:xfrm>
            <a:off x="994519" y="3143240"/>
            <a:ext cx="14790070" cy="334016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1026" name="AutoShape 2" descr="Trẻ Em, Học Tập, Học Bài, Giáo Dục, Tải hình PNG 109 -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873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98D79C-1E2F-4118-1750-832223246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4" y="-92777"/>
            <a:ext cx="5378042" cy="3944698"/>
          </a:xfrm>
          <a:prstGeom prst="rect">
            <a:avLst/>
          </a:prstGeom>
        </p:spPr>
      </p:pic>
      <p:pic>
        <p:nvPicPr>
          <p:cNvPr id="8" name="Vì sao lại thế- - Copy - Copy">
            <a:hlinkClick r:id="" action="ppaction://media"/>
            <a:extLst>
              <a:ext uri="{FF2B5EF4-FFF2-40B4-BE49-F238E27FC236}">
                <a16:creationId xmlns:a16="http://schemas.microsoft.com/office/drawing/2014/main" id="{24D7147F-5993-84F6-015E-237D4D264B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74" y="4211960"/>
            <a:ext cx="8134350" cy="4572000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7F83BC4-6A3F-7DDC-A3C5-B1008F9E08A8}"/>
              </a:ext>
            </a:extLst>
          </p:cNvPr>
          <p:cNvSpPr/>
          <p:nvPr/>
        </p:nvSpPr>
        <p:spPr>
          <a:xfrm>
            <a:off x="7346231" y="57919"/>
            <a:ext cx="8662027" cy="3643306"/>
          </a:xfrm>
          <a:prstGeom prst="cloudCallout">
            <a:avLst>
              <a:gd name="adj1" fmla="val -47224"/>
              <a:gd name="adj2" fmla="val 84084"/>
            </a:avLst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endParaRPr lang="nl-NL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nhắn nhủ chúng ta điều gì?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5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73178D74-5B80-7C1C-65CE-2D04C0C1249A}"/>
              </a:ext>
            </a:extLst>
          </p:cNvPr>
          <p:cNvSpPr/>
          <p:nvPr/>
        </p:nvSpPr>
        <p:spPr>
          <a:xfrm>
            <a:off x="8158325" y="4355976"/>
            <a:ext cx="8094340" cy="45720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14" tIns="44257" rIns="88514" bIns="44257"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20" y="5426043"/>
            <a:ext cx="16381359" cy="37179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47" y="2835575"/>
            <a:ext cx="6531291" cy="4706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650" y="4225021"/>
            <a:ext cx="5062097" cy="4546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438128"/>
            <a:ext cx="11336203" cy="9582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280271" y="3643305"/>
            <a:ext cx="7572428" cy="1928827"/>
          </a:xfrm>
          <a:prstGeom prst="rect">
            <a:avLst/>
          </a:prstGeom>
        </p:spPr>
        <p:txBody>
          <a:bodyPr wrap="none" lIns="145224" tIns="72612" rIns="145224" bIns="72612" fromWordArt="1">
            <a:prstTxWarp prst="textPlain">
              <a:avLst>
                <a:gd name="adj" fmla="val 49027"/>
              </a:avLst>
            </a:prstTxWarp>
          </a:bodyPr>
          <a:lstStyle/>
          <a:p>
            <a:pPr algn="ctr"/>
            <a:r>
              <a:rPr lang="en-US" sz="5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D00D75-49B0-4C93-9724-79255E56F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431" y="2071669"/>
            <a:ext cx="7566815" cy="7020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2FDA97-D901-4853-B774-CECD1576CF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32706" y="2071668"/>
            <a:ext cx="7786743" cy="70203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111D45-EB42-49F2-8D4E-3F04E0E98749}"/>
              </a:ext>
            </a:extLst>
          </p:cNvPr>
          <p:cNvSpPr/>
          <p:nvPr/>
        </p:nvSpPr>
        <p:spPr>
          <a:xfrm>
            <a:off x="174253" y="1020936"/>
            <a:ext cx="13639044" cy="744173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Hãy nêu những biểu hiện của ham học hỏi qua các bức tranh.</a:t>
            </a:r>
            <a:endParaRPr lang="en-US" sz="37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3419117" y="0"/>
            <a:ext cx="2857521" cy="1357290"/>
          </a:xfrm>
          <a:prstGeom prst="cloudCallout">
            <a:avLst>
              <a:gd name="adj1" fmla="val -9929"/>
              <a:gd name="adj2" fmla="val 346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81920" y="214282"/>
            <a:ext cx="2494717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3200" b="1" dirty="0"/>
              <a:t>NHÓM 4 – 5’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7550B-E075-41C0-9927-6C937110B083}"/>
              </a:ext>
            </a:extLst>
          </p:cNvPr>
          <p:cNvSpPr/>
          <p:nvPr/>
        </p:nvSpPr>
        <p:spPr>
          <a:xfrm>
            <a:off x="-286617" y="115924"/>
            <a:ext cx="12573088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Tìm hiểu biểu hiện của ham học hỏi.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D00D75-49B0-4C93-9724-79255E56F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55576"/>
            <a:ext cx="6709559" cy="357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2FDA97-D901-4853-B774-CECD1576CF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38451" y="755576"/>
            <a:ext cx="7138187" cy="3786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577" y="4541758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132706" y="4970386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4: Ham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0B54CF-01AD-4B7A-B159-A0FF7015D6D1}"/>
              </a:ext>
            </a:extLst>
          </p:cNvPr>
          <p:cNvSpPr/>
          <p:nvPr/>
        </p:nvSpPr>
        <p:spPr>
          <a:xfrm>
            <a:off x="1351709" y="7613592"/>
            <a:ext cx="14644790" cy="797264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Em còn biết những biểu hiện nào khác của việc ham học hỏi?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3980" y="-293981"/>
            <a:ext cx="2081213" cy="2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83057" y="-204431"/>
            <a:ext cx="2089151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49451" y="149578"/>
            <a:ext cx="147426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A7550B-E075-41C0-9927-6C937110B083}"/>
              </a:ext>
            </a:extLst>
          </p:cNvPr>
          <p:cNvSpPr/>
          <p:nvPr/>
        </p:nvSpPr>
        <p:spPr>
          <a:xfrm>
            <a:off x="280139" y="2143108"/>
            <a:ext cx="14501914" cy="740519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Hoạt động 1: Tìm hiểu biểu hiện của ham học hỏi.</a:t>
            </a:r>
            <a:endParaRPr lang="en-US" sz="4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0B54CF-01AD-4B7A-B159-A0FF7015D6D1}"/>
              </a:ext>
            </a:extLst>
          </p:cNvPr>
          <p:cNvSpPr/>
          <p:nvPr/>
        </p:nvSpPr>
        <p:spPr>
          <a:xfrm>
            <a:off x="923081" y="3286116"/>
            <a:ext cx="14430476" cy="4987835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Kết luận:  </a:t>
            </a:r>
            <a:r>
              <a:rPr lang="nl-NL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biểu hiện của ham học hỏi là: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Mạnh dạn không sợ xấu hổ, không ngại hỏi những điều mình chưa biết.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Chăm đọc sách, đọc báo, tích cực tham gia hoạt động nhóm.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nl-NL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Đi học đều, chú ý nghe giảng, thích tìm hiểu thế giới xung quanh,...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4000" b="1" dirty="0"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96" y="1547664"/>
            <a:ext cx="15073418" cy="6648866"/>
          </a:xfrm>
          <a:prstGeom prst="rect">
            <a:avLst/>
          </a:prstGeom>
          <a:noFill/>
        </p:spPr>
        <p:txBody>
          <a:bodyPr wrap="square" lIns="88514" tIns="44257" rIns="88514" bIns="44257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828DB-2325-4F42-879D-62DB48C9BD65}"/>
              </a:ext>
            </a:extLst>
          </p:cNvPr>
          <p:cNvSpPr/>
          <p:nvPr/>
        </p:nvSpPr>
        <p:spPr>
          <a:xfrm>
            <a:off x="361455" y="539552"/>
            <a:ext cx="13073154" cy="740519"/>
          </a:xfrm>
          <a:prstGeom prst="rect">
            <a:avLst/>
          </a:prstGeom>
        </p:spPr>
        <p:txBody>
          <a:bodyPr wrap="square" lIns="88514" tIns="44257" rIns="88514" bIns="44257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253" y="428596"/>
            <a:ext cx="8143932" cy="8460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514" tIns="44257" rIns="88514" bIns="44257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015" y="92866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453" y="171448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139" y="300036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015" y="428624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004" y="357158"/>
            <a:ext cx="8143933" cy="84609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514" tIns="44257" rIns="88514" bIns="44257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HỌC TRÒ NGHÈO HAM HỌC HỎI</a:t>
            </a:r>
          </a:p>
          <a:p>
            <a:pPr algn="just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chừng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Ban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trâu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chuối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nghèo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Trạng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Nam ta.</a:t>
            </a:r>
          </a:p>
          <a:p>
            <a:pPr algn="just"/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(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Trinh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4.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NXB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2000, tr.104)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577" y="500034"/>
            <a:ext cx="7566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139" y="2214546"/>
            <a:ext cx="72152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Ban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trường có kì thi, cậu làm bài vào lá chuối khô 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577" y="5715008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71" y="7267937"/>
            <a:ext cx="8138319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thầy cô giáo khen ngợi, được bạn bè trong lớp ngưỡng mộ và học tập theo.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yếu tố để duy trì và phát triển tính sáng tạo.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chúng ta theo kịp với sự phát triển thời đại, không ngừng cập nhật cái mới.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được ấn tượng tốt trong mắt người khác, xây dựng mối quan hệ với mọi người xung quanh.</a:t>
            </a:r>
          </a:p>
          <a:p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2188</TotalTime>
  <Words>1120</Words>
  <Application>Microsoft Office PowerPoint</Application>
  <PresentationFormat>Custom</PresentationFormat>
  <Paragraphs>76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Franklin Gothic Book</vt:lpstr>
      <vt:lpstr>Franklin Gothic Medium</vt:lpstr>
      <vt:lpstr>Symbol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438</cp:revision>
  <dcterms:created xsi:type="dcterms:W3CDTF">2022-07-10T01:37:20Z</dcterms:created>
  <dcterms:modified xsi:type="dcterms:W3CDTF">2024-11-22T00:25:04Z</dcterms:modified>
</cp:coreProperties>
</file>