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74" r:id="rId2"/>
    <p:sldMasterId id="2147483698" r:id="rId3"/>
    <p:sldMasterId id="2147483712" r:id="rId4"/>
    <p:sldMasterId id="2147483724" r:id="rId5"/>
  </p:sldMasterIdLst>
  <p:notesMasterIdLst>
    <p:notesMasterId r:id="rId20"/>
  </p:notesMasterIdLst>
  <p:sldIdLst>
    <p:sldId id="263" r:id="rId6"/>
    <p:sldId id="264" r:id="rId7"/>
    <p:sldId id="266" r:id="rId8"/>
    <p:sldId id="312" r:id="rId9"/>
    <p:sldId id="268" r:id="rId10"/>
    <p:sldId id="313" r:id="rId11"/>
    <p:sldId id="270" r:id="rId12"/>
    <p:sldId id="271" r:id="rId13"/>
    <p:sldId id="274" r:id="rId14"/>
    <p:sldId id="272" r:id="rId15"/>
    <p:sldId id="273" r:id="rId16"/>
    <p:sldId id="275" r:id="rId17"/>
    <p:sldId id="276" r:id="rId18"/>
    <p:sldId id="29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4660"/>
  </p:normalViewPr>
  <p:slideViewPr>
    <p:cSldViewPr snapToGrid="0">
      <p:cViewPr varScale="1">
        <p:scale>
          <a:sx n="68" d="100"/>
          <a:sy n="68" d="100"/>
        </p:scale>
        <p:origin x="5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C1C773-6C50-47CB-B854-40F0C6CE833B}"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C1C773-6C50-47CB-B854-40F0C6CE833B}"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C1C773-6C50-47CB-B854-40F0C6CE833B}"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C1C773-6C50-47CB-B854-40F0C6CE833B}" type="datetimeFigureOut">
              <a:rPr lang="en-US" smtClean="0"/>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C1C773-6C50-47CB-B854-40F0C6CE833B}" type="datetimeFigureOut">
              <a:rPr lang="en-US" smtClean="0"/>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0E191392-46B3-4988-B725-C457EAD2BD85}" type="datetimeFigureOut">
              <a:rPr lang="en-US"/>
              <a:t>11/27/2024</a:t>
            </a:fld>
            <a:endParaRPr lang="en-US"/>
          </a:p>
        </p:txBody>
      </p:sp>
      <p:sp>
        <p:nvSpPr>
          <p:cNvPr id="5" name="Footer Placeholder 4"/>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6" name="Slide Number Placeholder 5"/>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15DE37A7-131E-4749-AAF7-688385F4FE99}" type="slidenum">
              <a:rPr lang="en-US"/>
              <a:t>‹#›</a:t>
            </a:fld>
            <a:endParaRPr lang="en-US"/>
          </a:p>
        </p:txBody>
      </p:sp>
    </p:spTree>
  </p:cSld>
  <p:clrMapOvr>
    <a:masterClrMapping/>
  </p:clrMapOvr>
  <p:transition spd="slow">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B4E1BB7-1AEA-4241-A1A4-B3E9CE44291D}" type="datetimeFigureOut">
              <a:rPr lang="en-US"/>
              <a:t>11/27/2024</a:t>
            </a:fld>
            <a:endParaRPr lang="en-US"/>
          </a:p>
        </p:txBody>
      </p:sp>
      <p:sp>
        <p:nvSpPr>
          <p:cNvPr id="3" name="Footer Placeholder 2"/>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4" name="Slide Number Placeholder 3"/>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F9FDBEA-6FCD-439E-9496-7EE16FD10296}" type="slidenum">
              <a:rPr lang="en-US"/>
              <a:t>‹#›</a:t>
            </a:fld>
            <a:endParaRPr lang="en-US"/>
          </a:p>
        </p:txBody>
      </p:sp>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4.jpeg"/><Relationship Id="rId5" Type="http://schemas.openxmlformats.org/officeDocument/2006/relationships/theme" Target="../theme/theme5.xml"/><Relationship Id="rId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11/27/2024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1C773-6C50-47CB-B854-40F0C6CE833B}" type="datetimeFigureOut">
              <a:rPr lang="en-US" smtClean="0"/>
              <a:t>11/27/2024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C3A12-48ED-4AB8-9E17-214843E3FA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11/27/2024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Lst>
  <p:transition spd="slow">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5.xml"/><Relationship Id="rId5" Type="http://schemas.openxmlformats.org/officeDocument/2006/relationships/image" Target="../media/image7.jpe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5.xml"/><Relationship Id="rId5" Type="http://schemas.openxmlformats.org/officeDocument/2006/relationships/image" Target="../media/image15.jpe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15.xml"/><Relationship Id="rId5" Type="http://schemas.openxmlformats.org/officeDocument/2006/relationships/image" Target="../media/image22.jpe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3171019" y="573635"/>
            <a:ext cx="7158309" cy="2016125"/>
            <a:chOff x="2176534" y="1302596"/>
            <a:chExt cx="1587589" cy="1512168"/>
          </a:xfrm>
        </p:grpSpPr>
        <p:sp>
          <p:nvSpPr>
            <p:cNvPr id="16" name="15"/>
            <p:cNvSpPr/>
            <p:nvPr/>
          </p:nvSpPr>
          <p:spPr>
            <a:xfrm>
              <a:off x="2176534" y="130259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srgbClr val="3992B5"/>
                </a:solidFill>
                <a:latin typeface="Calibri" panose="020F0502020204030204"/>
                <a:ea typeface="SimSun" panose="02010600030101010101" pitchFamily="2" charset="-122"/>
              </a:endParaRPr>
            </a:p>
          </p:txBody>
        </p:sp>
        <p:sp>
          <p:nvSpPr>
            <p:cNvPr id="19" name="TextBox 67"/>
            <p:cNvSpPr txBox="1"/>
            <p:nvPr/>
          </p:nvSpPr>
          <p:spPr>
            <a:xfrm>
              <a:off x="2208337" y="1556684"/>
              <a:ext cx="1555786" cy="992628"/>
            </a:xfrm>
            <a:prstGeom prst="rect">
              <a:avLst/>
            </a:prstGeom>
            <a:noFill/>
          </p:spPr>
          <p:txBody>
            <a:bodyPr wrap="square" rtlCol="0">
              <a:spAutoFit/>
            </a:bodyPr>
            <a:lstStyle/>
            <a:p>
              <a:pPr marL="0" lvl="1" defTabSz="1219200">
                <a:defRPr/>
              </a:pPr>
              <a:r>
                <a:rPr lang="vi-VN" altLang="zh-CN" sz="8000" b="1" spc="300" dirty="0">
                  <a:solidFill>
                    <a:srgbClr val="FFFFFF"/>
                  </a:solidFill>
                  <a:latin typeface="+mj-lt"/>
                  <a:ea typeface="Microsoft YaHei" panose="020B0503020204020204" charset="-122"/>
                  <a:cs typeface="Arial Rounded MT Bold" panose="020F0704030504030204" pitchFamily="34" charset="0"/>
                </a:rPr>
                <a:t>TIẾNG VIỆT </a:t>
              </a:r>
              <a:endParaRPr lang="zh-CN" altLang="en-US" sz="8000" b="1" spc="300" dirty="0">
                <a:solidFill>
                  <a:srgbClr val="FFFFFF"/>
                </a:solidFill>
                <a:latin typeface="+mj-lt"/>
                <a:ea typeface="Microsoft YaHei" panose="020B0503020204020204" charset="-122"/>
                <a:cs typeface="Arial Rounded MT Bold" panose="020F0704030504030204" pitchFamily="3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pic>
        <p:nvPicPr>
          <p:cNvPr id="12" name="Picture 11">
            <a:extLst>
              <a:ext uri="{FF2B5EF4-FFF2-40B4-BE49-F238E27FC236}">
                <a16:creationId xmlns:a16="http://schemas.microsoft.com/office/drawing/2014/main" id="{673D1760-B558-4CD3-A4D7-45E3943F7C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95945" y="0"/>
            <a:ext cx="996055" cy="991312"/>
          </a:xfrm>
          <a:prstGeom prst="rect">
            <a:avLst/>
          </a:prstGeom>
        </p:spPr>
      </p:pic>
      <p:grpSp>
        <p:nvGrpSpPr>
          <p:cNvPr id="13" name="Group 12">
            <a:extLst>
              <a:ext uri="{FF2B5EF4-FFF2-40B4-BE49-F238E27FC236}">
                <a16:creationId xmlns:a16="http://schemas.microsoft.com/office/drawing/2014/main" id="{05E78672-2253-441F-BEF2-FCA6246B04BC}"/>
              </a:ext>
            </a:extLst>
          </p:cNvPr>
          <p:cNvGrpSpPr/>
          <p:nvPr/>
        </p:nvGrpSpPr>
        <p:grpSpPr>
          <a:xfrm>
            <a:off x="1944726" y="2850917"/>
            <a:ext cx="9443085" cy="1383665"/>
            <a:chOff x="2056781" y="2605213"/>
            <a:chExt cx="5768788" cy="1092595"/>
          </a:xfrm>
        </p:grpSpPr>
        <p:pic>
          <p:nvPicPr>
            <p:cNvPr id="18" name="Picture 5">
              <a:extLst>
                <a:ext uri="{FF2B5EF4-FFF2-40B4-BE49-F238E27FC236}">
                  <a16:creationId xmlns:a16="http://schemas.microsoft.com/office/drawing/2014/main" id="{6A699B9F-C221-47B5-B6F5-7FFCE0BC89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6781" y="2605213"/>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a:extLst>
                <a:ext uri="{FF2B5EF4-FFF2-40B4-BE49-F238E27FC236}">
                  <a16:creationId xmlns:a16="http://schemas.microsoft.com/office/drawing/2014/main" id="{8505C578-7F22-479C-BEDA-97D39EC04DD5}"/>
                </a:ext>
              </a:extLst>
            </p:cNvPr>
            <p:cNvSpPr txBox="1"/>
            <p:nvPr/>
          </p:nvSpPr>
          <p:spPr>
            <a:xfrm>
              <a:off x="2057479" y="2772823"/>
              <a:ext cx="5121462" cy="653351"/>
            </a:xfrm>
            <a:prstGeom prst="rect">
              <a:avLst/>
            </a:prstGeom>
            <a:noFill/>
          </p:spPr>
          <p:txBody>
            <a:bodyPr wrap="square" lIns="89301" tIns="44651" rIns="89301" bIns="44651" rtlCol="0">
              <a:spAutoFit/>
            </a:bodyPr>
            <a:lstStyle/>
            <a:p>
              <a:pPr algn="ctr"/>
              <a:r>
                <a:rPr lang="en-US" sz="4800" b="1" dirty="0">
                  <a:solidFill>
                    <a:srgbClr val="00863D"/>
                  </a:solidFill>
                  <a:latin typeface="Arial-Rounded" panose="020B0500000000000000" pitchFamily="34" charset="0"/>
                  <a:ea typeface="Arial-Rounded" panose="020B0500000000000000" pitchFamily="34" charset="0"/>
                  <a:cs typeface="Arial-Rounded" panose="020B0500000000000000" pitchFamily="34" charset="0"/>
                </a:rPr>
                <a:t>Tớ là lê-gô</a:t>
              </a:r>
            </a:p>
          </p:txBody>
        </p:sp>
      </p:grpSp>
      <p:pic>
        <p:nvPicPr>
          <p:cNvPr id="21" name="Picture 6">
            <a:extLst>
              <a:ext uri="{FF2B5EF4-FFF2-40B4-BE49-F238E27FC236}">
                <a16:creationId xmlns:a16="http://schemas.microsoft.com/office/drawing/2014/main" id="{63867713-63C1-4C8B-A633-5466C34A48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76214" y="2793090"/>
            <a:ext cx="1416718" cy="1367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a:extLst>
              <a:ext uri="{FF2B5EF4-FFF2-40B4-BE49-F238E27FC236}">
                <a16:creationId xmlns:a16="http://schemas.microsoft.com/office/drawing/2014/main" id="{CCC21EA3-FD3A-427E-AF59-02DA0DBED48A}"/>
              </a:ext>
            </a:extLst>
          </p:cNvPr>
          <p:cNvSpPr txBox="1"/>
          <p:nvPr/>
        </p:nvSpPr>
        <p:spPr>
          <a:xfrm>
            <a:off x="2100794" y="2837997"/>
            <a:ext cx="967557" cy="1231900"/>
          </a:xfrm>
          <a:prstGeom prst="rect">
            <a:avLst/>
          </a:prstGeom>
          <a:noFill/>
        </p:spPr>
        <p:txBody>
          <a:bodyPr wrap="square" lIns="89301" tIns="44651" rIns="89301" bIns="44651" rtlCol="0">
            <a:spAutoFit/>
          </a:bodyPr>
          <a:lstStyle/>
          <a:p>
            <a:pPr algn="ctr"/>
            <a:r>
              <a:rPr lang="en-US" sz="3125"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Bài</a:t>
            </a:r>
            <a:endParaRPr lang="en-US" sz="3125"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4295" b="1" dirty="0">
                <a:solidFill>
                  <a:schemeClr val="bg1"/>
                </a:solidFill>
                <a:latin typeface="Arial Rounded MT Bold" panose="020F0704030504030204" pitchFamily="34" charset="0"/>
                <a:ea typeface="Arial-Rounded" panose="020B0500000000000000" pitchFamily="34" charset="0"/>
                <a:cs typeface="Times New Roman" panose="02020603050405020304" pitchFamily="18" charset="0"/>
              </a:rPr>
              <a:t>22</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0972800" cy="727075"/>
          </a:xfrm>
        </p:spPr>
        <p:txBody>
          <a:bodyPr>
            <a:normAutofit fontScale="90000"/>
          </a:bodyPr>
          <a:lstStyle/>
          <a:p>
            <a: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sym typeface="+mn-ea"/>
              </a:rPr>
              <a:t>Tớ là lê-gô</a:t>
            </a:r>
            <a:b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4635" y="707390"/>
            <a:ext cx="8468360" cy="4526280"/>
          </a:xfrm>
        </p:spPr>
        <p:txBody>
          <a:bodyPr>
            <a:noAutofit/>
          </a:bodyPr>
          <a:lstStyle/>
          <a:p>
            <a:pPr marL="0" indent="0" algn="just">
              <a:buNone/>
            </a:pPr>
            <a:r>
              <a:rPr lang="en-US" sz="2700" dirty="0">
                <a:latin typeface="Arial-Rounded" panose="020B0500000000000000" pitchFamily="34" charset="0"/>
                <a:cs typeface="Arial-Rounded" panose="020B0500000000000000" pitchFamily="34"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lê-gô</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gọi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đồ</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lắp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ráp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nhận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không</a:t>
            </a:r>
            <a:r>
              <a:rPr lang="en-US" sz="2700" dirty="0">
                <a:latin typeface="Times New Roman" panose="02020603050405020304" pitchFamily="18" charset="0"/>
                <a:cs typeface="Times New Roman" panose="02020603050405020304" pitchFamily="18" charset="0"/>
              </a:rPr>
              <a:t>?</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về</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của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nhé</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rất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anh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chị</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em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khối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nhỏ</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đủ</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màu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sắc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Hầu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gạch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Một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số</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a:t>
            </a:r>
            <a:r>
              <a:rPr lang="en-US" sz="2700" dirty="0">
                <a:latin typeface="Times New Roman" panose="02020603050405020304" pitchFamily="18" charset="0"/>
                <a:cs typeface="Times New Roman" panose="02020603050405020304" pitchFamily="18" charset="0"/>
              </a:rPr>
              <a:t> hon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xinh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xắn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khác</a:t>
            </a:r>
            <a:r>
              <a:rPr lang="en-US" sz="2700" dirty="0">
                <a:latin typeface="Times New Roman" panose="02020603050405020304" pitchFamily="18" charset="0"/>
                <a:cs typeface="Times New Roman" panose="02020603050405020304" pitchFamily="18" charset="0"/>
              </a:rPr>
              <a:t>.</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Từ</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mảnh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ghép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nhỏ</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bé</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hợp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nhau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một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thế</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kì</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lắp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ráp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cửa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cộ</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máy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theo</a:t>
            </a:r>
            <a:r>
              <a:rPr lang="en-US" sz="2700" dirty="0">
                <a:latin typeface="Times New Roman" panose="02020603050405020304" pitchFamily="18" charset="0"/>
                <a:cs typeface="Times New Roman" panose="02020603050405020304" pitchFamily="18" charset="0"/>
              </a:rPr>
              <a:t> ý </a:t>
            </a:r>
            <a:r>
              <a:rPr lang="en-US" sz="2700" dirty="0" err="1">
                <a:latin typeface="Times New Roman" panose="02020603050405020304" pitchFamily="18" charset="0"/>
                <a:cs typeface="Times New Roman" panose="02020603050405020304" pitchFamily="18" charset="0"/>
              </a:rPr>
              <a:t>thích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Sau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rời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khác</a:t>
            </a:r>
            <a:r>
              <a:rPr lang="en-US" sz="2700" dirty="0">
                <a:latin typeface="Times New Roman" panose="02020603050405020304" pitchFamily="18" charset="0"/>
                <a:cs typeface="Times New Roman" panose="02020603050405020304" pitchFamily="18" charset="0"/>
              </a:rPr>
              <a:t>. </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giúp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trí</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tưởng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tượng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phong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phú</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năng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sáng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nhẫn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Nào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sẵn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sàng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cùng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chưa</a:t>
            </a:r>
            <a:r>
              <a:rPr lang="en-US" sz="2700" dirty="0">
                <a:latin typeface="Times New Roman" panose="02020603050405020304" pitchFamily="18" charset="0"/>
                <a:cs typeface="Times New Roman" panose="02020603050405020304" pitchFamily="18" charset="0"/>
              </a:rPr>
              <a:t>?</a:t>
            </a:r>
          </a:p>
          <a:p>
            <a:pPr marL="0" indent="0" algn="r">
              <a:buNone/>
            </a:pPr>
            <a:r>
              <a:rPr lang="en-US" sz="2700" dirty="0">
                <a:latin typeface="Times New Roman" panose="02020603050405020304" pitchFamily="18" charset="0"/>
                <a:cs typeface="Times New Roman" panose="02020603050405020304" pitchFamily="18" charset="0"/>
              </a:rPr>
              <a:t>(</a:t>
            </a:r>
            <a:r>
              <a:rPr lang="en-US" sz="2700" dirty="0" err="1">
                <a:latin typeface="Times New Roman" panose="02020603050405020304" pitchFamily="18" charset="0"/>
                <a:cs typeface="Times New Roman" panose="02020603050405020304" pitchFamily="18" charset="0"/>
              </a:rPr>
              <a:t>Bảo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châu</a:t>
            </a:r>
            <a:r>
              <a:rPr lang="en-US" sz="27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8722995" y="854710"/>
            <a:ext cx="3333750" cy="4652010"/>
          </a:xfrm>
          <a:prstGeom prst="rect">
            <a:avLst/>
          </a:prstGeom>
        </p:spPr>
      </p:pic>
      <p:sp>
        <p:nvSpPr>
          <p:cNvPr id="10" name="Rounded Rectangle 9"/>
          <p:cNvSpPr/>
          <p:nvPr/>
        </p:nvSpPr>
        <p:spPr>
          <a:xfrm>
            <a:off x="609600" y="5842000"/>
            <a:ext cx="11243945" cy="852805"/>
          </a:xfrm>
          <a:prstGeom prst="roundRect">
            <a:avLst/>
          </a:prstGeom>
          <a:gradFill>
            <a:gsLst>
              <a:gs pos="0">
                <a:srgbClr val="14CD68"/>
              </a:gs>
              <a:gs pos="100000">
                <a:srgbClr val="0B6E38"/>
              </a:gs>
            </a:gsLst>
            <a:lin ang="5400000" scaled="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1. Đồ chơi lê-gô còn được các bạn nhỏ gọi là gì?</a:t>
            </a:r>
          </a:p>
        </p:txBody>
      </p:sp>
      <p:cxnSp>
        <p:nvCxnSpPr>
          <p:cNvPr id="5" name="Straight Connector 4"/>
          <p:cNvCxnSpPr/>
          <p:nvPr/>
        </p:nvCxnSpPr>
        <p:spPr>
          <a:xfrm>
            <a:off x="5121275" y="1200785"/>
            <a:ext cx="1998345"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0972800" cy="727075"/>
          </a:xfrm>
        </p:spPr>
        <p:txBody>
          <a:bodyPr>
            <a:normAutofit fontScale="90000"/>
          </a:bodyPr>
          <a:lstStyle/>
          <a:p>
            <a: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sym typeface="+mn-ea"/>
              </a:rPr>
              <a:t>Tớ là lê-gô</a:t>
            </a:r>
            <a:b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4635" y="707390"/>
            <a:ext cx="8468360" cy="4526280"/>
          </a:xfrm>
        </p:spPr>
        <p:txBody>
          <a:bodyPr>
            <a:noAutofit/>
          </a:bodyPr>
          <a:lstStyle/>
          <a:p>
            <a:pPr marL="0" indent="0" algn="just">
              <a:buNone/>
            </a:pPr>
            <a:r>
              <a:rPr lang="en-US" sz="2700" dirty="0">
                <a:latin typeface="Arial-Rounded" panose="020B0500000000000000" pitchFamily="34" charset="0"/>
                <a:cs typeface="Arial-Rounded" panose="020B0500000000000000" pitchFamily="34"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lê-gô</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gọi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đồ</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lắp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ráp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nhận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không</a:t>
            </a:r>
            <a:r>
              <a:rPr lang="en-US" sz="2700" dirty="0">
                <a:latin typeface="Times New Roman" panose="02020603050405020304" pitchFamily="18" charset="0"/>
                <a:cs typeface="Times New Roman" panose="02020603050405020304" pitchFamily="18" charset="0"/>
              </a:rPr>
              <a:t>?</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về</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của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nhé</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rất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anh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chị</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em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khối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nhỏ</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đủ</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màu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sắc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Hầu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gạch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Một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số</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a:t>
            </a:r>
            <a:r>
              <a:rPr lang="en-US" sz="2700" dirty="0">
                <a:latin typeface="Times New Roman" panose="02020603050405020304" pitchFamily="18" charset="0"/>
                <a:cs typeface="Times New Roman" panose="02020603050405020304" pitchFamily="18" charset="0"/>
              </a:rPr>
              <a:t> hon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xinh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xắn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khác</a:t>
            </a:r>
            <a:r>
              <a:rPr lang="en-US" sz="2700" dirty="0">
                <a:latin typeface="Times New Roman" panose="02020603050405020304" pitchFamily="18" charset="0"/>
                <a:cs typeface="Times New Roman" panose="02020603050405020304" pitchFamily="18" charset="0"/>
              </a:rPr>
              <a:t>.</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Từ</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mảnh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ghép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nhỏ</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bé</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hợp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nhau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một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thế</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kì</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lắp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ráp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cửa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cộ</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máy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theo</a:t>
            </a:r>
            <a:r>
              <a:rPr lang="en-US" sz="2700" dirty="0">
                <a:latin typeface="Times New Roman" panose="02020603050405020304" pitchFamily="18" charset="0"/>
                <a:cs typeface="Times New Roman" panose="02020603050405020304" pitchFamily="18" charset="0"/>
              </a:rPr>
              <a:t> ý </a:t>
            </a:r>
            <a:r>
              <a:rPr lang="en-US" sz="2700" dirty="0" err="1">
                <a:latin typeface="Times New Roman" panose="02020603050405020304" pitchFamily="18" charset="0"/>
                <a:cs typeface="Times New Roman" panose="02020603050405020304" pitchFamily="18" charset="0"/>
              </a:rPr>
              <a:t>thích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Sau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rời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khác</a:t>
            </a:r>
            <a:r>
              <a:rPr lang="en-US" sz="2700" dirty="0">
                <a:latin typeface="Times New Roman" panose="02020603050405020304" pitchFamily="18" charset="0"/>
                <a:cs typeface="Times New Roman" panose="02020603050405020304" pitchFamily="18" charset="0"/>
              </a:rPr>
              <a:t>. </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giúp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trí</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tưởng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tượng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phong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phú</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năng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sáng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nhẫn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Nào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sẵn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sàng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cùng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chưa</a:t>
            </a:r>
            <a:r>
              <a:rPr lang="en-US" sz="2700" dirty="0">
                <a:latin typeface="Times New Roman" panose="02020603050405020304" pitchFamily="18" charset="0"/>
                <a:cs typeface="Times New Roman" panose="02020603050405020304" pitchFamily="18" charset="0"/>
              </a:rPr>
              <a:t>?</a:t>
            </a:r>
          </a:p>
          <a:p>
            <a:pPr marL="0" indent="0" algn="r">
              <a:buNone/>
            </a:pPr>
            <a:r>
              <a:rPr lang="en-US" sz="2700" dirty="0">
                <a:latin typeface="Times New Roman" panose="02020603050405020304" pitchFamily="18" charset="0"/>
                <a:cs typeface="Times New Roman" panose="02020603050405020304" pitchFamily="18" charset="0"/>
              </a:rPr>
              <a:t>(</a:t>
            </a:r>
            <a:r>
              <a:rPr lang="en-US" sz="2700" dirty="0" err="1">
                <a:latin typeface="Times New Roman" panose="02020603050405020304" pitchFamily="18" charset="0"/>
                <a:cs typeface="Times New Roman" panose="02020603050405020304" pitchFamily="18" charset="0"/>
              </a:rPr>
              <a:t>Bảo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châu</a:t>
            </a:r>
            <a:r>
              <a:rPr lang="en-US" sz="27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8722995" y="854710"/>
            <a:ext cx="3333750" cy="4652010"/>
          </a:xfrm>
          <a:prstGeom prst="rect">
            <a:avLst/>
          </a:prstGeom>
        </p:spPr>
      </p:pic>
      <p:sp>
        <p:nvSpPr>
          <p:cNvPr id="10" name="Rounded Rectangle 9"/>
          <p:cNvSpPr/>
          <p:nvPr/>
        </p:nvSpPr>
        <p:spPr>
          <a:xfrm>
            <a:off x="609600" y="5842000"/>
            <a:ext cx="6639560" cy="852805"/>
          </a:xfrm>
          <a:prstGeom prst="roundRect">
            <a:avLst/>
          </a:prstGeom>
          <a:gradFill>
            <a:gsLst>
              <a:gs pos="0">
                <a:srgbClr val="14CD68"/>
              </a:gs>
              <a:gs pos="100000">
                <a:srgbClr val="0B6E38"/>
              </a:gs>
            </a:gsLst>
            <a:lin ang="5400000" scaled="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2. Nêu cách chơi lê-gô</a:t>
            </a:r>
          </a:p>
        </p:txBody>
      </p:sp>
      <p:cxnSp>
        <p:nvCxnSpPr>
          <p:cNvPr id="6" name="Straight Connector 5"/>
          <p:cNvCxnSpPr/>
          <p:nvPr/>
        </p:nvCxnSpPr>
        <p:spPr>
          <a:xfrm>
            <a:off x="609600" y="3797300"/>
            <a:ext cx="4237990"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65015" y="4213225"/>
            <a:ext cx="4237990"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65760" y="4588510"/>
            <a:ext cx="5019675" cy="3048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0972800" cy="727075"/>
          </a:xfrm>
        </p:spPr>
        <p:txBody>
          <a:bodyPr>
            <a:normAutofit fontScale="90000"/>
          </a:bodyPr>
          <a:lstStyle/>
          <a:p>
            <a: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sym typeface="+mn-ea"/>
              </a:rPr>
              <a:t>Tớ là lê-gô</a:t>
            </a:r>
            <a:b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4635" y="707390"/>
            <a:ext cx="8468360" cy="4526280"/>
          </a:xfrm>
        </p:spPr>
        <p:txBody>
          <a:bodyPr>
            <a:noAutofit/>
          </a:bodyPr>
          <a:lstStyle/>
          <a:p>
            <a:pPr marL="0" indent="0" algn="just">
              <a:buNone/>
            </a:pP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Tớ</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là</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lê-gô</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Nhiều</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bạn</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gọi</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tớ</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là</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đồ</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chơi</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lắp</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ráp</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Các</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bạn</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có</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nhận</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ra</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tớ</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không</a:t>
            </a:r>
            <a:r>
              <a:rPr lang="en-US" sz="2700" dirty="0">
                <a:latin typeface="Arial-Rounded" panose="020B0500000000000000" pitchFamily="34" charset="0"/>
                <a:cs typeface="Arial-Rounded" panose="020B0500000000000000" pitchFamily="34" charset="0"/>
              </a:rPr>
              <a:t>?</a:t>
            </a:r>
          </a:p>
          <a:p>
            <a:pPr marL="0" indent="0" algn="just">
              <a:buNone/>
            </a:pP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Để</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tớ</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giới</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thiệu</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với</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các</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bạn</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về</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gia</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đình</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của</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tớ</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nhé</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Tớ</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có</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rất</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nhiều</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anh</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chị</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em</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Chúng</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tớ</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là</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những</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khối</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nhỏ</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đủ</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màu</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sắc</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Hầu</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hết</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chúng</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tớ</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có</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hình</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viên</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gạch</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Một</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số</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thành</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viên</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có</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hình</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nhân</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vật</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tí</a:t>
            </a:r>
            <a:r>
              <a:rPr lang="en-US" sz="2700" dirty="0">
                <a:latin typeface="Arial-Rounded" panose="020B0500000000000000" pitchFamily="34" charset="0"/>
                <a:cs typeface="Arial-Rounded" panose="020B0500000000000000" pitchFamily="34" charset="0"/>
              </a:rPr>
              <a:t> hon </a:t>
            </a:r>
            <a:r>
              <a:rPr lang="en-US" sz="2700" dirty="0" err="1">
                <a:latin typeface="Arial-Rounded" panose="020B0500000000000000" pitchFamily="34" charset="0"/>
                <a:cs typeface="Arial-Rounded" panose="020B0500000000000000" pitchFamily="34" charset="0"/>
              </a:rPr>
              <a:t>và</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các</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hình</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xinh</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xắn</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khác</a:t>
            </a:r>
            <a:r>
              <a:rPr lang="en-US" sz="2700" dirty="0">
                <a:latin typeface="Arial-Rounded" panose="020B0500000000000000" pitchFamily="34" charset="0"/>
                <a:cs typeface="Arial-Rounded" panose="020B0500000000000000" pitchFamily="34" charset="0"/>
              </a:rPr>
              <a:t>.</a:t>
            </a:r>
          </a:p>
          <a:p>
            <a:pPr marL="0" indent="0" algn="just">
              <a:buNone/>
            </a:pP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Từ</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những</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mảnh</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ghép</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nhỏ</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bé</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chúng</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tớ</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kết</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hợp</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với</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nhau</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để</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thành</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một</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thế</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giới</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kì</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diệu</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Các</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bạn</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có</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thể</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lắp</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ráp</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nhà</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cửa</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xe</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cộ</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nhà</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máy</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theo</a:t>
            </a:r>
            <a:r>
              <a:rPr lang="en-US" sz="2700" dirty="0">
                <a:latin typeface="Arial-Rounded" panose="020B0500000000000000" pitchFamily="34" charset="0"/>
                <a:cs typeface="Arial-Rounded" panose="020B0500000000000000" pitchFamily="34" charset="0"/>
              </a:rPr>
              <a:t> ý </a:t>
            </a:r>
            <a:r>
              <a:rPr lang="en-US" sz="2700" dirty="0" err="1">
                <a:latin typeface="Arial-Rounded" panose="020B0500000000000000" pitchFamily="34" charset="0"/>
                <a:cs typeface="Arial-Rounded" panose="020B0500000000000000" pitchFamily="34" charset="0"/>
              </a:rPr>
              <a:t>thích</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Sau</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đó</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các</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bạn</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tháo</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rời</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ra</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để</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tạo</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thành</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nhân</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vật</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khác</a:t>
            </a:r>
            <a:r>
              <a:rPr lang="en-US" sz="2700" dirty="0">
                <a:latin typeface="Arial-Rounded" panose="020B0500000000000000" pitchFamily="34" charset="0"/>
                <a:cs typeface="Arial-Rounded" panose="020B0500000000000000" pitchFamily="34" charset="0"/>
              </a:rPr>
              <a:t>. </a:t>
            </a:r>
          </a:p>
          <a:p>
            <a:pPr marL="0" indent="0" algn="just">
              <a:buNone/>
            </a:pP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Chúng</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tớ</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giúp</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các</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bạn</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có</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trí</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tưởng</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tượng</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phong</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phú</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khả</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năng</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sáng</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tạo</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và</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tính</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kiên</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nhẫn</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Nào</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các</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bạn</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đã</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sẵn</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sàng</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chơi</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cùng</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chúng</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tớ</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chưa</a:t>
            </a:r>
            <a:r>
              <a:rPr lang="en-US" sz="2700" dirty="0">
                <a:latin typeface="Arial-Rounded" panose="020B0500000000000000" pitchFamily="34" charset="0"/>
                <a:cs typeface="Arial-Rounded" panose="020B0500000000000000" pitchFamily="34" charset="0"/>
              </a:rPr>
              <a:t>?</a:t>
            </a:r>
          </a:p>
          <a:p>
            <a:pPr marL="0" indent="0" algn="r">
              <a:buNone/>
            </a:pPr>
            <a:r>
              <a:rPr lang="en-US" sz="2700" dirty="0">
                <a:latin typeface="Arial-Rounded" panose="020B0500000000000000" pitchFamily="34" charset="0"/>
                <a:cs typeface="Arial-Rounded" panose="020B0500000000000000" pitchFamily="34" charset="0"/>
              </a:rPr>
              <a:t>(</a:t>
            </a:r>
            <a:r>
              <a:rPr lang="en-US" sz="2700" dirty="0" err="1">
                <a:latin typeface="Arial-Rounded" panose="020B0500000000000000" pitchFamily="34" charset="0"/>
                <a:cs typeface="Arial-Rounded" panose="020B0500000000000000" pitchFamily="34" charset="0"/>
              </a:rPr>
              <a:t>Bảo</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châu</a:t>
            </a:r>
            <a:r>
              <a:rPr lang="en-US" sz="2700" dirty="0">
                <a:latin typeface="Arial-Rounded" panose="020B0500000000000000" pitchFamily="34" charset="0"/>
                <a:cs typeface="Arial-Rounded" panose="020B0500000000000000" pitchFamily="34" charset="0"/>
              </a:rPr>
              <a:t>)</a:t>
            </a:r>
          </a:p>
        </p:txBody>
      </p:sp>
      <p:pic>
        <p:nvPicPr>
          <p:cNvPr id="4" name="Picture 3"/>
          <p:cNvPicPr>
            <a:picLocks noChangeAspect="1"/>
          </p:cNvPicPr>
          <p:nvPr/>
        </p:nvPicPr>
        <p:blipFill>
          <a:blip r:embed="rId3"/>
          <a:stretch>
            <a:fillRect/>
          </a:stretch>
        </p:blipFill>
        <p:spPr>
          <a:xfrm>
            <a:off x="8722995" y="854710"/>
            <a:ext cx="3333750" cy="4652010"/>
          </a:xfrm>
          <a:prstGeom prst="rect">
            <a:avLst/>
          </a:prstGeom>
        </p:spPr>
      </p:pic>
      <p:sp>
        <p:nvSpPr>
          <p:cNvPr id="10" name="Rounded Rectangle 9"/>
          <p:cNvSpPr/>
          <p:nvPr/>
        </p:nvSpPr>
        <p:spPr>
          <a:xfrm>
            <a:off x="5650230" y="6066155"/>
            <a:ext cx="6639560" cy="852805"/>
          </a:xfrm>
          <a:prstGeom prst="roundRect">
            <a:avLst/>
          </a:prstGeom>
          <a:gradFill>
            <a:gsLst>
              <a:gs pos="0">
                <a:srgbClr val="14CD68"/>
              </a:gs>
              <a:gs pos="100000">
                <a:srgbClr val="0B6E38"/>
              </a:gs>
            </a:gsLst>
            <a:lin ang="5400000" scaled="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3.  Trò chơi lê-gô đem lại lợi ích gì?</a:t>
            </a:r>
          </a:p>
        </p:txBody>
      </p:sp>
      <p:cxnSp>
        <p:nvCxnSpPr>
          <p:cNvPr id="6" name="Straight Connector 5"/>
          <p:cNvCxnSpPr/>
          <p:nvPr/>
        </p:nvCxnSpPr>
        <p:spPr>
          <a:xfrm flipV="1">
            <a:off x="2029460" y="5553075"/>
            <a:ext cx="6570980" cy="1968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65760" y="5928360"/>
            <a:ext cx="5638165" cy="952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4473"/>
            <a:ext cx="10972800" cy="1143000"/>
          </a:xfrm>
        </p:spPr>
        <p:txBody>
          <a:bodyPr>
            <a:normAutofit/>
          </a:bodyPr>
          <a:lstStyle/>
          <a:p>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đọc</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4"/>
          <a:stretch>
            <a:fillRect/>
          </a:stretch>
        </p:blipFill>
        <p:spPr>
          <a:xfrm>
            <a:off x="2372995" y="2056881"/>
            <a:ext cx="7728585" cy="3026410"/>
          </a:xfrm>
          <a:prstGeom prst="rect">
            <a:avLst/>
          </a:prstGeom>
        </p:spPr>
      </p:pic>
      <p:cxnSp>
        <p:nvCxnSpPr>
          <p:cNvPr id="5" name="Straight Arrow Connector 4"/>
          <p:cNvCxnSpPr/>
          <p:nvPr/>
        </p:nvCxnSpPr>
        <p:spPr>
          <a:xfrm>
            <a:off x="4178300" y="2449830"/>
            <a:ext cx="882650" cy="1490980"/>
          </a:xfrm>
          <a:prstGeom prst="straightConnector1">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a:off x="4147820" y="3200400"/>
            <a:ext cx="923290" cy="1409700"/>
          </a:xfrm>
          <a:prstGeom prst="straightConnector1">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flipV="1">
            <a:off x="4157980" y="2459990"/>
            <a:ext cx="923290" cy="1501140"/>
          </a:xfrm>
          <a:prstGeom prst="straightConnector1">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V="1">
            <a:off x="4168140" y="3149600"/>
            <a:ext cx="882650" cy="1521460"/>
          </a:xfrm>
          <a:prstGeom prst="straightConnector1">
            <a:avLst/>
          </a:prstGeom>
          <a:ln>
            <a:tailEnd type="arrow" w="med" len="med"/>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t="3561" b="1205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68028" y="166200"/>
            <a:ext cx="7455944" cy="101566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CHÀO</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TẠM</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BIỆT</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p>
        </p:txBody>
      </p:sp>
    </p:spTree>
  </p:cSld>
  <p:clrMapOvr>
    <a:masterClrMapping/>
  </p:clrMapOvr>
  <p:transition spd="slow">
    <p:random/>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0" y="-88265"/>
            <a:ext cx="1478280" cy="899160"/>
          </a:xfrm>
          <a:prstGeom prst="rect">
            <a:avLst/>
          </a:prstGeom>
        </p:spPr>
      </p:pic>
      <p:sp>
        <p:nvSpPr>
          <p:cNvPr id="8" name="Title 7"/>
          <p:cNvSpPr>
            <a:spLocks noGrp="1"/>
          </p:cNvSpPr>
          <p:nvPr>
            <p:ph type="title"/>
          </p:nvPr>
        </p:nvSpPr>
        <p:spPr/>
        <p:txBody>
          <a:bodyPr/>
          <a:lstStyle/>
          <a:p>
            <a:endParaRPr lang="en-US"/>
          </a:p>
        </p:txBody>
      </p:sp>
      <p:pic>
        <p:nvPicPr>
          <p:cNvPr id="9" name="Picture 8"/>
          <p:cNvPicPr>
            <a:picLocks noChangeAspect="1"/>
          </p:cNvPicPr>
          <p:nvPr/>
        </p:nvPicPr>
        <p:blipFill>
          <a:blip r:embed="rId4"/>
          <a:stretch>
            <a:fillRect/>
          </a:stretch>
        </p:blipFill>
        <p:spPr>
          <a:xfrm>
            <a:off x="2075815" y="436245"/>
            <a:ext cx="8841105" cy="4620260"/>
          </a:xfrm>
          <a:prstGeom prst="rect">
            <a:avLst/>
          </a:prstGeom>
        </p:spPr>
      </p:pic>
      <p:pic>
        <p:nvPicPr>
          <p:cNvPr id="6" name="Picture 5">
            <a:extLst>
              <a:ext uri="{FF2B5EF4-FFF2-40B4-BE49-F238E27FC236}">
                <a16:creationId xmlns:a16="http://schemas.microsoft.com/office/drawing/2014/main" id="{2A05FE5C-EE06-4FAE-A060-963C866622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95945" y="0"/>
            <a:ext cx="996055" cy="9913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0972800" cy="727075"/>
          </a:xfrm>
        </p:spPr>
        <p:txBody>
          <a:bodyPr>
            <a:normAutofit fontScale="90000"/>
          </a:bodyPr>
          <a:lstStyle/>
          <a:p>
            <a:r>
              <a:rPr lang="en-US" b="1" dirty="0">
                <a:solidFill>
                  <a:srgbClr val="00863D"/>
                </a:solidFill>
                <a:latin typeface="Arial-Rounded" panose="020B0500000000000000" pitchFamily="34" charset="0"/>
                <a:ea typeface="Arial-Rounded" panose="020B0500000000000000" pitchFamily="34" charset="0"/>
                <a:cs typeface="Arial-Rounded" panose="020B0500000000000000" pitchFamily="34" charset="0"/>
                <a:sym typeface="+mn-ea"/>
              </a:rPr>
              <a:t>Tớ là lê-gô</a:t>
            </a:r>
            <a:br>
              <a:rPr lang="en-US" b="1" dirty="0">
                <a:solidFill>
                  <a:srgbClr val="00863D"/>
                </a:solidFill>
                <a:latin typeface="Arial-Rounded" panose="020B0500000000000000" pitchFamily="34" charset="0"/>
                <a:ea typeface="Arial-Rounded" panose="020B0500000000000000" pitchFamily="34" charset="0"/>
                <a:cs typeface="Arial-Rounded" panose="020B0500000000000000" pitchFamily="34" charset="0"/>
              </a:rPr>
            </a:br>
            <a:endParaRPr lang="en-US"/>
          </a:p>
        </p:txBody>
      </p:sp>
      <p:sp>
        <p:nvSpPr>
          <p:cNvPr id="3" name="Content Placeholder 2"/>
          <p:cNvSpPr>
            <a:spLocks noGrp="1"/>
          </p:cNvSpPr>
          <p:nvPr>
            <p:ph idx="1"/>
          </p:nvPr>
        </p:nvSpPr>
        <p:spPr>
          <a:xfrm>
            <a:off x="254635" y="707390"/>
            <a:ext cx="8468360" cy="4526280"/>
          </a:xfrm>
        </p:spPr>
        <p:txBody>
          <a:bodyPr>
            <a:noAutofit/>
          </a:bodyPr>
          <a:lstStyle/>
          <a:p>
            <a:pPr marL="0" indent="0" algn="just">
              <a:buNone/>
            </a:pPr>
            <a:r>
              <a:rPr lang="en-US" sz="2700">
                <a:latin typeface="Arial-Rounded" panose="020B0500000000000000" pitchFamily="34" charset="0"/>
                <a:cs typeface="Arial-Rounded" panose="020B0500000000000000" pitchFamily="34" charset="0"/>
              </a:rPr>
              <a:t>   Tớ là lê-gô. Nhiều bạn gọi tớ là đồ chơi lắp ráp. Các bạn có nhận ra tớ không?</a:t>
            </a:r>
          </a:p>
          <a:p>
            <a:pPr marL="0" indent="0" algn="just">
              <a:buNone/>
            </a:pPr>
            <a:r>
              <a:rPr lang="en-US" sz="2700">
                <a:latin typeface="Arial-Rounded" panose="020B0500000000000000" pitchFamily="34" charset="0"/>
                <a:cs typeface="Arial-Rounded" panose="020B0500000000000000" pitchFamily="34" charset="0"/>
              </a:rPr>
              <a:t>   Để tớ giới thiệu với các bạn về gia đình của tớ nhé. Tớ có rất nhiều anh chị em. Chúng tớ là những khối nhỏ đủ màu sắc. Hầu hết chúng tớ có hình viên gạch. Một số thành viên có hình nhân vật tí hon và các hình xinh xắn khác.</a:t>
            </a:r>
          </a:p>
          <a:p>
            <a:pPr marL="0" indent="0" algn="just">
              <a:buNone/>
            </a:pPr>
            <a:r>
              <a:rPr lang="en-US" sz="2700">
                <a:latin typeface="Arial-Rounded" panose="020B0500000000000000" pitchFamily="34" charset="0"/>
                <a:cs typeface="Arial-Rounded" panose="020B0500000000000000" pitchFamily="34" charset="0"/>
              </a:rPr>
              <a:t>   Từ những mảnh ghép nhỏ bé, chúng tớ kết hợp với nhau để thành một thế giới kì diệu. Các bạn có thể lắp ráp nhà cửa, xe cộ, nhà máy... theo ý thích. Sau đó các bạn tháo rời ra để tạo thành nhân vật khác. </a:t>
            </a:r>
          </a:p>
          <a:p>
            <a:pPr marL="0" indent="0" algn="just">
              <a:buNone/>
            </a:pPr>
            <a:r>
              <a:rPr lang="en-US" sz="2700">
                <a:latin typeface="Arial-Rounded" panose="020B0500000000000000" pitchFamily="34" charset="0"/>
                <a:cs typeface="Arial-Rounded" panose="020B0500000000000000" pitchFamily="34" charset="0"/>
              </a:rPr>
              <a:t>   Chúng tớ giúp các bạn có trí tưởng tượng phong phú, khả năng sáng tạo và tính kiên nhẫn. Nào, các bạn đã sẵn sàng chơi cùng chúng tớ chưa?</a:t>
            </a:r>
          </a:p>
          <a:p>
            <a:pPr marL="0" indent="0" algn="r">
              <a:buNone/>
            </a:pPr>
            <a:r>
              <a:rPr lang="en-US" sz="2700">
                <a:latin typeface="Arial-Rounded" panose="020B0500000000000000" pitchFamily="34" charset="0"/>
                <a:cs typeface="Arial-Rounded" panose="020B0500000000000000" pitchFamily="34" charset="0"/>
              </a:rPr>
              <a:t>(Bảo châu)</a:t>
            </a:r>
          </a:p>
        </p:txBody>
      </p:sp>
      <p:pic>
        <p:nvPicPr>
          <p:cNvPr id="4" name="Picture 3"/>
          <p:cNvPicPr>
            <a:picLocks noChangeAspect="1"/>
          </p:cNvPicPr>
          <p:nvPr/>
        </p:nvPicPr>
        <p:blipFill>
          <a:blip r:embed="rId2"/>
          <a:stretch>
            <a:fillRect/>
          </a:stretch>
        </p:blipFill>
        <p:spPr>
          <a:xfrm>
            <a:off x="8722995" y="854710"/>
            <a:ext cx="3333750" cy="4652010"/>
          </a:xfrm>
          <a:prstGeom prst="rect">
            <a:avLst/>
          </a:prstGeom>
        </p:spPr>
      </p:pic>
      <p:sp>
        <p:nvSpPr>
          <p:cNvPr id="10" name="Cloud 9"/>
          <p:cNvSpPr/>
          <p:nvPr/>
        </p:nvSpPr>
        <p:spPr>
          <a:xfrm>
            <a:off x="8953508" y="213229"/>
            <a:ext cx="3048000" cy="730269"/>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Đọc mẫu</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 y="0"/>
            <a:ext cx="12258502" cy="6858000"/>
          </a:xfrm>
          <a:prstGeom prst="rect">
            <a:avLst/>
          </a:prstGeom>
          <a:solidFill>
            <a:srgbClr val="FFFF00"/>
          </a:solidFill>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6804" y="0"/>
            <a:ext cx="1179463" cy="1173846"/>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20089245" flipH="1">
            <a:off x="2565085" y="469565"/>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2">
            <a:extLst>
              <a:ext uri="{FF2B5EF4-FFF2-40B4-BE49-F238E27FC236}">
                <a16:creationId xmlns:a16="http://schemas.microsoft.com/office/drawing/2014/main" id="{7DE47404-171D-49CA-BCFB-2BFC1974FDBA}"/>
              </a:ext>
            </a:extLst>
          </p:cNvPr>
          <p:cNvSpPr/>
          <p:nvPr/>
        </p:nvSpPr>
        <p:spPr>
          <a:xfrm>
            <a:off x="3425187" y="716098"/>
            <a:ext cx="8019905" cy="5347817"/>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8" name="Group 7">
            <a:extLst>
              <a:ext uri="{FF2B5EF4-FFF2-40B4-BE49-F238E27FC236}">
                <a16:creationId xmlns:a16="http://schemas.microsoft.com/office/drawing/2014/main" id="{464E7113-8301-43F2-A680-3ED95EC95F44}"/>
              </a:ext>
            </a:extLst>
          </p:cNvPr>
          <p:cNvGrpSpPr/>
          <p:nvPr/>
        </p:nvGrpSpPr>
        <p:grpSpPr>
          <a:xfrm>
            <a:off x="3820795" y="2201545"/>
            <a:ext cx="6916420" cy="2098675"/>
            <a:chOff x="172324" y="1157225"/>
            <a:chExt cx="2109019" cy="1406784"/>
          </a:xfrm>
        </p:grpSpPr>
        <p:sp>
          <p:nvSpPr>
            <p:cNvPr id="13" name="Hexagon 12">
              <a:extLst>
                <a:ext uri="{FF2B5EF4-FFF2-40B4-BE49-F238E27FC236}">
                  <a16:creationId xmlns:a16="http://schemas.microsoft.com/office/drawing/2014/main" id="{FB93DBB4-655E-4E30-B228-69F6F15D586B}"/>
                </a:ext>
              </a:extLst>
            </p:cNvPr>
            <p:cNvSpPr/>
            <p:nvPr/>
          </p:nvSpPr>
          <p:spPr>
            <a:xfrm>
              <a:off x="172324" y="1157225"/>
              <a:ext cx="2109019" cy="1406784"/>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51D49F6C-D2F3-4A84-969E-BA03F7318159}"/>
                </a:ext>
              </a:extLst>
            </p:cNvPr>
            <p:cNvSpPr txBox="1"/>
            <p:nvPr/>
          </p:nvSpPr>
          <p:spPr>
            <a:xfrm>
              <a:off x="288889" y="1370052"/>
              <a:ext cx="1954115" cy="1010075"/>
            </a:xfrm>
            <a:prstGeom prst="rect">
              <a:avLst/>
            </a:prstGeom>
            <a:noFill/>
          </p:spPr>
          <p:txBody>
            <a:bodyPr wrap="square" rtlCol="0">
              <a:spAutoFit/>
            </a:bodyPr>
            <a:lstStyle/>
            <a:p>
              <a:pPr algn="ctr" defTabSz="913130" fontAlgn="base">
                <a:spcBef>
                  <a:spcPct val="0"/>
                </a:spcBef>
                <a:spcAft>
                  <a:spcPct val="0"/>
                </a:spcAft>
                <a:defRPr/>
              </a:pPr>
              <a:r>
                <a:rPr lang="en-US" sz="3600" b="0" u="none" strike="noStrike"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lắp ráp</a:t>
              </a:r>
            </a:p>
            <a:p>
              <a:pPr algn="ctr" defTabSz="913130" fontAlgn="base">
                <a:spcBef>
                  <a:spcPct val="0"/>
                </a:spcBef>
                <a:spcAft>
                  <a:spcPct val="0"/>
                </a:spcAft>
                <a:defRPr/>
              </a:pPr>
              <a:r>
                <a:rPr lang="en-US" altLang="vi-VN" sz="2800" b="0" i="0" u="none" strike="noStrike" dirty="0">
                  <a:solidFill>
                    <a:srgbClr val="231F20"/>
                  </a:solidFill>
                  <a:effectLst/>
                  <a:latin typeface="Arial-Rounded" panose="020B0500000000000000" pitchFamily="34" charset="0"/>
                  <a:ea typeface="Arial-Rounded" panose="020B0500000000000000" pitchFamily="34" charset="0"/>
                  <a:cs typeface="Arial-Rounded" panose="020B0500000000000000" pitchFamily="34" charset="0"/>
                  <a:sym typeface="+mn-lt"/>
                </a:rPr>
                <a:t>Lắp các bộ phận vào với nhau cho đúng vị trí để tạo nên một đồ vật hoàn chỉnh</a:t>
              </a:r>
            </a:p>
          </p:txBody>
        </p:sp>
      </p:grpSp>
      <p:grpSp>
        <p:nvGrpSpPr>
          <p:cNvPr id="15" name="Group 14">
            <a:extLst>
              <a:ext uri="{FF2B5EF4-FFF2-40B4-BE49-F238E27FC236}">
                <a16:creationId xmlns:a16="http://schemas.microsoft.com/office/drawing/2014/main" id="{D92C19B3-8611-4CDA-9482-A6221F25D003}"/>
              </a:ext>
            </a:extLst>
          </p:cNvPr>
          <p:cNvGrpSpPr/>
          <p:nvPr/>
        </p:nvGrpSpPr>
        <p:grpSpPr>
          <a:xfrm>
            <a:off x="1125033" y="2191201"/>
            <a:ext cx="2109019" cy="2109019"/>
            <a:chOff x="156834" y="1993081"/>
            <a:chExt cx="2109019" cy="2109019"/>
          </a:xfrm>
        </p:grpSpPr>
        <p:sp>
          <p:nvSpPr>
            <p:cNvPr id="16" name="Oval 15">
              <a:extLst>
                <a:ext uri="{FF2B5EF4-FFF2-40B4-BE49-F238E27FC236}">
                  <a16:creationId xmlns:a16="http://schemas.microsoft.com/office/drawing/2014/main" id="{8F08A08B-D82A-4196-8685-8BEFBEA011EA}"/>
                </a:ext>
              </a:extLst>
            </p:cNvPr>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60FD4B5-4F94-4091-9407-2FE64979D1EF}"/>
                </a:ext>
              </a:extLst>
            </p:cNvPr>
            <p:cNvSpPr txBox="1"/>
            <p:nvPr/>
          </p:nvSpPr>
          <p:spPr>
            <a:xfrm>
              <a:off x="315731" y="2243748"/>
              <a:ext cx="1711988" cy="1754326"/>
            </a:xfrm>
            <a:prstGeom prst="rect">
              <a:avLst/>
            </a:prstGeom>
            <a:noFill/>
          </p:spPr>
          <p:txBody>
            <a:bodyPr wrap="square" rtlCol="0">
              <a:spAutoFit/>
            </a:bodyPr>
            <a:lstStyle/>
            <a:p>
              <a:pPr algn="ctr" defTabSz="913130" fontAlgn="base">
                <a:spcBef>
                  <a:spcPct val="0"/>
                </a:spcBef>
                <a:spcAft>
                  <a:spcPct val="0"/>
                </a:spcAft>
                <a:defRPr/>
              </a:pPr>
              <a:r>
                <a:rPr lang="en-US" altLang="zh-CN" sz="3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rPr>
                <a:t>GIẢI NGHĨA TỪ</a:t>
              </a:r>
              <a:endParaRPr lang="zh-CN" altLang="en-US" sz="3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Tree>
    <p:extLst>
      <p:ext uri="{BB962C8B-B14F-4D97-AF65-F5344CB8AC3E}">
        <p14:creationId xmlns:p14="http://schemas.microsoft.com/office/powerpoint/2010/main" val="199642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56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0972800" cy="727075"/>
          </a:xfrm>
        </p:spPr>
        <p:txBody>
          <a:bodyPr>
            <a:normAutofit fontScale="90000"/>
          </a:bodyPr>
          <a:lstStyle/>
          <a:p>
            <a: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sym typeface="+mn-ea"/>
              </a:rPr>
              <a:t>Tớ là lê-gô</a:t>
            </a:r>
            <a:b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4635" y="707390"/>
            <a:ext cx="8468360" cy="4526280"/>
          </a:xfrm>
        </p:spPr>
        <p:txBody>
          <a:bodyPr>
            <a:noAutofit/>
          </a:bodyPr>
          <a:lstStyle/>
          <a:p>
            <a:pPr marL="0" indent="0" algn="just">
              <a:buNone/>
            </a:pPr>
            <a:r>
              <a:rPr lang="en-US" sz="2700" dirty="0">
                <a:latin typeface="Arial-Rounded" panose="020B0500000000000000" pitchFamily="34" charset="0"/>
                <a:cs typeface="Arial-Rounded" panose="020B0500000000000000" pitchFamily="34"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lê-gô</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gọi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đồ</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lắp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ráp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nhận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không</a:t>
            </a:r>
            <a:r>
              <a:rPr lang="en-US" sz="2700" dirty="0">
                <a:latin typeface="Times New Roman" panose="02020603050405020304" pitchFamily="18" charset="0"/>
                <a:cs typeface="Times New Roman" panose="02020603050405020304" pitchFamily="18" charset="0"/>
              </a:rPr>
              <a:t>?</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về</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của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nhé</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rất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anh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chị</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em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khối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nhỏ</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đủ</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màu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sắc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Hầu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gạch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Một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số</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a:t>
            </a:r>
            <a:r>
              <a:rPr lang="en-US" sz="2700" dirty="0">
                <a:latin typeface="Times New Roman" panose="02020603050405020304" pitchFamily="18" charset="0"/>
                <a:cs typeface="Times New Roman" panose="02020603050405020304" pitchFamily="18" charset="0"/>
              </a:rPr>
              <a:t> hon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xinh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xắn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khác</a:t>
            </a:r>
            <a:r>
              <a:rPr lang="en-US" sz="2700" dirty="0">
                <a:latin typeface="Times New Roman" panose="02020603050405020304" pitchFamily="18" charset="0"/>
                <a:cs typeface="Times New Roman" panose="02020603050405020304" pitchFamily="18" charset="0"/>
              </a:rPr>
              <a:t>.</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Từ</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mảnh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ghép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nhỏ</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bé</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hợp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nhau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một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thế</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kì</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lắp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ráp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cửa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cộ</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máy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theo</a:t>
            </a:r>
            <a:r>
              <a:rPr lang="en-US" sz="2700" dirty="0">
                <a:latin typeface="Times New Roman" panose="02020603050405020304" pitchFamily="18" charset="0"/>
                <a:cs typeface="Times New Roman" panose="02020603050405020304" pitchFamily="18" charset="0"/>
              </a:rPr>
              <a:t> ý </a:t>
            </a:r>
            <a:r>
              <a:rPr lang="en-US" sz="2700" dirty="0" err="1">
                <a:latin typeface="Times New Roman" panose="02020603050405020304" pitchFamily="18" charset="0"/>
                <a:cs typeface="Times New Roman" panose="02020603050405020304" pitchFamily="18" charset="0"/>
              </a:rPr>
              <a:t>thích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Sau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rời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khác</a:t>
            </a:r>
            <a:r>
              <a:rPr lang="en-US" sz="2700" dirty="0">
                <a:latin typeface="Times New Roman" panose="02020603050405020304" pitchFamily="18" charset="0"/>
                <a:cs typeface="Times New Roman" panose="02020603050405020304" pitchFamily="18" charset="0"/>
              </a:rPr>
              <a:t>. </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giúp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trí</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tưởng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tượng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phong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phú</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năng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sáng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nhẫn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Nào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sẵn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sàng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cùng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chưa</a:t>
            </a:r>
            <a:r>
              <a:rPr lang="en-US" sz="2700" dirty="0">
                <a:latin typeface="Times New Roman" panose="02020603050405020304" pitchFamily="18" charset="0"/>
                <a:cs typeface="Times New Roman" panose="02020603050405020304" pitchFamily="18" charset="0"/>
              </a:rPr>
              <a:t>?</a:t>
            </a:r>
          </a:p>
          <a:p>
            <a:pPr marL="0" indent="0" algn="r">
              <a:buNone/>
            </a:pPr>
            <a:r>
              <a:rPr lang="en-US" sz="2700" dirty="0">
                <a:latin typeface="Arial-Rounded" panose="020B0500000000000000" pitchFamily="34" charset="0"/>
                <a:cs typeface="Arial-Rounded" panose="020B0500000000000000" pitchFamily="34" charset="0"/>
              </a:rPr>
              <a:t>(</a:t>
            </a:r>
            <a:r>
              <a:rPr lang="en-US" sz="2700" dirty="0" err="1">
                <a:latin typeface="Arial-Rounded" panose="020B0500000000000000" pitchFamily="34" charset="0"/>
                <a:cs typeface="Arial-Rounded" panose="020B0500000000000000" pitchFamily="34" charset="0"/>
              </a:rPr>
              <a:t>Bảo</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châu</a:t>
            </a:r>
            <a:r>
              <a:rPr lang="en-US" sz="2700" dirty="0">
                <a:latin typeface="Arial-Rounded" panose="020B0500000000000000" pitchFamily="34" charset="0"/>
                <a:cs typeface="Arial-Rounded" panose="020B0500000000000000" pitchFamily="34" charset="0"/>
              </a:rPr>
              <a:t>)</a:t>
            </a:r>
          </a:p>
        </p:txBody>
      </p:sp>
      <p:pic>
        <p:nvPicPr>
          <p:cNvPr id="4" name="Picture 3"/>
          <p:cNvPicPr>
            <a:picLocks noChangeAspect="1"/>
          </p:cNvPicPr>
          <p:nvPr/>
        </p:nvPicPr>
        <p:blipFill>
          <a:blip r:embed="rId2"/>
          <a:stretch>
            <a:fillRect/>
          </a:stretch>
        </p:blipFill>
        <p:spPr>
          <a:xfrm>
            <a:off x="8722995" y="854710"/>
            <a:ext cx="3333750" cy="4652010"/>
          </a:xfrm>
          <a:prstGeom prst="rect">
            <a:avLst/>
          </a:prstGeom>
        </p:spPr>
      </p:pic>
      <p:cxnSp>
        <p:nvCxnSpPr>
          <p:cNvPr id="9" name="Straight Connector 8"/>
          <p:cNvCxnSpPr/>
          <p:nvPr/>
        </p:nvCxnSpPr>
        <p:spPr>
          <a:xfrm flipH="1">
            <a:off x="2267268" y="78486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5" name="Straight Connector 4"/>
          <p:cNvCxnSpPr/>
          <p:nvPr/>
        </p:nvCxnSpPr>
        <p:spPr>
          <a:xfrm flipH="1">
            <a:off x="7377026" y="70739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Straight Connector 5"/>
          <p:cNvCxnSpPr/>
          <p:nvPr/>
        </p:nvCxnSpPr>
        <p:spPr>
          <a:xfrm flipH="1">
            <a:off x="3377565" y="119761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flipH="1">
            <a:off x="7718425" y="1654175"/>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flipH="1">
            <a:off x="3291060" y="207010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H="1">
            <a:off x="963930" y="2455545"/>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H="1">
            <a:off x="6025644" y="248285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H="1">
            <a:off x="7308532" y="2841625"/>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flipH="1">
            <a:off x="4640450" y="374396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flipH="1">
            <a:off x="5264150" y="4139998"/>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flipH="1">
            <a:off x="4570310" y="4589145"/>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H="1">
            <a:off x="4959465" y="5479819"/>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H="1">
            <a:off x="3926724" y="5932805"/>
            <a:ext cx="111125" cy="412750"/>
          </a:xfrm>
          <a:prstGeom prst="line">
            <a:avLst/>
          </a:prstGeom>
        </p:spPr>
        <p:style>
          <a:lnRef idx="3">
            <a:schemeClr val="accent2"/>
          </a:lnRef>
          <a:fillRef idx="0">
            <a:schemeClr val="accent2"/>
          </a:fillRef>
          <a:effectRef idx="2">
            <a:schemeClr val="accent2"/>
          </a:effectRef>
          <a:fontRef idx="minor">
            <a:schemeClr val="tx1"/>
          </a:fontRef>
        </p:style>
      </p:cxnSp>
      <p:sp>
        <p:nvSpPr>
          <p:cNvPr id="29" name="TextBox 21"/>
          <p:cNvSpPr txBox="1"/>
          <p:nvPr/>
        </p:nvSpPr>
        <p:spPr>
          <a:xfrm>
            <a:off x="7718425" y="6085205"/>
            <a:ext cx="4178300" cy="520700"/>
          </a:xfrm>
          <a:prstGeom prst="rect">
            <a:avLst/>
          </a:prstGeom>
          <a:solidFill>
            <a:srgbClr val="92D050"/>
          </a:solidFill>
        </p:spPr>
        <p:txBody>
          <a:bodyPr wrap="square" lIns="91403" tIns="45702" rIns="91403" bIns="45702" rtlCol="0">
            <a:spAutoFit/>
          </a:bodyPr>
          <a:lstStyle/>
          <a:p>
            <a:pPr algn="ctr"/>
            <a:r>
              <a:rPr lang="en-US" sz="2800" dirty="0">
                <a:latin typeface="Times New Roman" panose="02020603050405020304" pitchFamily="18" charset="0"/>
                <a:ea typeface="Arial-Rounded" panose="020B0500000000000000" pitchFamily="34" charset="0"/>
                <a:cs typeface="Times New Roman" panose="02020603050405020304" pitchFamily="18" charset="0"/>
              </a:rPr>
              <a:t>Đọc nối tiếp câu</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1+#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23997-6896-44A2-B90E-6D38F05A8906}"/>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A033925C-0B70-4352-B4DF-3B744170CD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22093"/>
          </a:xfrm>
        </p:spPr>
      </p:pic>
      <p:pic>
        <p:nvPicPr>
          <p:cNvPr id="6" name="62" descr="E:\素材\春\7ff96c0408d5f1ad90e6490e1fb39ea4.png7ff96c0408d5f1ad90e6490e1fb39ea4">
            <a:extLst>
              <a:ext uri="{FF2B5EF4-FFF2-40B4-BE49-F238E27FC236}">
                <a16:creationId xmlns:a16="http://schemas.microsoft.com/office/drawing/2014/main" id="{64F6A5FC-3DEC-4D9C-9791-F66677AA0FDE}"/>
              </a:ext>
            </a:extLst>
          </p:cNvPr>
          <p:cNvPicPr>
            <a:picLocks noChangeAspect="1"/>
          </p:cNvPicPr>
          <p:nvPr/>
        </p:nvPicPr>
        <p:blipFill>
          <a:blip r:embed="rId3" cstate="screen"/>
          <a:srcRect/>
          <a:stretch>
            <a:fillRect/>
          </a:stretch>
        </p:blipFill>
        <p:spPr>
          <a:xfrm rot="11111076" flipH="1">
            <a:off x="-189865" y="-125095"/>
            <a:ext cx="1796415" cy="1758315"/>
          </a:xfrm>
          <a:prstGeom prst="rect">
            <a:avLst/>
          </a:prstGeom>
        </p:spPr>
      </p:pic>
      <p:pic>
        <p:nvPicPr>
          <p:cNvPr id="7" name="1" descr="E:\素材\春\7ff96c0408d5f1ad90e6490e1fb39ea4.png7ff96c0408d5f1ad90e6490e1fb39ea4">
            <a:extLst>
              <a:ext uri="{FF2B5EF4-FFF2-40B4-BE49-F238E27FC236}">
                <a16:creationId xmlns:a16="http://schemas.microsoft.com/office/drawing/2014/main" id="{17494F8F-C358-4D73-89D2-7A0FF02C3F60}"/>
              </a:ext>
            </a:extLst>
          </p:cNvPr>
          <p:cNvPicPr>
            <a:picLocks noChangeAspect="1"/>
          </p:cNvPicPr>
          <p:nvPr/>
        </p:nvPicPr>
        <p:blipFill>
          <a:blip r:embed="rId4" cstate="screen"/>
          <a:srcRect/>
          <a:stretch>
            <a:fillRect/>
          </a:stretch>
        </p:blipFill>
        <p:spPr>
          <a:xfrm rot="21000000">
            <a:off x="10031048" y="4756299"/>
            <a:ext cx="2396490" cy="2344420"/>
          </a:xfrm>
          <a:prstGeom prst="rect">
            <a:avLst/>
          </a:prstGeom>
        </p:spPr>
      </p:pic>
      <p:sp>
        <p:nvSpPr>
          <p:cNvPr id="8" name="Title 1">
            <a:extLst>
              <a:ext uri="{FF2B5EF4-FFF2-40B4-BE49-F238E27FC236}">
                <a16:creationId xmlns:a16="http://schemas.microsoft.com/office/drawing/2014/main" id="{46882B6E-9ABA-4673-A485-74913E905E59}"/>
              </a:ext>
            </a:extLst>
          </p:cNvPr>
          <p:cNvSpPr txBox="1">
            <a:spLocks/>
          </p:cNvSpPr>
          <p:nvPr/>
        </p:nvSpPr>
        <p:spPr>
          <a:xfrm>
            <a:off x="935515" y="-130978"/>
            <a:ext cx="10515600" cy="13255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a:latin typeface="Times New Roman" panose="02020603050405020304" pitchFamily="18" charset="0"/>
                <a:cs typeface="Times New Roman" panose="02020603050405020304" pitchFamily="18" charset="0"/>
              </a:rPr>
              <a:t>Luyện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a:t>
            </a:r>
          </a:p>
        </p:txBody>
      </p:sp>
      <p:sp>
        <p:nvSpPr>
          <p:cNvPr id="9" name="Content Placeholder 2">
            <a:extLst>
              <a:ext uri="{FF2B5EF4-FFF2-40B4-BE49-F238E27FC236}">
                <a16:creationId xmlns:a16="http://schemas.microsoft.com/office/drawing/2014/main" id="{0619242C-A2C1-4B76-BD9F-CACA87CF6667}"/>
              </a:ext>
            </a:extLst>
          </p:cNvPr>
          <p:cNvSpPr txBox="1">
            <a:spLocks/>
          </p:cNvSpPr>
          <p:nvPr/>
        </p:nvSpPr>
        <p:spPr>
          <a:xfrm>
            <a:off x="935515" y="1397250"/>
            <a:ext cx="10515600" cy="4351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err="1">
                <a:latin typeface="Times New Roman" panose="02020603050405020304" pitchFamily="18" charset="0"/>
                <a:cs typeface="Times New Roman" panose="02020603050405020304" pitchFamily="18" charset="0"/>
                <a:sym typeface="+mn-ea"/>
              </a:rPr>
              <a:t>Chúng</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tớ</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giúp</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các</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bạn</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có</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trí</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tưởng</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tượng</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phong</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phú</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khả</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năng</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sáng</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tạo</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và</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tính</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kiên</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nhẫn</a:t>
            </a:r>
            <a:r>
              <a:rPr lang="en-US" dirty="0">
                <a:latin typeface="Times New Roman" panose="02020603050405020304" pitchFamily="18" charset="0"/>
                <a:cs typeface="Times New Roman" panose="02020603050405020304" pitchFamily="18" charset="0"/>
                <a:sym typeface="+mn-ea"/>
              </a:rPr>
              <a:t>.</a:t>
            </a:r>
            <a:endParaRPr lang="en-US" dirty="0">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B08EC81E-DDE3-4F05-BF4F-D2F12D0EACC2}"/>
              </a:ext>
            </a:extLst>
          </p:cNvPr>
          <p:cNvCxnSpPr/>
          <p:nvPr/>
        </p:nvCxnSpPr>
        <p:spPr>
          <a:xfrm flipH="1">
            <a:off x="4772164" y="1504415"/>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a16="http://schemas.microsoft.com/office/drawing/2014/main" id="{6F2B82A0-ABCB-49F0-9292-6E925FD495D0}"/>
              </a:ext>
            </a:extLst>
          </p:cNvPr>
          <p:cNvCxnSpPr/>
          <p:nvPr/>
        </p:nvCxnSpPr>
        <p:spPr>
          <a:xfrm flipH="1">
            <a:off x="5586295" y="2018618"/>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B7D4E10A-5366-4507-9378-D6474EE6570E}"/>
              </a:ext>
            </a:extLst>
          </p:cNvPr>
          <p:cNvCxnSpPr/>
          <p:nvPr/>
        </p:nvCxnSpPr>
        <p:spPr>
          <a:xfrm flipH="1">
            <a:off x="9726148" y="1485901"/>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a:extLst>
              <a:ext uri="{FF2B5EF4-FFF2-40B4-BE49-F238E27FC236}">
                <a16:creationId xmlns:a16="http://schemas.microsoft.com/office/drawing/2014/main" id="{6879C744-A22F-4B18-88B8-8E1F553311D8}"/>
              </a:ext>
            </a:extLst>
          </p:cNvPr>
          <p:cNvCxnSpPr/>
          <p:nvPr/>
        </p:nvCxnSpPr>
        <p:spPr>
          <a:xfrm flipH="1">
            <a:off x="2364164" y="1945934"/>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B35B40FE-1D52-4417-B4C8-50A328DF3391}"/>
              </a:ext>
            </a:extLst>
          </p:cNvPr>
          <p:cNvCxnSpPr/>
          <p:nvPr/>
        </p:nvCxnSpPr>
        <p:spPr>
          <a:xfrm flipH="1">
            <a:off x="5452568" y="2003704"/>
            <a:ext cx="111125" cy="412750"/>
          </a:xfrm>
          <a:prstGeom prst="line">
            <a:avLst/>
          </a:prstGeom>
        </p:spPr>
        <p:style>
          <a:lnRef idx="3">
            <a:schemeClr val="accent2"/>
          </a:lnRef>
          <a:fillRef idx="0">
            <a:schemeClr val="accent2"/>
          </a:fillRef>
          <a:effectRef idx="2">
            <a:schemeClr val="accent2"/>
          </a:effectRef>
          <a:fontRef idx="minor">
            <a:schemeClr val="tx1"/>
          </a:fontRef>
        </p:style>
      </p:cxnSp>
      <p:pic>
        <p:nvPicPr>
          <p:cNvPr id="16" name="Picture 15">
            <a:extLst>
              <a:ext uri="{FF2B5EF4-FFF2-40B4-BE49-F238E27FC236}">
                <a16:creationId xmlns:a16="http://schemas.microsoft.com/office/drawing/2014/main" id="{4BF5B0B3-1AAC-4952-B9E1-ECCFC8ECED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2537" y="0"/>
            <a:ext cx="1179463" cy="1173846"/>
          </a:xfrm>
          <a:prstGeom prst="rect">
            <a:avLst/>
          </a:prstGeom>
        </p:spPr>
      </p:pic>
    </p:spTree>
    <p:extLst>
      <p:ext uri="{BB962C8B-B14F-4D97-AF65-F5344CB8AC3E}">
        <p14:creationId xmlns:p14="http://schemas.microsoft.com/office/powerpoint/2010/main" val="58518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0972800" cy="727075"/>
          </a:xfrm>
        </p:spPr>
        <p:txBody>
          <a:bodyPr>
            <a:normAutofit fontScale="90000"/>
          </a:bodyPr>
          <a:lstStyle/>
          <a:p>
            <a: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sym typeface="+mn-ea"/>
              </a:rPr>
              <a:t>Tớ là lê-gô</a:t>
            </a:r>
            <a:b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4635" y="707390"/>
            <a:ext cx="8468360" cy="4526280"/>
          </a:xfrm>
        </p:spPr>
        <p:txBody>
          <a:bodyPr>
            <a:noAutofit/>
          </a:bodyPr>
          <a:lstStyle/>
          <a:p>
            <a:pPr marL="0" indent="0" algn="just">
              <a:buNone/>
            </a:pPr>
            <a:r>
              <a:rPr lang="en-US" sz="2700" dirty="0">
                <a:latin typeface="Arial-Rounded" panose="020B0500000000000000" pitchFamily="34" charset="0"/>
                <a:cs typeface="Arial-Rounded" panose="020B0500000000000000" pitchFamily="34"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lê-gô</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gọi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đồ</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lắp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ráp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nhận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không</a:t>
            </a:r>
            <a:r>
              <a:rPr lang="en-US" sz="2700" dirty="0">
                <a:latin typeface="Times New Roman" panose="02020603050405020304" pitchFamily="18" charset="0"/>
                <a:cs typeface="Times New Roman" panose="02020603050405020304" pitchFamily="18" charset="0"/>
              </a:rPr>
              <a:t>?</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về</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của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nhé</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rất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anh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chị</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em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khối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nhỏ</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đủ</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màu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sắc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Hầu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gạch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Một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số</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a:t>
            </a:r>
            <a:r>
              <a:rPr lang="en-US" sz="2700" dirty="0">
                <a:latin typeface="Times New Roman" panose="02020603050405020304" pitchFamily="18" charset="0"/>
                <a:cs typeface="Times New Roman" panose="02020603050405020304" pitchFamily="18" charset="0"/>
              </a:rPr>
              <a:t> hon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xinh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xắn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khác</a:t>
            </a:r>
            <a:r>
              <a:rPr lang="en-US" sz="2700" dirty="0">
                <a:latin typeface="Times New Roman" panose="02020603050405020304" pitchFamily="18" charset="0"/>
                <a:cs typeface="Times New Roman" panose="02020603050405020304" pitchFamily="18" charset="0"/>
              </a:rPr>
              <a:t>.</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Từ</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mảnh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ghép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nhỏ</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bé</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hợp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nhau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một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thế</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kì</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lắp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ráp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cửa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cộ</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máy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theo</a:t>
            </a:r>
            <a:r>
              <a:rPr lang="en-US" sz="2700" dirty="0">
                <a:latin typeface="Times New Roman" panose="02020603050405020304" pitchFamily="18" charset="0"/>
                <a:cs typeface="Times New Roman" panose="02020603050405020304" pitchFamily="18" charset="0"/>
              </a:rPr>
              <a:t> ý </a:t>
            </a:r>
            <a:r>
              <a:rPr lang="en-US" sz="2700" dirty="0" err="1">
                <a:latin typeface="Times New Roman" panose="02020603050405020304" pitchFamily="18" charset="0"/>
                <a:cs typeface="Times New Roman" panose="02020603050405020304" pitchFamily="18" charset="0"/>
              </a:rPr>
              <a:t>thích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Sau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rời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khác</a:t>
            </a:r>
            <a:r>
              <a:rPr lang="en-US" sz="2700" dirty="0">
                <a:latin typeface="Times New Roman" panose="02020603050405020304" pitchFamily="18" charset="0"/>
                <a:cs typeface="Times New Roman" panose="02020603050405020304" pitchFamily="18" charset="0"/>
              </a:rPr>
              <a:t>. </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giúp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trí</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tưởng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tượng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phong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phú</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năng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sáng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nhẫn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Nào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sẵn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sàng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cùng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chưa</a:t>
            </a:r>
            <a:r>
              <a:rPr lang="en-US" sz="2700" dirty="0">
                <a:latin typeface="Times New Roman" panose="02020603050405020304" pitchFamily="18" charset="0"/>
                <a:cs typeface="Times New Roman" panose="02020603050405020304" pitchFamily="18" charset="0"/>
              </a:rPr>
              <a:t>?</a:t>
            </a:r>
          </a:p>
          <a:p>
            <a:pPr marL="0" indent="0" algn="r">
              <a:buNone/>
            </a:pPr>
            <a:r>
              <a:rPr lang="en-US" sz="2700" dirty="0">
                <a:latin typeface="Times New Roman" panose="02020603050405020304" pitchFamily="18" charset="0"/>
                <a:cs typeface="Times New Roman" panose="02020603050405020304" pitchFamily="18" charset="0"/>
              </a:rPr>
              <a:t>(</a:t>
            </a:r>
            <a:r>
              <a:rPr lang="en-US" sz="2700" dirty="0" err="1">
                <a:latin typeface="Times New Roman" panose="02020603050405020304" pitchFamily="18" charset="0"/>
                <a:cs typeface="Times New Roman" panose="02020603050405020304" pitchFamily="18" charset="0"/>
              </a:rPr>
              <a:t>Bảo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châu</a:t>
            </a:r>
            <a:r>
              <a:rPr lang="en-US" sz="27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8722995" y="854710"/>
            <a:ext cx="3333750" cy="4652010"/>
          </a:xfrm>
          <a:prstGeom prst="rect">
            <a:avLst/>
          </a:prstGeom>
        </p:spPr>
      </p:pic>
      <p:pic>
        <p:nvPicPr>
          <p:cNvPr id="5" name="Picture 3"/>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487680"/>
            <a:ext cx="527050" cy="1195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960" y="1552575"/>
            <a:ext cx="52705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962910"/>
            <a:ext cx="527050" cy="2058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4697095"/>
            <a:ext cx="527050" cy="1753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7400290" y="6179820"/>
            <a:ext cx="4656455" cy="582295"/>
          </a:xfrm>
          <a:prstGeom prst="rect">
            <a:avLst/>
          </a:prstGeom>
          <a:solidFill>
            <a:srgbClr val="92D050"/>
          </a:solidFill>
        </p:spPr>
        <p:txBody>
          <a:bodyPr wrap="square" lIns="91403" tIns="45702" rIns="91403" bIns="45702" rtlCol="0">
            <a:spAutoFit/>
          </a:bodyPr>
          <a:lstStyle/>
          <a:p>
            <a:pPr algn="ctr"/>
            <a:r>
              <a:rPr lang="en-US" sz="3200" dirty="0">
                <a:latin typeface="Times New Roman" panose="02020603050405020304" pitchFamily="18" charset="0"/>
                <a:ea typeface="Arial-Rounded" panose="020B0500000000000000" pitchFamily="34" charset="0"/>
                <a:cs typeface="Times New Roman" panose="02020603050405020304" pitchFamily="18" charset="0"/>
              </a:rPr>
              <a:t>Đọc nối tiếp đoạn</a:t>
            </a:r>
          </a:p>
        </p:txBody>
      </p:sp>
      <p:pic>
        <p:nvPicPr>
          <p:cNvPr id="12" name="Picture 11">
            <a:extLst>
              <a:ext uri="{FF2B5EF4-FFF2-40B4-BE49-F238E27FC236}">
                <a16:creationId xmlns:a16="http://schemas.microsoft.com/office/drawing/2014/main" id="{295B0C38-07B1-4CA6-8646-6C30193C52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6805" y="0"/>
            <a:ext cx="1125196" cy="85471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0972800" cy="727075"/>
          </a:xfrm>
        </p:spPr>
        <p:txBody>
          <a:bodyPr>
            <a:normAutofit fontScale="90000"/>
          </a:bodyPr>
          <a:lstStyle/>
          <a:p>
            <a: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sym typeface="+mn-ea"/>
              </a:rPr>
              <a:t>Tớ là lê-gô</a:t>
            </a:r>
            <a:b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4635" y="707390"/>
            <a:ext cx="8468360" cy="4526280"/>
          </a:xfrm>
        </p:spPr>
        <p:txBody>
          <a:bodyPr>
            <a:noAutofit/>
          </a:bodyPr>
          <a:lstStyle/>
          <a:p>
            <a:pPr marL="0" indent="0" algn="just">
              <a:buNone/>
            </a:pPr>
            <a:r>
              <a:rPr lang="en-US" sz="2700" dirty="0">
                <a:latin typeface="Arial-Rounded" panose="020B0500000000000000" pitchFamily="34" charset="0"/>
                <a:cs typeface="Arial-Rounded" panose="020B0500000000000000" pitchFamily="34"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lê-gô</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gọi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đồ</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lắp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ráp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nhận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không</a:t>
            </a:r>
            <a:r>
              <a:rPr lang="en-US" sz="2700" dirty="0">
                <a:latin typeface="Times New Roman" panose="02020603050405020304" pitchFamily="18" charset="0"/>
                <a:cs typeface="Times New Roman" panose="02020603050405020304" pitchFamily="18" charset="0"/>
              </a:rPr>
              <a:t>?</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về</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của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nhé</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rất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anh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chị</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em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khối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nhỏ</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đủ</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màu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sắc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Hầu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gạch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Một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số</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a:t>
            </a:r>
            <a:r>
              <a:rPr lang="en-US" sz="2700" dirty="0">
                <a:latin typeface="Times New Roman" panose="02020603050405020304" pitchFamily="18" charset="0"/>
                <a:cs typeface="Times New Roman" panose="02020603050405020304" pitchFamily="18" charset="0"/>
              </a:rPr>
              <a:t> hon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xinh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xắn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khác</a:t>
            </a:r>
            <a:r>
              <a:rPr lang="en-US" sz="2700" dirty="0">
                <a:latin typeface="Times New Roman" panose="02020603050405020304" pitchFamily="18" charset="0"/>
                <a:cs typeface="Times New Roman" panose="02020603050405020304" pitchFamily="18" charset="0"/>
              </a:rPr>
              <a:t>.</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Từ</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mảnh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ghép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nhỏ</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bé</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hợp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nhau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một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thế</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kì</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lắp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ráp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cửa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cộ</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máy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theo</a:t>
            </a:r>
            <a:r>
              <a:rPr lang="en-US" sz="2700" dirty="0">
                <a:latin typeface="Times New Roman" panose="02020603050405020304" pitchFamily="18" charset="0"/>
                <a:cs typeface="Times New Roman" panose="02020603050405020304" pitchFamily="18" charset="0"/>
              </a:rPr>
              <a:t> ý </a:t>
            </a:r>
            <a:r>
              <a:rPr lang="en-US" sz="2700" dirty="0" err="1">
                <a:latin typeface="Times New Roman" panose="02020603050405020304" pitchFamily="18" charset="0"/>
                <a:cs typeface="Times New Roman" panose="02020603050405020304" pitchFamily="18" charset="0"/>
              </a:rPr>
              <a:t>thích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Sau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rời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khác</a:t>
            </a:r>
            <a:r>
              <a:rPr lang="en-US" sz="2700" dirty="0">
                <a:latin typeface="Times New Roman" panose="02020603050405020304" pitchFamily="18" charset="0"/>
                <a:cs typeface="Times New Roman" panose="02020603050405020304" pitchFamily="18" charset="0"/>
              </a:rPr>
              <a:t>. </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giúp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trí</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tưởng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tượng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phong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phú</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năng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sáng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nhẫn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Nào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sẵn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sàng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cùng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chưa</a:t>
            </a:r>
            <a:r>
              <a:rPr lang="en-US" sz="2700" dirty="0">
                <a:latin typeface="Times New Roman" panose="02020603050405020304" pitchFamily="18" charset="0"/>
                <a:cs typeface="Times New Roman" panose="02020603050405020304" pitchFamily="18" charset="0"/>
              </a:rPr>
              <a:t>?</a:t>
            </a:r>
          </a:p>
          <a:p>
            <a:pPr marL="0" indent="0" algn="r">
              <a:buNone/>
            </a:pPr>
            <a:r>
              <a:rPr lang="en-US" sz="2700" dirty="0">
                <a:latin typeface="Times New Roman" panose="02020603050405020304" pitchFamily="18" charset="0"/>
                <a:cs typeface="Times New Roman" panose="02020603050405020304" pitchFamily="18" charset="0"/>
              </a:rPr>
              <a:t>(</a:t>
            </a:r>
            <a:r>
              <a:rPr lang="en-US" sz="2700" dirty="0" err="1">
                <a:latin typeface="Times New Roman" panose="02020603050405020304" pitchFamily="18" charset="0"/>
                <a:cs typeface="Times New Roman" panose="02020603050405020304" pitchFamily="18" charset="0"/>
              </a:rPr>
              <a:t>Bảo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châu</a:t>
            </a:r>
            <a:r>
              <a:rPr lang="en-US" sz="27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8722995" y="854710"/>
            <a:ext cx="3333750" cy="4652010"/>
          </a:xfrm>
          <a:prstGeom prst="rect">
            <a:avLst/>
          </a:prstGeom>
        </p:spPr>
      </p:pic>
      <p:sp>
        <p:nvSpPr>
          <p:cNvPr id="10" name="Cloud 9"/>
          <p:cNvSpPr/>
          <p:nvPr/>
        </p:nvSpPr>
        <p:spPr>
          <a:xfrm>
            <a:off x="8953500" y="0"/>
            <a:ext cx="3048000" cy="1268730"/>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Đọc toàn bài</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8025" y="1906270"/>
            <a:ext cx="5696585" cy="3046095"/>
          </a:xfrm>
          <a:prstGeom prst="rect">
            <a:avLst/>
          </a:prstGeom>
          <a:noFill/>
        </p:spPr>
        <p:txBody>
          <a:bodyPr wrap="square" rtlCol="0">
            <a:spAutoFit/>
          </a:bodyPr>
          <a:lstStyle/>
          <a:p>
            <a:pPr algn="ctr" defTabSz="457200">
              <a:defRPr/>
            </a:pPr>
            <a:r>
              <a:rPr lang="en-US" altLang="zh-CN" sz="9600" b="1" i="1" dirty="0" err="1">
                <a:ln w="0"/>
                <a:solidFill>
                  <a:srgbClr val="4472C4"/>
                </a:solidFill>
                <a:effectLst>
                  <a:outerShdw blurRad="38100" dist="25400" dir="5400000" algn="ctr" rotWithShape="0">
                    <a:srgbClr val="6E747A">
                      <a:alpha val="43000"/>
                    </a:srgbClr>
                  </a:outerShdw>
                </a:effectLst>
                <a:latin typeface="Verdana" panose="020B0604030504040204" charset="0"/>
                <a:ea typeface="Microsoft YaHei" panose="020B0503020204020204" charset="-122"/>
                <a:cs typeface="Verdana" panose="020B0604030504040204" charset="0"/>
                <a:sym typeface="+mn-ea"/>
              </a:rPr>
              <a:t>Trả lời câu hỏi</a:t>
            </a:r>
            <a:endParaRPr lang="en-US" sz="9600" b="1" i="1" dirty="0">
              <a:solidFill>
                <a:srgbClr val="FF0000"/>
              </a:solidFill>
              <a:latin typeface="Verdana" panose="020B0604030504040204" charset="0"/>
              <a:cs typeface="Verdana" panose="020B0604030504040204"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1379</Words>
  <Application>Microsoft Office PowerPoint</Application>
  <PresentationFormat>Widescreen</PresentationFormat>
  <Paragraphs>62</Paragraphs>
  <Slides>14</Slides>
  <Notes>3</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14</vt:i4>
      </vt:variant>
    </vt:vector>
  </HeadingPairs>
  <TitlesOfParts>
    <vt:vector size="27" baseType="lpstr">
      <vt:lpstr>Microsoft YaHei</vt:lpstr>
      <vt:lpstr>Arial</vt:lpstr>
      <vt:lpstr>Arial Rounded MT Bold</vt:lpstr>
      <vt:lpstr>Arial-Rounded</vt:lpstr>
      <vt:lpstr>Calibri</vt:lpstr>
      <vt:lpstr>Calibri Light</vt:lpstr>
      <vt:lpstr>Times New Roman</vt:lpstr>
      <vt:lpstr>Verdana</vt:lpstr>
      <vt:lpstr>2_Office Theme</vt:lpstr>
      <vt:lpstr>3_Office Theme</vt:lpstr>
      <vt:lpstr>5_Office Theme</vt:lpstr>
      <vt:lpstr>7_Office Theme</vt:lpstr>
      <vt:lpstr>4_Office 主题</vt:lpstr>
      <vt:lpstr>PowerPoint Presentation</vt:lpstr>
      <vt:lpstr>PowerPoint Presentation</vt:lpstr>
      <vt:lpstr>Tớ là lê-gô </vt:lpstr>
      <vt:lpstr>PowerPoint Presentation</vt:lpstr>
      <vt:lpstr>Tớ là lê-gô </vt:lpstr>
      <vt:lpstr>PowerPoint Presentation</vt:lpstr>
      <vt:lpstr>Tớ là lê-gô </vt:lpstr>
      <vt:lpstr>Tớ là lê-gô </vt:lpstr>
      <vt:lpstr>PowerPoint Presentation</vt:lpstr>
      <vt:lpstr>Tớ là lê-gô </vt:lpstr>
      <vt:lpstr>Tớ là lê-gô </vt:lpstr>
      <vt:lpstr>Tớ là lê-gô </vt:lpstr>
      <vt:lpstr>Chọn nội dung phù hợp với mỗi đoạn bài đọc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BENR-</dc:creator>
  <cp:lastModifiedBy>Hp</cp:lastModifiedBy>
  <cp:revision>32</cp:revision>
  <dcterms:created xsi:type="dcterms:W3CDTF">2021-05-27T09:57:00Z</dcterms:created>
  <dcterms:modified xsi:type="dcterms:W3CDTF">2024-11-27T12:39:31Z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