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8" r:id="rId4"/>
    <p:sldMasterId id="2147483736" r:id="rId5"/>
  </p:sldMasterIdLst>
  <p:notesMasterIdLst>
    <p:notesMasterId r:id="rId18"/>
  </p:notesMasterIdLst>
  <p:sldIdLst>
    <p:sldId id="288" r:id="rId6"/>
    <p:sldId id="344" r:id="rId7"/>
    <p:sldId id="399" r:id="rId8"/>
    <p:sldId id="405" r:id="rId9"/>
    <p:sldId id="305" r:id="rId10"/>
    <p:sldId id="406" r:id="rId11"/>
    <p:sldId id="407" r:id="rId12"/>
    <p:sldId id="351" r:id="rId13"/>
    <p:sldId id="408" r:id="rId14"/>
    <p:sldId id="409" r:id="rId15"/>
    <p:sldId id="410" r:id="rId16"/>
    <p:sldId id="4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0099FF"/>
    <a:srgbClr val="CCFFFF"/>
    <a:srgbClr val="66CCFF"/>
    <a:srgbClr val="990033"/>
    <a:srgbClr val="FF0066"/>
    <a:srgbClr val="FFFFCC"/>
    <a:srgbClr val="FFCCCC"/>
    <a:srgbClr val="FDA6F8"/>
    <a:srgbClr val="7E6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2593" autoAdjust="0"/>
  </p:normalViewPr>
  <p:slideViewPr>
    <p:cSldViewPr snapToGrid="0">
      <p:cViewPr varScale="1">
        <p:scale>
          <a:sx n="75" d="100"/>
          <a:sy n="75" d="100"/>
        </p:scale>
        <p:origin x="869"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A7F93-FEAD-4C25-86AA-4FD4ED91ACE9}" type="datetimeFigureOut">
              <a:rPr lang="en-US" smtClean="0"/>
              <a:t>23/11/2024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C42A4-13E2-4F1E-A68E-F7B997E34CE5}" type="slidenum">
              <a:rPr lang="en-US" smtClean="0"/>
              <a:t>‹#›</a:t>
            </a:fld>
            <a:endParaRPr lang="en-US"/>
          </a:p>
        </p:txBody>
      </p:sp>
    </p:spTree>
    <p:extLst>
      <p:ext uri="{BB962C8B-B14F-4D97-AF65-F5344CB8AC3E}">
        <p14:creationId xmlns:p14="http://schemas.microsoft.com/office/powerpoint/2010/main" val="47926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2EE3-E0FD-5B59-E3E9-22F5D5B685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5CD14-3F01-D8B6-234B-6580A64B1E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8D244-CF77-B47E-C73D-D728F38D7B3D}"/>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5" name="Footer Placeholder 4">
            <a:extLst>
              <a:ext uri="{FF2B5EF4-FFF2-40B4-BE49-F238E27FC236}">
                <a16:creationId xmlns:a16="http://schemas.microsoft.com/office/drawing/2014/main" id="{F48521AD-0F92-4E7B-7E10-75A0D4DEC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F84C22-9583-E2D5-1BC8-6E95C49C8E75}"/>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85373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E26B-FC8A-F5FF-AF8F-9210CF54CC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FE230-E2FA-15DD-8D45-FCCCF9532D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7E941-A805-D573-AD4B-07024911B96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5" name="Footer Placeholder 4">
            <a:extLst>
              <a:ext uri="{FF2B5EF4-FFF2-40B4-BE49-F238E27FC236}">
                <a16:creationId xmlns:a16="http://schemas.microsoft.com/office/drawing/2014/main" id="{A6A29E48-0DE0-DBC3-49AC-F428DEB792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2466CD-3101-23F4-1076-70E6B8482502}"/>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93730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CA90C-3ED2-832A-4B2E-E08F822A19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37274A-7A05-7E0B-91E6-951676F87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3DF99-46BE-D9A9-FF83-D264B43E05F7}"/>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5" name="Footer Placeholder 4">
            <a:extLst>
              <a:ext uri="{FF2B5EF4-FFF2-40B4-BE49-F238E27FC236}">
                <a16:creationId xmlns:a16="http://schemas.microsoft.com/office/drawing/2014/main" id="{D410BF60-F8CC-EDEA-5E5E-C4A0BC5F96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F5C03A-59E8-0069-B7A6-0E66EE892538}"/>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59155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CC894-2ED8-47EF-DB9F-6906263C45FA}"/>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136716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7C88-39AA-DF64-3881-05BE42AD7FD0}"/>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70190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AC2EB-9B79-95B7-21AB-4B85F9C4E191}"/>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332652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550CF-EDE3-FCB7-DC71-F2A577EFF43D}"/>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6" name="Footer Placeholder 5">
            <a:extLst>
              <a:ext uri="{FF2B5EF4-FFF2-40B4-BE49-F238E27FC236}">
                <a16:creationId xmlns:a16="http://schemas.microsoft.com/office/drawing/2014/main"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88789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23EC-A49C-2723-4CCA-085D828F85D3}"/>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8" name="Footer Placeholder 7">
            <a:extLst>
              <a:ext uri="{FF2B5EF4-FFF2-40B4-BE49-F238E27FC236}">
                <a16:creationId xmlns:a16="http://schemas.microsoft.com/office/drawing/2014/main"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988549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DE643-879F-AECC-BAC9-7874920C6589}"/>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4" name="Footer Placeholder 3">
            <a:extLst>
              <a:ext uri="{FF2B5EF4-FFF2-40B4-BE49-F238E27FC236}">
                <a16:creationId xmlns:a16="http://schemas.microsoft.com/office/drawing/2014/main"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267159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33982-441C-3994-2197-BCA94E8AB084}"/>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3" name="Footer Placeholder 2">
            <a:extLst>
              <a:ext uri="{FF2B5EF4-FFF2-40B4-BE49-F238E27FC236}">
                <a16:creationId xmlns:a16="http://schemas.microsoft.com/office/drawing/2014/main"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140883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64D1-F595-7432-714A-6F88CF98A4B0}"/>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6" name="Footer Placeholder 5">
            <a:extLst>
              <a:ext uri="{FF2B5EF4-FFF2-40B4-BE49-F238E27FC236}">
                <a16:creationId xmlns:a16="http://schemas.microsoft.com/office/drawing/2014/main"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96899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45F4-02B6-0A13-109F-5E6DDAC718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27D30-2BC1-3D7F-6AAF-4C63F4CED5B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A6270-9DC4-6703-DB43-7FEE91FC27DF}"/>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5" name="Footer Placeholder 4">
            <a:extLst>
              <a:ext uri="{FF2B5EF4-FFF2-40B4-BE49-F238E27FC236}">
                <a16:creationId xmlns:a16="http://schemas.microsoft.com/office/drawing/2014/main" id="{DC061D72-03BC-A64F-17C4-4378B2CE31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9FA44-6BCA-7BFB-7E62-05BD8476DAA1}"/>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5693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DEB85-75BF-D854-58AD-EC009FB1D42A}"/>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6" name="Footer Placeholder 5">
            <a:extLst>
              <a:ext uri="{FF2B5EF4-FFF2-40B4-BE49-F238E27FC236}">
                <a16:creationId xmlns:a16="http://schemas.microsoft.com/office/drawing/2014/main"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29397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65768-3494-5812-7602-71B24585E74E}"/>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629165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A0170-8195-8BD1-672B-A717F2B08ECC}"/>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400340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CC894-2ED8-47EF-DB9F-6906263C45FA}"/>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40443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7C88-39AA-DF64-3881-05BE42AD7FD0}"/>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676435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AC2EB-9B79-95B7-21AB-4B85F9C4E191}"/>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611857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550CF-EDE3-FCB7-DC71-F2A577EFF43D}"/>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6" name="Footer Placeholder 5">
            <a:extLst>
              <a:ext uri="{FF2B5EF4-FFF2-40B4-BE49-F238E27FC236}">
                <a16:creationId xmlns:a16="http://schemas.microsoft.com/office/drawing/2014/main"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055191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23EC-A49C-2723-4CCA-085D828F85D3}"/>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8" name="Footer Placeholder 7">
            <a:extLst>
              <a:ext uri="{FF2B5EF4-FFF2-40B4-BE49-F238E27FC236}">
                <a16:creationId xmlns:a16="http://schemas.microsoft.com/office/drawing/2014/main"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59425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DE643-879F-AECC-BAC9-7874920C6589}"/>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4" name="Footer Placeholder 3">
            <a:extLst>
              <a:ext uri="{FF2B5EF4-FFF2-40B4-BE49-F238E27FC236}">
                <a16:creationId xmlns:a16="http://schemas.microsoft.com/office/drawing/2014/main"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08601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33982-441C-3994-2197-BCA94E8AB084}"/>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3" name="Footer Placeholder 2">
            <a:extLst>
              <a:ext uri="{FF2B5EF4-FFF2-40B4-BE49-F238E27FC236}">
                <a16:creationId xmlns:a16="http://schemas.microsoft.com/office/drawing/2014/main"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80594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1CCFC-950D-646D-F1EE-FF68BF3EE7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D577F7-7052-74EE-2F37-01C6C24D13D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54191D-9F5E-DAC1-FC16-8A8CC437507B}"/>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5" name="Footer Placeholder 4">
            <a:extLst>
              <a:ext uri="{FF2B5EF4-FFF2-40B4-BE49-F238E27FC236}">
                <a16:creationId xmlns:a16="http://schemas.microsoft.com/office/drawing/2014/main" id="{14B4B743-4E19-708B-7675-27D21CA849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7471BA-E194-88AF-64C0-D5C052BA290A}"/>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438119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64D1-F595-7432-714A-6F88CF98A4B0}"/>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6" name="Footer Placeholder 5">
            <a:extLst>
              <a:ext uri="{FF2B5EF4-FFF2-40B4-BE49-F238E27FC236}">
                <a16:creationId xmlns:a16="http://schemas.microsoft.com/office/drawing/2014/main"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9037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DEB85-75BF-D854-58AD-EC009FB1D42A}"/>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6" name="Footer Placeholder 5">
            <a:extLst>
              <a:ext uri="{FF2B5EF4-FFF2-40B4-BE49-F238E27FC236}">
                <a16:creationId xmlns:a16="http://schemas.microsoft.com/office/drawing/2014/main"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13534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65768-3494-5812-7602-71B24585E74E}"/>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129172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A0170-8195-8BD1-672B-A717F2B08ECC}"/>
              </a:ext>
            </a:extLst>
          </p:cNvPr>
          <p:cNvSpPr>
            <a:spLocks noGrp="1"/>
          </p:cNvSpPr>
          <p:nvPr>
            <p:ph type="dt" sz="half" idx="10"/>
          </p:nvPr>
        </p:nvSpPr>
        <p:spPr/>
        <p:txBody>
          <a:body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328650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0508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107452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813195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4912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82100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635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1158-5E1B-7BFA-AE03-F2AF937BA5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8DC40-8688-022B-48C6-6067112110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5F5A68-AD06-97A0-F7F4-50CE35A72D6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060FC8-3050-CEA0-EBE1-4A39DE3E14FC}"/>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6" name="Footer Placeholder 5">
            <a:extLst>
              <a:ext uri="{FF2B5EF4-FFF2-40B4-BE49-F238E27FC236}">
                <a16:creationId xmlns:a16="http://schemas.microsoft.com/office/drawing/2014/main" id="{A18D4DE9-9481-8423-94D0-E0E6B9A47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B86E7-EACB-8221-E9DF-8C7195B36A41}"/>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506252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299467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27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549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036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21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74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61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2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62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814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EC6E-E06F-193E-CCB9-500D244C580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B6DB50-D907-1D07-A169-21C10ACD45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EF20D-2ED0-C771-615A-0EF51ED918C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442F2-747B-EB26-4E04-0CD499FC99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3F1E2-F61D-FE56-4402-2EA86BB7BED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AB6F2A-1F0C-2AA4-1AD3-707DF0918FF3}"/>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8" name="Footer Placeholder 7">
            <a:extLst>
              <a:ext uri="{FF2B5EF4-FFF2-40B4-BE49-F238E27FC236}">
                <a16:creationId xmlns:a16="http://schemas.microsoft.com/office/drawing/2014/main" id="{087B3BE0-6BBA-AE02-41FB-8766CB08F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3D2ECD0-9DBF-7985-A0D6-854985FF60C6}"/>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712932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6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4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C558-00FE-3FFB-D9AA-6A17E059C3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6FA7567-1F07-D22D-9DAD-41EB09A4FECB}"/>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4" name="Footer Placeholder 3">
            <a:extLst>
              <a:ext uri="{FF2B5EF4-FFF2-40B4-BE49-F238E27FC236}">
                <a16:creationId xmlns:a16="http://schemas.microsoft.com/office/drawing/2014/main" id="{59C94D9A-3435-3685-B944-BA0D1432A9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A1BF59-51BD-F9E3-8D61-BF30FC3617EC}"/>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8865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090F5-C6F9-A632-68C0-2BEEC923020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3" name="Footer Placeholder 2">
            <a:extLst>
              <a:ext uri="{FF2B5EF4-FFF2-40B4-BE49-F238E27FC236}">
                <a16:creationId xmlns:a16="http://schemas.microsoft.com/office/drawing/2014/main" id="{D3D843FC-A6B8-4333-2A75-C1C204CAED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214EE5-90AA-5BD2-4D65-6466E1FFE05A}"/>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72355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41DA-FB99-A182-3BD4-CC4E307FF87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99EC3-816F-B7B5-0681-709FBA1B9C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C1BB42-8416-1821-F728-F4CB643E52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5D1E45-D474-D67E-1FBD-C156058AB3CF}"/>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6" name="Footer Placeholder 5">
            <a:extLst>
              <a:ext uri="{FF2B5EF4-FFF2-40B4-BE49-F238E27FC236}">
                <a16:creationId xmlns:a16="http://schemas.microsoft.com/office/drawing/2014/main" id="{E63A6542-70C4-473C-0B0F-24A2F6E963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B12326-FE35-3F35-1FDC-F352E11FD2C0}"/>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403765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B392-BA6D-26DF-DEF6-2D844C323E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028314-F4C7-1718-A541-D400236C8B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4F0E6F-30B3-8DAC-79F4-64A1C7C834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29F71D-BA98-8018-9CAC-E0850713A44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23/11/2024</a:t>
            </a:fld>
            <a:endParaRPr lang="en-US"/>
          </a:p>
        </p:txBody>
      </p:sp>
      <p:sp>
        <p:nvSpPr>
          <p:cNvPr id="6" name="Footer Placeholder 5">
            <a:extLst>
              <a:ext uri="{FF2B5EF4-FFF2-40B4-BE49-F238E27FC236}">
                <a16:creationId xmlns:a16="http://schemas.microsoft.com/office/drawing/2014/main" id="{E4820F05-4658-28E8-4F74-36867FACE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98D753-CC86-7137-4464-8F4CE26508E4}"/>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6202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C8A73643-A221-72C5-C59F-ADD70CA84A5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t="-12888" b="-12888"/>
            </a:stretch>
          </a:blipFill>
        </p:spPr>
        <p:txBody>
          <a:bodyPr/>
          <a:lstStyle/>
          <a:p>
            <a:endParaRPr lang="en-US"/>
          </a:p>
        </p:txBody>
      </p:sp>
    </p:spTree>
    <p:extLst>
      <p:ext uri="{BB962C8B-B14F-4D97-AF65-F5344CB8AC3E}">
        <p14:creationId xmlns:p14="http://schemas.microsoft.com/office/powerpoint/2010/main" val="14164859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F3CEDF0-B6E2-620C-EEE8-EE458495EE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id="{2B076748-2A49-730F-12A3-CF1BA1DE2B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22703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3A7672D-9A53-A681-B039-C8ECF17644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23/11/2024</a:t>
            </a:fld>
            <a:endParaRPr lang="en-US"/>
          </a:p>
        </p:txBody>
      </p:sp>
      <p:sp>
        <p:nvSpPr>
          <p:cNvPr id="5" name="Footer Placeholder 4">
            <a:extLst>
              <a:ext uri="{FF2B5EF4-FFF2-40B4-BE49-F238E27FC236}">
                <a16:creationId xmlns:a16="http://schemas.microsoft.com/office/drawing/2014/main"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id="{2B076748-2A49-730F-12A3-CF1BA1DE2B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6616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70311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E6945">
            <a:alpha val="99000"/>
          </a:srgbClr>
        </a:solidFill>
        <a:effectLst/>
      </p:bgPr>
    </p:bg>
    <p:spTree>
      <p:nvGrpSpPr>
        <p:cNvPr id="1" name=""/>
        <p:cNvGrpSpPr/>
        <p:nvPr/>
      </p:nvGrpSpPr>
      <p:grpSpPr>
        <a:xfrm>
          <a:off x="0" y="0"/>
          <a:ext cx="0" cy="0"/>
          <a:chOff x="0" y="0"/>
          <a:chExt cx="0" cy="0"/>
        </a:xfrm>
      </p:grpSpPr>
      <p:sp>
        <p:nvSpPr>
          <p:cNvPr id="9" name="TextBox 8"/>
          <p:cNvSpPr txBox="1"/>
          <p:nvPr userDrawn="1"/>
        </p:nvSpPr>
        <p:spPr>
          <a:xfrm>
            <a:off x="11320379" y="-11833"/>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rPr>
              <a:t> non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AutoShape 4"/>
          <p:cNvSpPr/>
          <p:nvPr userDrawn="1"/>
        </p:nvSpPr>
        <p:spPr>
          <a:xfrm>
            <a:off x="101600" y="76200"/>
            <a:ext cx="11988800" cy="6680200"/>
          </a:xfrm>
          <a:prstGeom prst="roundRect">
            <a:avLst>
              <a:gd name="adj" fmla="val 0"/>
            </a:avLst>
          </a:prstGeom>
          <a:solidFill>
            <a:srgbClr val="FFFFFF"/>
          </a:solidFill>
        </p:spPr>
      </p:sp>
    </p:spTree>
    <p:extLst>
      <p:ext uri="{BB962C8B-B14F-4D97-AF65-F5344CB8AC3E}">
        <p14:creationId xmlns:p14="http://schemas.microsoft.com/office/powerpoint/2010/main" val="304496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453773" y="2024412"/>
            <a:ext cx="9300072" cy="2123658"/>
          </a:xfrm>
          <a:prstGeom prst="rect">
            <a:avLst/>
          </a:prstGeom>
          <a:noFill/>
        </p:spPr>
        <p:txBody>
          <a:bodyPr wrap="square">
            <a:spAutoFit/>
          </a:bodyPr>
          <a:lstStyle/>
          <a:p>
            <a:pPr algn="ctr" defTabSz="609630"/>
            <a:r>
              <a:rPr lang="en-US" sz="6600" b="1" dirty="0" smtClean="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Sử </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dụng </a:t>
            </a:r>
            <a:r>
              <a:rPr lang="en-US" sz="6600" b="1" dirty="0" smtClean="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năng lượng</a:t>
            </a:r>
          </a:p>
          <a:p>
            <a:pPr algn="ctr" defTabSz="609630"/>
            <a:r>
              <a:rPr lang="en-US" sz="6600" b="1" dirty="0" smtClean="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nước chảy</a:t>
            </a:r>
            <a:endParaRPr lang="en-US" sz="1100"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endParaRPr>
          </a:p>
        </p:txBody>
      </p:sp>
      <p:sp>
        <p:nvSpPr>
          <p:cNvPr id="2" name="TextBox 1"/>
          <p:cNvSpPr txBox="1"/>
          <p:nvPr/>
        </p:nvSpPr>
        <p:spPr>
          <a:xfrm>
            <a:off x="3830320" y="497840"/>
            <a:ext cx="3901440" cy="646331"/>
          </a:xfrm>
          <a:prstGeom prst="rect">
            <a:avLst/>
          </a:prstGeom>
          <a:noFill/>
        </p:spPr>
        <p:txBody>
          <a:bodyPr wrap="square" rtlCol="0">
            <a:spAutoFit/>
          </a:bodyPr>
          <a:lstStyle/>
          <a:p>
            <a:r>
              <a:rPr lang="en-US" sz="3600" b="1" dirty="0" smtClean="0">
                <a:solidFill>
                  <a:srgbClr val="C00000"/>
                </a:solidFill>
              </a:rPr>
              <a:t>KHOA HỌC – LỚP 5</a:t>
            </a:r>
            <a:endParaRPr lang="en-US" sz="3600" b="1" dirty="0">
              <a:solidFill>
                <a:srgbClr val="C00000"/>
              </a:solidFill>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935397" y="365300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lvl="0" algn="just"/>
            <a:r>
              <a:rPr lang="vi-VN" sz="4000" dirty="0">
                <a:solidFill>
                  <a:prstClr val="black"/>
                </a:solidFill>
                <a:latin typeface="Cambria" panose="02040503050406030204" pitchFamily="18" charset="0"/>
              </a:rPr>
              <a:t>Vì sao khi thuyền buồm đi ngược gió, người ta phải hạ buồm xuống?</a:t>
            </a:r>
          </a:p>
        </p:txBody>
      </p:sp>
      <p:sp>
        <p:nvSpPr>
          <p:cNvPr id="7" name="Arrow: Curved Right 6">
            <a:extLst>
              <a:ext uri="{FF2B5EF4-FFF2-40B4-BE49-F238E27FC236}">
                <a16:creationId xmlns:a16="http://schemas.microsoft.com/office/drawing/2014/main" id="{FD125F93-8170-E655-1C42-CB385CB7A1B7}"/>
              </a:ext>
            </a:extLst>
          </p:cNvPr>
          <p:cNvSpPr/>
          <p:nvPr/>
        </p:nvSpPr>
        <p:spPr>
          <a:xfrm>
            <a:off x="1047965" y="1684962"/>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35384" y="2000228"/>
            <a:ext cx="6600391" cy="3917687"/>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 xmlns:ask="http://schemas.microsoft.com/office/drawing/2018/sketchyshapes" sd="2925326911">
                  <a:custGeom>
                    <a:avLst/>
                    <a:gdLst>
                      <a:gd name="connsiteX0" fmla="*/ 0 w 6600391"/>
                      <a:gd name="connsiteY0" fmla="*/ 652960 h 3917687"/>
                      <a:gd name="connsiteX1" fmla="*/ 482116 w 6600391"/>
                      <a:gd name="connsiteY1" fmla="*/ 0 h 3917687"/>
                      <a:gd name="connsiteX2" fmla="*/ 6118274 w 6600391"/>
                      <a:gd name="connsiteY2" fmla="*/ 0 h 3917687"/>
                      <a:gd name="connsiteX3" fmla="*/ 6600391 w 6600391"/>
                      <a:gd name="connsiteY3" fmla="*/ 652960 h 3917687"/>
                      <a:gd name="connsiteX4" fmla="*/ 6600391 w 6600391"/>
                      <a:gd name="connsiteY4" fmla="*/ 3264726 h 3917687"/>
                      <a:gd name="connsiteX5" fmla="*/ 6118274 w 6600391"/>
                      <a:gd name="connsiteY5" fmla="*/ 3917687 h 3917687"/>
                      <a:gd name="connsiteX6" fmla="*/ 482116 w 6600391"/>
                      <a:gd name="connsiteY6" fmla="*/ 3917687 h 3917687"/>
                      <a:gd name="connsiteX7" fmla="*/ 0 w 6600391"/>
                      <a:gd name="connsiteY7" fmla="*/ 3264726 h 3917687"/>
                      <a:gd name="connsiteX8" fmla="*/ 0 w 6600391"/>
                      <a:gd name="connsiteY8" fmla="*/ 652960 h 3917687"/>
                      <a:gd name="connsiteX0" fmla="*/ 0 w 6600391"/>
                      <a:gd name="connsiteY0" fmla="*/ 652960 h 3917687"/>
                      <a:gd name="connsiteX1" fmla="*/ 482116 w 6600391"/>
                      <a:gd name="connsiteY1" fmla="*/ 0 h 3917687"/>
                      <a:gd name="connsiteX2" fmla="*/ 6118274 w 6600391"/>
                      <a:gd name="connsiteY2" fmla="*/ 0 h 3917687"/>
                      <a:gd name="connsiteX3" fmla="*/ 6600391 w 6600391"/>
                      <a:gd name="connsiteY3" fmla="*/ 652960 h 3917687"/>
                      <a:gd name="connsiteX4" fmla="*/ 6600391 w 6600391"/>
                      <a:gd name="connsiteY4" fmla="*/ 3264726 h 3917687"/>
                      <a:gd name="connsiteX5" fmla="*/ 6118274 w 6600391"/>
                      <a:gd name="connsiteY5" fmla="*/ 3917687 h 3917687"/>
                      <a:gd name="connsiteX6" fmla="*/ 482116 w 6600391"/>
                      <a:gd name="connsiteY6" fmla="*/ 3917687 h 3917687"/>
                      <a:gd name="connsiteX7" fmla="*/ 0 w 6600391"/>
                      <a:gd name="connsiteY7" fmla="*/ 3264726 h 3917687"/>
                      <a:gd name="connsiteX8" fmla="*/ 0 w 6600391"/>
                      <a:gd name="connsiteY8" fmla="*/ 652960 h 3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3917687" fill="none" extrusionOk="0">
                        <a:moveTo>
                          <a:pt x="0" y="652960"/>
                        </a:moveTo>
                        <a:cubicBezTo>
                          <a:pt x="-38091" y="295137"/>
                          <a:pt x="206996" y="62159"/>
                          <a:pt x="482116" y="0"/>
                        </a:cubicBezTo>
                        <a:cubicBezTo>
                          <a:pt x="2026325" y="117092"/>
                          <a:pt x="4983719" y="-255164"/>
                          <a:pt x="6118274" y="0"/>
                        </a:cubicBezTo>
                        <a:cubicBezTo>
                          <a:pt x="6423162" y="-52579"/>
                          <a:pt x="6674220" y="317674"/>
                          <a:pt x="6600391" y="652960"/>
                        </a:cubicBezTo>
                        <a:cubicBezTo>
                          <a:pt x="6671026" y="1050293"/>
                          <a:pt x="6544682" y="2973256"/>
                          <a:pt x="6600391" y="3264726"/>
                        </a:cubicBezTo>
                        <a:cubicBezTo>
                          <a:pt x="6528932" y="3592645"/>
                          <a:pt x="6339507" y="3942347"/>
                          <a:pt x="6118274" y="3917687"/>
                        </a:cubicBezTo>
                        <a:cubicBezTo>
                          <a:pt x="4975981" y="4053616"/>
                          <a:pt x="1995296" y="3714857"/>
                          <a:pt x="482116" y="3917687"/>
                        </a:cubicBezTo>
                        <a:cubicBezTo>
                          <a:pt x="211017" y="3958758"/>
                          <a:pt x="-79414" y="3704746"/>
                          <a:pt x="0" y="3264726"/>
                        </a:cubicBezTo>
                        <a:cubicBezTo>
                          <a:pt x="60186" y="2220653"/>
                          <a:pt x="15503" y="1247827"/>
                          <a:pt x="0" y="652960"/>
                        </a:cubicBezTo>
                        <a:close/>
                      </a:path>
                      <a:path w="6600391" h="3917687" stroke="0" extrusionOk="0">
                        <a:moveTo>
                          <a:pt x="0" y="652960"/>
                        </a:moveTo>
                        <a:cubicBezTo>
                          <a:pt x="19373" y="295767"/>
                          <a:pt x="270650" y="11501"/>
                          <a:pt x="482116" y="0"/>
                        </a:cubicBezTo>
                        <a:cubicBezTo>
                          <a:pt x="2165750" y="-230689"/>
                          <a:pt x="5219940" y="-57243"/>
                          <a:pt x="6118274" y="0"/>
                        </a:cubicBezTo>
                        <a:cubicBezTo>
                          <a:pt x="6380996" y="-32607"/>
                          <a:pt x="6576007" y="334754"/>
                          <a:pt x="6600391" y="652960"/>
                        </a:cubicBezTo>
                        <a:cubicBezTo>
                          <a:pt x="6647204" y="1770111"/>
                          <a:pt x="6723322" y="2646228"/>
                          <a:pt x="6600391" y="3264726"/>
                        </a:cubicBezTo>
                        <a:cubicBezTo>
                          <a:pt x="6624037" y="3686786"/>
                          <a:pt x="6351440" y="3915857"/>
                          <a:pt x="6118274" y="3917687"/>
                        </a:cubicBezTo>
                        <a:cubicBezTo>
                          <a:pt x="4746862" y="4015178"/>
                          <a:pt x="2388107" y="3786425"/>
                          <a:pt x="482116" y="3917687"/>
                        </a:cubicBezTo>
                        <a:cubicBezTo>
                          <a:pt x="201841" y="3870630"/>
                          <a:pt x="-70639" y="3610478"/>
                          <a:pt x="0" y="3264726"/>
                        </a:cubicBezTo>
                        <a:cubicBezTo>
                          <a:pt x="-131163" y="2789675"/>
                          <a:pt x="-64320" y="1726629"/>
                          <a:pt x="0" y="652960"/>
                        </a:cubicBezTo>
                        <a:close/>
                      </a:path>
                      <a:path w="6600391" h="3917687" fill="none" stroke="0" extrusionOk="0">
                        <a:moveTo>
                          <a:pt x="0" y="652960"/>
                        </a:moveTo>
                        <a:cubicBezTo>
                          <a:pt x="26430" y="288731"/>
                          <a:pt x="235450" y="43718"/>
                          <a:pt x="482116" y="0"/>
                        </a:cubicBezTo>
                        <a:cubicBezTo>
                          <a:pt x="2123452" y="-36733"/>
                          <a:pt x="4982391" y="-25149"/>
                          <a:pt x="6118274" y="0"/>
                        </a:cubicBezTo>
                        <a:cubicBezTo>
                          <a:pt x="6377325" y="-40358"/>
                          <a:pt x="6628146" y="345039"/>
                          <a:pt x="6600391" y="652960"/>
                        </a:cubicBezTo>
                        <a:cubicBezTo>
                          <a:pt x="6699427" y="971664"/>
                          <a:pt x="6528833" y="2939160"/>
                          <a:pt x="6600391" y="3264726"/>
                        </a:cubicBezTo>
                        <a:cubicBezTo>
                          <a:pt x="6568434" y="3612044"/>
                          <a:pt x="6342533" y="3939869"/>
                          <a:pt x="6118274" y="3917687"/>
                        </a:cubicBezTo>
                        <a:cubicBezTo>
                          <a:pt x="5141412" y="3760519"/>
                          <a:pt x="2077343" y="3572179"/>
                          <a:pt x="482116" y="3917687"/>
                        </a:cubicBezTo>
                        <a:cubicBezTo>
                          <a:pt x="205970" y="3900422"/>
                          <a:pt x="-49490" y="3664389"/>
                          <a:pt x="0" y="3264726"/>
                        </a:cubicBezTo>
                        <a:cubicBezTo>
                          <a:pt x="-37716" y="2026305"/>
                          <a:pt x="71818" y="1325292"/>
                          <a:pt x="0" y="65296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prstClr val="black"/>
                </a:solidFill>
                <a:latin typeface="Calibri"/>
              </a:rPr>
              <a:t>Khi thuyền buồm đi ngược gió, cánh buồm sẽ chịu lực cản rất lớn của gió, làm thuyền di chuyển chậm lại. Để giảm thiểu lực cản này, người ta phải hạ buồm.</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8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935397" y="365300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lvl="0" algn="just"/>
            <a:r>
              <a:rPr lang="vi-VN" sz="4000" dirty="0">
                <a:solidFill>
                  <a:prstClr val="black"/>
                </a:solidFill>
                <a:latin typeface="Cambria" panose="02040503050406030204" pitchFamily="18" charset="0"/>
              </a:rPr>
              <a:t>Nguồn năng lượng nào đã giúp bè gỗ trôi được trên sông?</a:t>
            </a:r>
          </a:p>
        </p:txBody>
      </p:sp>
      <p:sp>
        <p:nvSpPr>
          <p:cNvPr id="7" name="Arrow: Curved Right 6">
            <a:extLst>
              <a:ext uri="{FF2B5EF4-FFF2-40B4-BE49-F238E27FC236}">
                <a16:creationId xmlns:a16="http://schemas.microsoft.com/office/drawing/2014/main" id="{FD125F93-8170-E655-1C42-CB385CB7A1B7}"/>
              </a:ext>
            </a:extLst>
          </p:cNvPr>
          <p:cNvSpPr/>
          <p:nvPr/>
        </p:nvSpPr>
        <p:spPr>
          <a:xfrm>
            <a:off x="1047965" y="1684962"/>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76480" y="2082422"/>
            <a:ext cx="6600391" cy="2612869"/>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 xmlns:ask="http://schemas.microsoft.com/office/drawing/2018/sketchyshapes" sd="2925326911">
                  <a:custGeom>
                    <a:avLst/>
                    <a:gdLst>
                      <a:gd name="connsiteX0" fmla="*/ 0 w 6600391"/>
                      <a:gd name="connsiteY0" fmla="*/ 435486 h 2612869"/>
                      <a:gd name="connsiteX1" fmla="*/ 482116 w 6600391"/>
                      <a:gd name="connsiteY1" fmla="*/ 0 h 2612869"/>
                      <a:gd name="connsiteX2" fmla="*/ 6118274 w 6600391"/>
                      <a:gd name="connsiteY2" fmla="*/ 0 h 2612869"/>
                      <a:gd name="connsiteX3" fmla="*/ 6600391 w 6600391"/>
                      <a:gd name="connsiteY3" fmla="*/ 435486 h 2612869"/>
                      <a:gd name="connsiteX4" fmla="*/ 6600391 w 6600391"/>
                      <a:gd name="connsiteY4" fmla="*/ 2177382 h 2612869"/>
                      <a:gd name="connsiteX5" fmla="*/ 6118274 w 6600391"/>
                      <a:gd name="connsiteY5" fmla="*/ 2612869 h 2612869"/>
                      <a:gd name="connsiteX6" fmla="*/ 482116 w 6600391"/>
                      <a:gd name="connsiteY6" fmla="*/ 2612869 h 2612869"/>
                      <a:gd name="connsiteX7" fmla="*/ 0 w 6600391"/>
                      <a:gd name="connsiteY7" fmla="*/ 2177382 h 2612869"/>
                      <a:gd name="connsiteX8" fmla="*/ 0 w 6600391"/>
                      <a:gd name="connsiteY8" fmla="*/ 435486 h 2612869"/>
                      <a:gd name="connsiteX0" fmla="*/ 0 w 6600391"/>
                      <a:gd name="connsiteY0" fmla="*/ 435486 h 2612869"/>
                      <a:gd name="connsiteX1" fmla="*/ 482116 w 6600391"/>
                      <a:gd name="connsiteY1" fmla="*/ 0 h 2612869"/>
                      <a:gd name="connsiteX2" fmla="*/ 6118274 w 6600391"/>
                      <a:gd name="connsiteY2" fmla="*/ 0 h 2612869"/>
                      <a:gd name="connsiteX3" fmla="*/ 6600391 w 6600391"/>
                      <a:gd name="connsiteY3" fmla="*/ 435486 h 2612869"/>
                      <a:gd name="connsiteX4" fmla="*/ 6600391 w 6600391"/>
                      <a:gd name="connsiteY4" fmla="*/ 2177382 h 2612869"/>
                      <a:gd name="connsiteX5" fmla="*/ 6118274 w 6600391"/>
                      <a:gd name="connsiteY5" fmla="*/ 2612869 h 2612869"/>
                      <a:gd name="connsiteX6" fmla="*/ 482116 w 6600391"/>
                      <a:gd name="connsiteY6" fmla="*/ 2612869 h 2612869"/>
                      <a:gd name="connsiteX7" fmla="*/ 0 w 6600391"/>
                      <a:gd name="connsiteY7" fmla="*/ 2177382 h 2612869"/>
                      <a:gd name="connsiteX8" fmla="*/ 0 w 6600391"/>
                      <a:gd name="connsiteY8" fmla="*/ 435486 h 26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2612869" fill="none" extrusionOk="0">
                        <a:moveTo>
                          <a:pt x="0" y="435486"/>
                        </a:moveTo>
                        <a:cubicBezTo>
                          <a:pt x="-51958" y="198086"/>
                          <a:pt x="203648" y="66041"/>
                          <a:pt x="482116" y="0"/>
                        </a:cubicBezTo>
                        <a:cubicBezTo>
                          <a:pt x="1974432" y="272139"/>
                          <a:pt x="4945634" y="-118887"/>
                          <a:pt x="6118274" y="0"/>
                        </a:cubicBezTo>
                        <a:cubicBezTo>
                          <a:pt x="6412974" y="-37064"/>
                          <a:pt x="6665971" y="213297"/>
                          <a:pt x="6600391" y="435486"/>
                        </a:cubicBezTo>
                        <a:cubicBezTo>
                          <a:pt x="6688700" y="686896"/>
                          <a:pt x="6536076" y="1980758"/>
                          <a:pt x="6600391" y="2177382"/>
                        </a:cubicBezTo>
                        <a:cubicBezTo>
                          <a:pt x="6545411" y="2397683"/>
                          <a:pt x="6314154" y="2642600"/>
                          <a:pt x="6118274" y="2612869"/>
                        </a:cubicBezTo>
                        <a:cubicBezTo>
                          <a:pt x="4968655" y="2772285"/>
                          <a:pt x="2097683" y="2482403"/>
                          <a:pt x="482116" y="2612869"/>
                        </a:cubicBezTo>
                        <a:cubicBezTo>
                          <a:pt x="213057" y="2633237"/>
                          <a:pt x="-48198" y="2456386"/>
                          <a:pt x="0" y="2177382"/>
                        </a:cubicBezTo>
                        <a:cubicBezTo>
                          <a:pt x="50458" y="1458661"/>
                          <a:pt x="46598" y="837623"/>
                          <a:pt x="0" y="435486"/>
                        </a:cubicBezTo>
                        <a:close/>
                      </a:path>
                      <a:path w="6600391" h="2612869" stroke="0" extrusionOk="0">
                        <a:moveTo>
                          <a:pt x="0" y="435486"/>
                        </a:moveTo>
                        <a:cubicBezTo>
                          <a:pt x="30588" y="235633"/>
                          <a:pt x="253218" y="5116"/>
                          <a:pt x="482116" y="0"/>
                        </a:cubicBezTo>
                        <a:cubicBezTo>
                          <a:pt x="2220528" y="-125786"/>
                          <a:pt x="5287108" y="-56562"/>
                          <a:pt x="6118274" y="0"/>
                        </a:cubicBezTo>
                        <a:cubicBezTo>
                          <a:pt x="6389024" y="904"/>
                          <a:pt x="6591451" y="222503"/>
                          <a:pt x="6600391" y="435486"/>
                        </a:cubicBezTo>
                        <a:cubicBezTo>
                          <a:pt x="6667860" y="1223353"/>
                          <a:pt x="6723079" y="1776864"/>
                          <a:pt x="6600391" y="2177382"/>
                        </a:cubicBezTo>
                        <a:cubicBezTo>
                          <a:pt x="6622557" y="2467648"/>
                          <a:pt x="6351492" y="2604929"/>
                          <a:pt x="6118274" y="2612869"/>
                        </a:cubicBezTo>
                        <a:cubicBezTo>
                          <a:pt x="4705308" y="2719490"/>
                          <a:pt x="2381625" y="2491068"/>
                          <a:pt x="482116" y="2612869"/>
                        </a:cubicBezTo>
                        <a:cubicBezTo>
                          <a:pt x="201555" y="2582201"/>
                          <a:pt x="-46059" y="2409465"/>
                          <a:pt x="0" y="2177382"/>
                        </a:cubicBezTo>
                        <a:cubicBezTo>
                          <a:pt x="-140558" y="1926297"/>
                          <a:pt x="-94234" y="1155138"/>
                          <a:pt x="0" y="435486"/>
                        </a:cubicBezTo>
                        <a:close/>
                      </a:path>
                      <a:path w="6600391" h="2612869" fill="none" stroke="0" extrusionOk="0">
                        <a:moveTo>
                          <a:pt x="0" y="435486"/>
                        </a:moveTo>
                        <a:cubicBezTo>
                          <a:pt x="-4813" y="194389"/>
                          <a:pt x="262840" y="26762"/>
                          <a:pt x="482116" y="0"/>
                        </a:cubicBezTo>
                        <a:cubicBezTo>
                          <a:pt x="2079185" y="-4191"/>
                          <a:pt x="4976012" y="-14980"/>
                          <a:pt x="6118274" y="0"/>
                        </a:cubicBezTo>
                        <a:cubicBezTo>
                          <a:pt x="6374706" y="-46630"/>
                          <a:pt x="6633649" y="211356"/>
                          <a:pt x="6600391" y="435486"/>
                        </a:cubicBezTo>
                        <a:cubicBezTo>
                          <a:pt x="6698075" y="656682"/>
                          <a:pt x="6527818" y="1939372"/>
                          <a:pt x="6600391" y="2177382"/>
                        </a:cubicBezTo>
                        <a:cubicBezTo>
                          <a:pt x="6582468" y="2440231"/>
                          <a:pt x="6348074" y="2627058"/>
                          <a:pt x="6118274" y="2612869"/>
                        </a:cubicBezTo>
                        <a:cubicBezTo>
                          <a:pt x="5184606" y="2374762"/>
                          <a:pt x="2181821" y="2444297"/>
                          <a:pt x="482116" y="2612869"/>
                        </a:cubicBezTo>
                        <a:cubicBezTo>
                          <a:pt x="210674" y="2608643"/>
                          <a:pt x="-46525" y="2443591"/>
                          <a:pt x="0" y="2177382"/>
                        </a:cubicBezTo>
                        <a:cubicBezTo>
                          <a:pt x="-525" y="1361977"/>
                          <a:pt x="67632" y="884073"/>
                          <a:pt x="0" y="43548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prstClr val="black"/>
                </a:solidFill>
                <a:latin typeface="Calibri"/>
              </a:rPr>
              <a:t>Nguồn năng lượng nước chảy (chủ yếu) và năng lượng gió (góp phần) đã giúp bè gỗ trôi được trên sông.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09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DAAEA-459F-AB0A-9743-20679FA29DC4}"/>
              </a:ext>
            </a:extLst>
          </p:cNvPr>
          <p:cNvPicPr>
            <a:picLocks noChangeAspect="1"/>
          </p:cNvPicPr>
          <p:nvPr/>
        </p:nvPicPr>
        <p:blipFill>
          <a:blip r:embed="rId2"/>
          <a:stretch>
            <a:fillRect/>
          </a:stretch>
        </p:blipFill>
        <p:spPr>
          <a:xfrm>
            <a:off x="1631609" y="195893"/>
            <a:ext cx="8139114" cy="6273653"/>
          </a:xfrm>
          <a:prstGeom prst="rect">
            <a:avLst/>
          </a:prstGeom>
        </p:spPr>
      </p:pic>
    </p:spTree>
    <p:extLst>
      <p:ext uri="{BB962C8B-B14F-4D97-AF65-F5344CB8AC3E}">
        <p14:creationId xmlns:p14="http://schemas.microsoft.com/office/powerpoint/2010/main" val="373627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B4F0E609-3A97-0B26-6153-1F106DBDAD35}"/>
              </a:ext>
            </a:extLst>
          </p:cNvPr>
          <p:cNvSpPr txBox="1"/>
          <p:nvPr/>
        </p:nvSpPr>
        <p:spPr>
          <a:xfrm>
            <a:off x="968718" y="459305"/>
            <a:ext cx="10468724" cy="1754326"/>
          </a:xfrm>
          <a:prstGeom prst="rect">
            <a:avLst/>
          </a:prstGeom>
          <a:noFill/>
        </p:spPr>
        <p:txBody>
          <a:bodyPr wrap="square">
            <a:spAutoFit/>
          </a:bodyPr>
          <a:lstStyle/>
          <a:p>
            <a:pPr algn="ctr"/>
            <a:r>
              <a:rPr lang="vi-VN" sz="3600" b="1" dirty="0">
                <a:solidFill>
                  <a:srgbClr val="CF202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Quan sát hình 5 và cho biết con người sử dụng năng lượng nước chảy vào những việc gì trong cuộc sống.</a:t>
            </a:r>
          </a:p>
          <a:p>
            <a:pPr algn="ctr"/>
            <a:endParaRPr lang="vi-VN" sz="3600" b="1" dirty="0">
              <a:solidFill>
                <a:srgbClr val="CF202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pic>
        <p:nvPicPr>
          <p:cNvPr id="5" name="Picture 4">
            <a:extLst>
              <a:ext uri="{FF2B5EF4-FFF2-40B4-BE49-F238E27FC236}">
                <a16:creationId xmlns:a16="http://schemas.microsoft.com/office/drawing/2014/main" id="{42ACA109-10F3-873E-4C3D-D70823FE18CB}"/>
              </a:ext>
            </a:extLst>
          </p:cNvPr>
          <p:cNvPicPr>
            <a:picLocks noChangeAspect="1"/>
          </p:cNvPicPr>
          <p:nvPr/>
        </p:nvPicPr>
        <p:blipFill>
          <a:blip r:embed="rId2"/>
          <a:stretch>
            <a:fillRect/>
          </a:stretch>
        </p:blipFill>
        <p:spPr>
          <a:xfrm>
            <a:off x="2787266" y="1700134"/>
            <a:ext cx="6792013" cy="4803719"/>
          </a:xfrm>
          <a:prstGeom prst="rect">
            <a:avLst/>
          </a:prstGeom>
        </p:spPr>
      </p:pic>
    </p:spTree>
    <p:extLst>
      <p:ext uri="{BB962C8B-B14F-4D97-AF65-F5344CB8AC3E}">
        <p14:creationId xmlns:p14="http://schemas.microsoft.com/office/powerpoint/2010/main" val="160180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D867E7B-2795-B4B5-394B-A0DB92838F96}"/>
              </a:ext>
            </a:extLst>
          </p:cNvPr>
          <p:cNvPicPr>
            <a:picLocks noChangeAspect="1"/>
          </p:cNvPicPr>
          <p:nvPr/>
        </p:nvPicPr>
        <p:blipFill>
          <a:blip r:embed="rId2"/>
          <a:stretch>
            <a:fillRect/>
          </a:stretch>
        </p:blipFill>
        <p:spPr>
          <a:xfrm>
            <a:off x="614707" y="578730"/>
            <a:ext cx="4203979" cy="2748364"/>
          </a:xfrm>
          <a:prstGeom prst="rect">
            <a:avLst/>
          </a:prstGeom>
        </p:spPr>
      </p:pic>
      <p:grpSp>
        <p:nvGrpSpPr>
          <p:cNvPr id="7" name="Group 6">
            <a:extLst>
              <a:ext uri="{FF2B5EF4-FFF2-40B4-BE49-F238E27FC236}">
                <a16:creationId xmlns:a16="http://schemas.microsoft.com/office/drawing/2014/main" id="{BADC00DD-211F-7998-F1AA-782E73CB3649}"/>
              </a:ext>
            </a:extLst>
          </p:cNvPr>
          <p:cNvGrpSpPr/>
          <p:nvPr/>
        </p:nvGrpSpPr>
        <p:grpSpPr>
          <a:xfrm>
            <a:off x="5012674" y="1022273"/>
            <a:ext cx="6279615" cy="1764994"/>
            <a:chOff x="1524000" y="5976846"/>
            <a:chExt cx="5817870" cy="1186762"/>
          </a:xfrm>
        </p:grpSpPr>
        <p:sp>
          <p:nvSpPr>
            <p:cNvPr id="8" name="Rounded Rectangle 10">
              <a:extLst>
                <a:ext uri="{FF2B5EF4-FFF2-40B4-BE49-F238E27FC236}">
                  <a16:creationId xmlns:a16="http://schemas.microsoft.com/office/drawing/2014/main" id="{EE1BEA91-D00C-42A0-E4F7-3CB44808E492}"/>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TextBox 13">
              <a:extLst>
                <a:ext uri="{FF2B5EF4-FFF2-40B4-BE49-F238E27FC236}">
                  <a16:creationId xmlns:a16="http://schemas.microsoft.com/office/drawing/2014/main" id="{2EA5BE65-8909-0642-D405-3E77B6D2933F}"/>
                </a:ext>
              </a:extLst>
            </p:cNvPr>
            <p:cNvSpPr txBox="1"/>
            <p:nvPr/>
          </p:nvSpPr>
          <p:spPr>
            <a:xfrm>
              <a:off x="1614032" y="6026134"/>
              <a:ext cx="5322203" cy="802357"/>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Làm</a:t>
              </a:r>
              <a:r>
                <a:rPr lang="en-US" sz="4000" dirty="0">
                  <a:effectLst/>
                  <a:latin typeface="Cambria" panose="02040503050406030204" pitchFamily="18" charset="0"/>
                  <a:ea typeface="Cambria" panose="02040503050406030204" pitchFamily="18" charset="0"/>
                </a:rPr>
                <a:t> quay </a:t>
              </a:r>
              <a:r>
                <a:rPr lang="en-US" sz="4000" dirty="0" err="1">
                  <a:effectLst/>
                  <a:latin typeface="Cambria" panose="02040503050406030204" pitchFamily="18" charset="0"/>
                  <a:ea typeface="Cambria" panose="02040503050406030204" pitchFamily="18" charset="0"/>
                </a:rPr>
                <a:t>cọn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nước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nước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bản</a:t>
              </a:r>
              <a:r>
                <a:rPr lang="en-US" sz="4000" dirty="0">
                  <a:effectLst/>
                  <a:latin typeface="Cambria" panose="02040503050406030204" pitchFamily="18" charset="0"/>
                  <a:ea typeface="Cambria" panose="02040503050406030204" pitchFamily="18" charset="0"/>
                </a:rPr>
                <a:t>.</a:t>
              </a:r>
            </a:p>
          </p:txBody>
        </p:sp>
      </p:grpSp>
      <p:pic>
        <p:nvPicPr>
          <p:cNvPr id="11" name="Picture 10">
            <a:extLst>
              <a:ext uri="{FF2B5EF4-FFF2-40B4-BE49-F238E27FC236}">
                <a16:creationId xmlns:a16="http://schemas.microsoft.com/office/drawing/2014/main" id="{C423AF30-EFCA-4407-CA46-F3A08EC9E26D}"/>
              </a:ext>
            </a:extLst>
          </p:cNvPr>
          <p:cNvPicPr>
            <a:picLocks noChangeAspect="1"/>
          </p:cNvPicPr>
          <p:nvPr/>
        </p:nvPicPr>
        <p:blipFill>
          <a:blip r:embed="rId3"/>
          <a:stretch>
            <a:fillRect/>
          </a:stretch>
        </p:blipFill>
        <p:spPr>
          <a:xfrm>
            <a:off x="6551866" y="3371161"/>
            <a:ext cx="4371244" cy="2883379"/>
          </a:xfrm>
          <a:prstGeom prst="rect">
            <a:avLst/>
          </a:prstGeom>
        </p:spPr>
      </p:pic>
      <p:grpSp>
        <p:nvGrpSpPr>
          <p:cNvPr id="13" name="Group 12">
            <a:extLst>
              <a:ext uri="{FF2B5EF4-FFF2-40B4-BE49-F238E27FC236}">
                <a16:creationId xmlns:a16="http://schemas.microsoft.com/office/drawing/2014/main" id="{17402E6C-BDB5-2A94-DFDB-4FE039FB7263}"/>
              </a:ext>
            </a:extLst>
          </p:cNvPr>
          <p:cNvGrpSpPr/>
          <p:nvPr/>
        </p:nvGrpSpPr>
        <p:grpSpPr>
          <a:xfrm>
            <a:off x="451691" y="3996827"/>
            <a:ext cx="5849957" cy="1632792"/>
            <a:chOff x="1524000" y="5976846"/>
            <a:chExt cx="5817870" cy="1186762"/>
          </a:xfrm>
        </p:grpSpPr>
        <p:sp>
          <p:nvSpPr>
            <p:cNvPr id="14" name="Rounded Rectangle 10">
              <a:extLst>
                <a:ext uri="{FF2B5EF4-FFF2-40B4-BE49-F238E27FC236}">
                  <a16:creationId xmlns:a16="http://schemas.microsoft.com/office/drawing/2014/main" id="{C0AD5914-33C0-9194-807F-C334E2E00C33}"/>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TextBox 13">
              <a:extLst>
                <a:ext uri="{FF2B5EF4-FFF2-40B4-BE49-F238E27FC236}">
                  <a16:creationId xmlns:a16="http://schemas.microsoft.com/office/drawing/2014/main" id="{DDF69CF6-64B8-3C7F-2A7B-0BEDD9312076}"/>
                </a:ext>
              </a:extLst>
            </p:cNvPr>
            <p:cNvSpPr txBox="1"/>
            <p:nvPr/>
          </p:nvSpPr>
          <p:spPr>
            <a:xfrm>
              <a:off x="1614032" y="6026134"/>
              <a:ext cx="5322203" cy="947595"/>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Chạy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phát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 ở </a:t>
              </a:r>
              <a:r>
                <a:rPr lang="en-US" sz="4000" dirty="0" err="1">
                  <a:effectLst/>
                  <a:latin typeface="Cambria" panose="02040503050406030204" pitchFamily="18" charset="0"/>
                  <a:ea typeface="Cambria" panose="02040503050406030204" pitchFamily="18" charset="0"/>
                </a:rPr>
                <a:t>nhà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thuỷ</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2526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40DAB3B-06F3-FCA2-BBE3-66D8AD56C091}"/>
              </a:ext>
            </a:extLst>
          </p:cNvPr>
          <p:cNvPicPr>
            <a:picLocks noChangeAspect="1"/>
          </p:cNvPicPr>
          <p:nvPr/>
        </p:nvPicPr>
        <p:blipFill>
          <a:blip r:embed="rId2"/>
          <a:stretch>
            <a:fillRect/>
          </a:stretch>
        </p:blipFill>
        <p:spPr>
          <a:xfrm>
            <a:off x="813010" y="513833"/>
            <a:ext cx="3933825" cy="2657475"/>
          </a:xfrm>
          <a:prstGeom prst="rect">
            <a:avLst/>
          </a:prstGeom>
        </p:spPr>
      </p:pic>
      <p:grpSp>
        <p:nvGrpSpPr>
          <p:cNvPr id="5" name="Group 4">
            <a:extLst>
              <a:ext uri="{FF2B5EF4-FFF2-40B4-BE49-F238E27FC236}">
                <a16:creationId xmlns:a16="http://schemas.microsoft.com/office/drawing/2014/main" id="{2FF94B7A-3023-9105-942E-C3E09C5DDF66}"/>
              </a:ext>
            </a:extLst>
          </p:cNvPr>
          <p:cNvGrpSpPr/>
          <p:nvPr/>
        </p:nvGrpSpPr>
        <p:grpSpPr>
          <a:xfrm>
            <a:off x="5012674" y="1022273"/>
            <a:ext cx="2588965" cy="1026864"/>
            <a:chOff x="1524000" y="5976846"/>
            <a:chExt cx="5817870" cy="1186762"/>
          </a:xfrm>
        </p:grpSpPr>
        <p:sp>
          <p:nvSpPr>
            <p:cNvPr id="10" name="Rounded Rectangle 10">
              <a:extLst>
                <a:ext uri="{FF2B5EF4-FFF2-40B4-BE49-F238E27FC236}">
                  <a16:creationId xmlns:a16="http://schemas.microsoft.com/office/drawing/2014/main" id="{41114FB4-3791-2D82-526E-A8DE075AF759}"/>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TextBox 13">
              <a:extLst>
                <a:ext uri="{FF2B5EF4-FFF2-40B4-BE49-F238E27FC236}">
                  <a16:creationId xmlns:a16="http://schemas.microsoft.com/office/drawing/2014/main" id="{06B88F53-D0C5-BCDD-1729-17C73586547C}"/>
                </a:ext>
              </a:extLst>
            </p:cNvPr>
            <p:cNvSpPr txBox="1"/>
            <p:nvPr/>
          </p:nvSpPr>
          <p:spPr>
            <a:xfrm>
              <a:off x="1614032" y="6026134"/>
              <a:ext cx="5322203" cy="450926"/>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Giã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gạo</a:t>
              </a:r>
              <a:endParaRPr lang="en-US" sz="4000" dirty="0">
                <a:effectLst/>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60D1BF95-5CE7-6951-3663-95C78A112C65}"/>
              </a:ext>
            </a:extLst>
          </p:cNvPr>
          <p:cNvPicPr>
            <a:picLocks noChangeAspect="1"/>
          </p:cNvPicPr>
          <p:nvPr/>
        </p:nvPicPr>
        <p:blipFill>
          <a:blip r:embed="rId3"/>
          <a:stretch>
            <a:fillRect/>
          </a:stretch>
        </p:blipFill>
        <p:spPr>
          <a:xfrm>
            <a:off x="6775375" y="3237800"/>
            <a:ext cx="4375818" cy="2865488"/>
          </a:xfrm>
          <a:prstGeom prst="rect">
            <a:avLst/>
          </a:prstGeom>
        </p:spPr>
      </p:pic>
      <p:grpSp>
        <p:nvGrpSpPr>
          <p:cNvPr id="18" name="Group 17">
            <a:extLst>
              <a:ext uri="{FF2B5EF4-FFF2-40B4-BE49-F238E27FC236}">
                <a16:creationId xmlns:a16="http://schemas.microsoft.com/office/drawing/2014/main" id="{0933529C-2300-2496-7FC8-190400138722}"/>
              </a:ext>
            </a:extLst>
          </p:cNvPr>
          <p:cNvGrpSpPr/>
          <p:nvPr/>
        </p:nvGrpSpPr>
        <p:grpSpPr>
          <a:xfrm>
            <a:off x="418640" y="3853608"/>
            <a:ext cx="6279615" cy="1764994"/>
            <a:chOff x="1524000" y="5976846"/>
            <a:chExt cx="5817870" cy="1186762"/>
          </a:xfrm>
        </p:grpSpPr>
        <p:sp>
          <p:nvSpPr>
            <p:cNvPr id="19" name="Rounded Rectangle 10">
              <a:extLst>
                <a:ext uri="{FF2B5EF4-FFF2-40B4-BE49-F238E27FC236}">
                  <a16:creationId xmlns:a16="http://schemas.microsoft.com/office/drawing/2014/main" id="{CF6A7310-12D4-A490-151C-9A8596A3854A}"/>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TextBox 13">
              <a:extLst>
                <a:ext uri="{FF2B5EF4-FFF2-40B4-BE49-F238E27FC236}">
                  <a16:creationId xmlns:a16="http://schemas.microsoft.com/office/drawing/2014/main" id="{0532163B-4E77-B6E4-1F61-9261611751E2}"/>
                </a:ext>
              </a:extLst>
            </p:cNvPr>
            <p:cNvSpPr txBox="1"/>
            <p:nvPr/>
          </p:nvSpPr>
          <p:spPr>
            <a:xfrm>
              <a:off x="1644652" y="6144656"/>
              <a:ext cx="5646183" cy="852874"/>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3600" dirty="0" err="1">
                  <a:effectLst/>
                  <a:latin typeface="Cambria" panose="02040503050406030204" pitchFamily="18" charset="0"/>
                  <a:ea typeface="Cambria" panose="02040503050406030204" pitchFamily="18" charset="0"/>
                </a:rPr>
                <a:t>Vận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chuyển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tre</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gỗ</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thượng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nguồn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xuôi</a:t>
              </a:r>
              <a:r>
                <a:rPr lang="en-US" sz="36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9061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id="{9A29A283-D6AB-8005-3954-038D89BB2A3A}"/>
              </a:ext>
            </a:extLst>
          </p:cNvPr>
          <p:cNvSpPr/>
          <p:nvPr/>
        </p:nvSpPr>
        <p:spPr>
          <a:xfrm>
            <a:off x="4013200" y="533400"/>
            <a:ext cx="6976533" cy="2286000"/>
          </a:xfrm>
          <a:prstGeom prst="wedgeRoundRectCallout">
            <a:avLst>
              <a:gd name="adj1" fmla="val -32958"/>
              <a:gd name="adj2" fmla="val 8163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261">
              <a:buClr>
                <a:srgbClr val="000000"/>
              </a:buClr>
              <a:defRPr/>
            </a:pPr>
            <a:endParaRPr lang="en-GB" sz="1867" kern="0">
              <a:solidFill>
                <a:srgbClr val="E7DCD2"/>
              </a:solidFill>
              <a:latin typeface="Arial"/>
              <a:sym typeface="Arial"/>
            </a:endParaRPr>
          </a:p>
        </p:txBody>
      </p:sp>
      <p:sp>
        <p:nvSpPr>
          <p:cNvPr id="8" name="TextBox 7">
            <a:extLst>
              <a:ext uri="{FF2B5EF4-FFF2-40B4-BE49-F238E27FC236}">
                <a16:creationId xmlns:a16="http://schemas.microsoft.com/office/drawing/2014/main" id="{6908CE09-98CD-508B-94FF-D05CF33F6E59}"/>
              </a:ext>
            </a:extLst>
          </p:cNvPr>
          <p:cNvSpPr txBox="1"/>
          <p:nvPr/>
        </p:nvSpPr>
        <p:spPr>
          <a:xfrm>
            <a:off x="4125817" y="637448"/>
            <a:ext cx="6908800" cy="1938992"/>
          </a:xfrm>
          <a:prstGeom prst="rect">
            <a:avLst/>
          </a:prstGeom>
          <a:noFill/>
        </p:spPr>
        <p:txBody>
          <a:bodyPr wrap="square" rtlCol="0">
            <a:spAutoFit/>
          </a:bodyPr>
          <a:lstStyle/>
          <a:p>
            <a:pPr algn="ctr" defTabSz="1219261">
              <a:buClr>
                <a:srgbClr val="000000"/>
              </a:buClr>
              <a:defRPr/>
            </a:pPr>
            <a:r>
              <a:rPr lang="vi-VN" sz="4000" b="1" kern="0" dirty="0">
                <a:solidFill>
                  <a:srgbClr val="2D575C"/>
                </a:solidFill>
                <a:latin typeface="Cambria" panose="02040503050406030204" pitchFamily="18" charset="0"/>
                <a:ea typeface="Cambria" panose="02040503050406030204" pitchFamily="18" charset="0"/>
                <a:cs typeface="Arial"/>
                <a:sym typeface="Arial"/>
              </a:rPr>
              <a:t>Ở địa phương em, năng lượng nước chảy được sử dụng vào những việc gì?</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10" name="Picture 9">
            <a:extLst>
              <a:ext uri="{FF2B5EF4-FFF2-40B4-BE49-F238E27FC236}">
                <a16:creationId xmlns:a16="http://schemas.microsoft.com/office/drawing/2014/main" id="{6284DA72-DBEA-C22D-A2AA-2418918D25BA}"/>
              </a:ext>
            </a:extLst>
          </p:cNvPr>
          <p:cNvPicPr>
            <a:picLocks noChangeAspect="1"/>
          </p:cNvPicPr>
          <p:nvPr/>
        </p:nvPicPr>
        <p:blipFill>
          <a:blip r:embed="rId2"/>
          <a:stretch>
            <a:fillRect/>
          </a:stretch>
        </p:blipFill>
        <p:spPr>
          <a:xfrm>
            <a:off x="457200" y="2159001"/>
            <a:ext cx="3876768" cy="4566207"/>
          </a:xfrm>
          <a:prstGeom prst="rect">
            <a:avLst/>
          </a:prstGeom>
        </p:spPr>
      </p:pic>
      <p:sp>
        <p:nvSpPr>
          <p:cNvPr id="2" name="Rounded Rectangular Callout 6">
            <a:extLst>
              <a:ext uri="{FF2B5EF4-FFF2-40B4-BE49-F238E27FC236}">
                <a16:creationId xmlns:a16="http://schemas.microsoft.com/office/drawing/2014/main" id="{755DFC8D-20F6-B63E-049B-75385A0450BD}"/>
              </a:ext>
            </a:extLst>
          </p:cNvPr>
          <p:cNvSpPr/>
          <p:nvPr/>
        </p:nvSpPr>
        <p:spPr>
          <a:xfrm>
            <a:off x="4586077" y="3607106"/>
            <a:ext cx="6976533" cy="2286000"/>
          </a:xfrm>
          <a:prstGeom prst="wedgeRoundRectCallout">
            <a:avLst>
              <a:gd name="adj1" fmla="val -32958"/>
              <a:gd name="adj2" fmla="val 8163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261">
              <a:buClr>
                <a:srgbClr val="000000"/>
              </a:buClr>
              <a:defRPr/>
            </a:pPr>
            <a:endParaRPr lang="en-GB" sz="1867" kern="0">
              <a:solidFill>
                <a:srgbClr val="E7DCD2"/>
              </a:solidFill>
              <a:latin typeface="Arial"/>
              <a:sym typeface="Arial"/>
            </a:endParaRPr>
          </a:p>
        </p:txBody>
      </p:sp>
      <p:sp>
        <p:nvSpPr>
          <p:cNvPr id="3" name="TextBox 2">
            <a:extLst>
              <a:ext uri="{FF2B5EF4-FFF2-40B4-BE49-F238E27FC236}">
                <a16:creationId xmlns:a16="http://schemas.microsoft.com/office/drawing/2014/main" id="{6C653C73-1BF4-BEA8-9397-7253DE55F55B}"/>
              </a:ext>
            </a:extLst>
          </p:cNvPr>
          <p:cNvSpPr txBox="1"/>
          <p:nvPr/>
        </p:nvSpPr>
        <p:spPr>
          <a:xfrm>
            <a:off x="4698694" y="3711154"/>
            <a:ext cx="6908800" cy="2123658"/>
          </a:xfrm>
          <a:prstGeom prst="rect">
            <a:avLst/>
          </a:prstGeom>
          <a:noFill/>
        </p:spPr>
        <p:txBody>
          <a:bodyPr wrap="square" rtlCol="0">
            <a:spAutoFit/>
          </a:bodyPr>
          <a:lstStyle/>
          <a:p>
            <a:pPr algn="ctr" defTabSz="1219261">
              <a:buClr>
                <a:srgbClr val="000000"/>
              </a:buClr>
              <a:defRPr/>
            </a:pPr>
            <a:r>
              <a:rPr lang="vi-VN" sz="4400" b="1" kern="0" dirty="0">
                <a:solidFill>
                  <a:srgbClr val="2D575C"/>
                </a:solidFill>
                <a:latin typeface="Cambria" panose="02040503050406030204" pitchFamily="18" charset="0"/>
                <a:ea typeface="Cambria" panose="02040503050406030204" pitchFamily="18" charset="0"/>
                <a:cs typeface="Arial"/>
                <a:sym typeface="Arial"/>
              </a:rPr>
              <a:t>Những lợi ích của năng lượng nước chảy đối với con người.</a:t>
            </a:r>
            <a:endParaRPr lang="en-GB" sz="4400" b="1" kern="0" dirty="0">
              <a:solidFill>
                <a:srgbClr val="2D575C"/>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87327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43A3EB-0816-D2ED-4C35-496E5629B5D8}"/>
              </a:ext>
            </a:extLst>
          </p:cNvPr>
          <p:cNvGraphicFramePr>
            <a:graphicFrameLocks noGrp="1"/>
          </p:cNvGraphicFramePr>
          <p:nvPr>
            <p:extLst>
              <p:ext uri="{D42A27DB-BD31-4B8C-83A1-F6EECF244321}">
                <p14:modId xmlns:p14="http://schemas.microsoft.com/office/powerpoint/2010/main" val="1250918961"/>
              </p:ext>
            </p:extLst>
          </p:nvPr>
        </p:nvGraphicFramePr>
        <p:xfrm>
          <a:off x="1024570" y="756368"/>
          <a:ext cx="10421956" cy="4901502"/>
        </p:xfrm>
        <a:graphic>
          <a:graphicData uri="http://schemas.openxmlformats.org/drawingml/2006/table">
            <a:tbl>
              <a:tblPr firstRow="1" firstCol="1" bandRow="1">
                <a:tableStyleId>{93296810-A885-4BE3-A3E7-6D5BEEA58F35}</a:tableStyleId>
              </a:tblPr>
              <a:tblGrid>
                <a:gridCol w="5209808">
                  <a:extLst>
                    <a:ext uri="{9D8B030D-6E8A-4147-A177-3AD203B41FA5}">
                      <a16:colId xmlns:a16="http://schemas.microsoft.com/office/drawing/2014/main" val="2782382183"/>
                    </a:ext>
                  </a:extLst>
                </a:gridCol>
                <a:gridCol w="5212148">
                  <a:extLst>
                    <a:ext uri="{9D8B030D-6E8A-4147-A177-3AD203B41FA5}">
                      <a16:colId xmlns:a16="http://schemas.microsoft.com/office/drawing/2014/main" val="776203140"/>
                    </a:ext>
                  </a:extLst>
                </a:gridCol>
              </a:tblGrid>
              <a:tr h="1222339">
                <a:tc>
                  <a:txBody>
                    <a:bodyPr/>
                    <a:lstStyle/>
                    <a:p>
                      <a:pPr marL="0" marR="0" algn="ctr">
                        <a:lnSpc>
                          <a:spcPct val="120000"/>
                        </a:lnSpc>
                        <a:spcBef>
                          <a:spcPts val="0"/>
                        </a:spcBef>
                        <a:spcAft>
                          <a:spcPts val="0"/>
                        </a:spcAft>
                        <a:tabLst>
                          <a:tab pos="3283585" algn="l"/>
                        </a:tabLst>
                      </a:pPr>
                      <a:r>
                        <a:rPr lang="en-US" sz="4000" kern="100" dirty="0" err="1">
                          <a:effectLst/>
                        </a:rPr>
                        <a:t>Việc</a:t>
                      </a:r>
                      <a:r>
                        <a:rPr lang="en-US" sz="4000" kern="100" dirty="0">
                          <a:effectLst/>
                        </a:rPr>
                        <a:t> </a:t>
                      </a:r>
                      <a:r>
                        <a:rPr lang="en-US" sz="4000" kern="100" dirty="0" err="1">
                          <a:effectLst/>
                        </a:rPr>
                        <a:t>sử</a:t>
                      </a:r>
                      <a:r>
                        <a:rPr lang="en-US" sz="4000" kern="100" dirty="0">
                          <a:effectLst/>
                        </a:rPr>
                        <a:t> </a:t>
                      </a:r>
                      <a:r>
                        <a:rPr lang="en-US" sz="4000" kern="100" dirty="0" err="1">
                          <a:effectLst/>
                        </a:rPr>
                        <a:t>dụng</a:t>
                      </a:r>
                      <a:r>
                        <a:rPr lang="en-US" sz="4000" kern="100" dirty="0">
                          <a:effectLst/>
                        </a:rPr>
                        <a:t> </a:t>
                      </a:r>
                      <a:r>
                        <a:rPr lang="en-US" sz="4000" kern="100" dirty="0" err="1">
                          <a:effectLst/>
                        </a:rPr>
                        <a:t>năng</a:t>
                      </a:r>
                      <a:r>
                        <a:rPr lang="en-US" sz="4000" kern="100" dirty="0">
                          <a:effectLst/>
                        </a:rPr>
                        <a:t> </a:t>
                      </a:r>
                      <a:r>
                        <a:rPr lang="en-US" sz="4000" kern="100" dirty="0" err="1">
                          <a:effectLst/>
                        </a:rPr>
                        <a:t>lượng</a:t>
                      </a:r>
                      <a:r>
                        <a:rPr lang="en-US" sz="4000" kern="100" dirty="0">
                          <a:effectLst/>
                        </a:rPr>
                        <a:t> </a:t>
                      </a:r>
                      <a:r>
                        <a:rPr lang="en-US" sz="4000" kern="100" dirty="0" err="1">
                          <a:effectLst/>
                        </a:rPr>
                        <a:t>nước</a:t>
                      </a:r>
                      <a:r>
                        <a:rPr lang="en-US" sz="4000" kern="100" dirty="0">
                          <a:effectLst/>
                        </a:rPr>
                        <a:t> </a:t>
                      </a:r>
                      <a:r>
                        <a:rPr lang="en-US" sz="4000" kern="100" dirty="0" err="1">
                          <a:effectLst/>
                        </a:rPr>
                        <a:t>chảy</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457200" algn="ctr">
                        <a:lnSpc>
                          <a:spcPct val="120000"/>
                        </a:lnSpc>
                        <a:spcBef>
                          <a:spcPts val="0"/>
                        </a:spcBef>
                        <a:spcAft>
                          <a:spcPts val="0"/>
                        </a:spcAft>
                        <a:tabLst>
                          <a:tab pos="3283585" algn="l"/>
                        </a:tabLst>
                      </a:pPr>
                      <a:r>
                        <a:rPr lang="en-US" sz="6000" kern="100" dirty="0" err="1">
                          <a:effectLst/>
                        </a:rPr>
                        <a:t>Lợi</a:t>
                      </a:r>
                      <a:r>
                        <a:rPr lang="en-US" sz="6000" kern="100" dirty="0">
                          <a:effectLst/>
                        </a:rPr>
                        <a:t> </a:t>
                      </a:r>
                      <a:r>
                        <a:rPr lang="en-US" sz="6000" kern="100" dirty="0" err="1">
                          <a:effectLst/>
                        </a:rPr>
                        <a:t>ích</a:t>
                      </a:r>
                      <a:endParaRPr lang="en-US" sz="6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522720"/>
                  </a:ext>
                </a:extLst>
              </a:tr>
              <a:tr h="1222339">
                <a:tc>
                  <a:txBody>
                    <a:bodyPr/>
                    <a:lstStyle/>
                    <a:p>
                      <a:pPr marL="0" marR="0" algn="just">
                        <a:lnSpc>
                          <a:spcPct val="120000"/>
                        </a:lnSpc>
                        <a:spcBef>
                          <a:spcPts val="0"/>
                        </a:spcBef>
                        <a:spcAft>
                          <a:spcPts val="0"/>
                        </a:spcAft>
                        <a:tabLst>
                          <a:tab pos="3283585" algn="l"/>
                        </a:tabLst>
                      </a:pPr>
                      <a:r>
                        <a:rPr lang="en-US" sz="3600" kern="100" dirty="0">
                          <a:solidFill>
                            <a:srgbClr val="002060"/>
                          </a:solidFill>
                          <a:effectLst/>
                        </a:rPr>
                        <a:t>Quay </a:t>
                      </a:r>
                      <a:r>
                        <a:rPr lang="en-US" sz="3600" kern="100" dirty="0" err="1">
                          <a:solidFill>
                            <a:srgbClr val="002060"/>
                          </a:solidFill>
                          <a:effectLst/>
                        </a:rPr>
                        <a:t>cọn</a:t>
                      </a:r>
                      <a:r>
                        <a:rPr lang="en-US" sz="3600" kern="100" dirty="0">
                          <a:solidFill>
                            <a:srgbClr val="002060"/>
                          </a:solidFill>
                          <a:effectLst/>
                        </a:rPr>
                        <a:t> </a:t>
                      </a:r>
                      <a:r>
                        <a:rPr lang="en-US" sz="3600" kern="100" dirty="0" err="1">
                          <a:solidFill>
                            <a:srgbClr val="002060"/>
                          </a:solidFill>
                          <a:effectLst/>
                        </a:rPr>
                        <a:t>nước</a:t>
                      </a:r>
                      <a:r>
                        <a:rPr lang="en-US" sz="3600" kern="100" dirty="0">
                          <a:solidFill>
                            <a:srgbClr val="002060"/>
                          </a:solidFill>
                          <a:effectLst/>
                        </a:rPr>
                        <a:t> </a:t>
                      </a:r>
                      <a:r>
                        <a:rPr lang="en-US" sz="3600" kern="100" dirty="0" err="1">
                          <a:solidFill>
                            <a:srgbClr val="002060"/>
                          </a:solidFill>
                          <a:effectLst/>
                        </a:rPr>
                        <a:t>để</a:t>
                      </a:r>
                      <a:r>
                        <a:rPr lang="en-US" sz="3600" kern="100" dirty="0">
                          <a:solidFill>
                            <a:srgbClr val="002060"/>
                          </a:solidFill>
                          <a:effectLst/>
                        </a:rPr>
                        <a:t> </a:t>
                      </a:r>
                      <a:r>
                        <a:rPr lang="en-US" sz="3600" kern="100" dirty="0" err="1">
                          <a:solidFill>
                            <a:srgbClr val="002060"/>
                          </a:solidFill>
                          <a:effectLst/>
                        </a:rPr>
                        <a:t>đưa</a:t>
                      </a:r>
                      <a:r>
                        <a:rPr lang="en-US" sz="3600" kern="100" dirty="0">
                          <a:solidFill>
                            <a:srgbClr val="002060"/>
                          </a:solidFill>
                          <a:effectLst/>
                        </a:rPr>
                        <a:t> </a:t>
                      </a:r>
                      <a:r>
                        <a:rPr lang="en-US" sz="3600" kern="100" dirty="0" err="1">
                          <a:solidFill>
                            <a:srgbClr val="002060"/>
                          </a:solidFill>
                          <a:effectLst/>
                        </a:rPr>
                        <a:t>nước</a:t>
                      </a:r>
                      <a:r>
                        <a:rPr lang="en-US" sz="3600" kern="100" dirty="0">
                          <a:solidFill>
                            <a:srgbClr val="002060"/>
                          </a:solidFill>
                          <a:effectLst/>
                        </a:rPr>
                        <a:t> </a:t>
                      </a:r>
                      <a:r>
                        <a:rPr lang="en-US" sz="3600" kern="100" dirty="0" err="1">
                          <a:solidFill>
                            <a:srgbClr val="002060"/>
                          </a:solidFill>
                          <a:effectLst/>
                        </a:rPr>
                        <a:t>về</a:t>
                      </a:r>
                      <a:r>
                        <a:rPr lang="en-US" sz="3600" kern="100" dirty="0">
                          <a:solidFill>
                            <a:srgbClr val="002060"/>
                          </a:solidFill>
                          <a:effectLst/>
                        </a:rPr>
                        <a:t> </a:t>
                      </a:r>
                      <a:r>
                        <a:rPr lang="en-US" sz="3600" kern="100" dirty="0" err="1">
                          <a:solidFill>
                            <a:srgbClr val="002060"/>
                          </a:solidFill>
                          <a:effectLst/>
                        </a:rPr>
                        <a:t>bản</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Giảm</a:t>
                      </a:r>
                      <a:r>
                        <a:rPr lang="en-US" sz="3600" kern="100" dirty="0">
                          <a:solidFill>
                            <a:srgbClr val="002060"/>
                          </a:solidFill>
                          <a:effectLst/>
                        </a:rPr>
                        <a:t> </a:t>
                      </a:r>
                      <a:r>
                        <a:rPr lang="en-US" sz="3600" kern="100" dirty="0" err="1">
                          <a:solidFill>
                            <a:srgbClr val="002060"/>
                          </a:solidFill>
                          <a:effectLst/>
                        </a:rPr>
                        <a:t>bớt</a:t>
                      </a:r>
                      <a:r>
                        <a:rPr lang="en-US" sz="3600" kern="100" dirty="0">
                          <a:solidFill>
                            <a:srgbClr val="002060"/>
                          </a:solidFill>
                          <a:effectLst/>
                        </a:rPr>
                        <a:t> </a:t>
                      </a:r>
                      <a:r>
                        <a:rPr lang="en-US" sz="3600" kern="100" dirty="0" err="1">
                          <a:solidFill>
                            <a:srgbClr val="002060"/>
                          </a:solidFill>
                          <a:effectLst/>
                        </a:rPr>
                        <a:t>sức</a:t>
                      </a:r>
                      <a:r>
                        <a:rPr lang="en-US" sz="3600" kern="100" dirty="0">
                          <a:solidFill>
                            <a:srgbClr val="002060"/>
                          </a:solidFill>
                          <a:effectLst/>
                        </a:rPr>
                        <a:t> </a:t>
                      </a:r>
                      <a:r>
                        <a:rPr lang="en-US" sz="3600" kern="100" dirty="0" err="1">
                          <a:solidFill>
                            <a:srgbClr val="002060"/>
                          </a:solidFill>
                          <a:effectLst/>
                        </a:rPr>
                        <a:t>lao</a:t>
                      </a:r>
                      <a:r>
                        <a:rPr lang="en-US" sz="3600" kern="100" dirty="0">
                          <a:solidFill>
                            <a:srgbClr val="002060"/>
                          </a:solidFill>
                          <a:effectLst/>
                        </a:rPr>
                        <a:t> </a:t>
                      </a:r>
                      <a:r>
                        <a:rPr lang="en-US" sz="3600" kern="100" dirty="0" err="1">
                          <a:solidFill>
                            <a:srgbClr val="002060"/>
                          </a:solidFill>
                          <a:effectLst/>
                        </a:rPr>
                        <a:t>động</a:t>
                      </a:r>
                      <a:r>
                        <a:rPr lang="en-US" sz="3600" kern="100" dirty="0">
                          <a:solidFill>
                            <a:srgbClr val="002060"/>
                          </a:solidFill>
                          <a:effectLst/>
                        </a:rPr>
                        <a:t>.</a:t>
                      </a:r>
                    </a:p>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Tiết</a:t>
                      </a:r>
                      <a:r>
                        <a:rPr lang="en-US" sz="3600" kern="100" dirty="0">
                          <a:solidFill>
                            <a:srgbClr val="002060"/>
                          </a:solidFill>
                          <a:effectLst/>
                        </a:rPr>
                        <a:t> </a:t>
                      </a:r>
                      <a:r>
                        <a:rPr lang="en-US" sz="3600" kern="100" dirty="0" err="1">
                          <a:solidFill>
                            <a:srgbClr val="002060"/>
                          </a:solidFill>
                          <a:effectLst/>
                        </a:rPr>
                        <a:t>kiệm</a:t>
                      </a:r>
                      <a:r>
                        <a:rPr lang="en-US" sz="3600" kern="100" dirty="0">
                          <a:solidFill>
                            <a:srgbClr val="002060"/>
                          </a:solidFill>
                          <a:effectLst/>
                        </a:rPr>
                        <a:t> chi </a:t>
                      </a:r>
                      <a:r>
                        <a:rPr lang="en-US" sz="3600" kern="100" dirty="0" err="1">
                          <a:solidFill>
                            <a:srgbClr val="002060"/>
                          </a:solidFill>
                          <a:effectLst/>
                        </a:rPr>
                        <a:t>phí</a:t>
                      </a:r>
                      <a:r>
                        <a:rPr lang="en-US" sz="3600" kern="100" dirty="0">
                          <a:solidFill>
                            <a:srgbClr val="002060"/>
                          </a:solidFill>
                          <a:effectLst/>
                        </a:rPr>
                        <a:t>.</a:t>
                      </a:r>
                    </a:p>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Bảo</a:t>
                      </a:r>
                      <a:r>
                        <a:rPr lang="en-US" sz="3600" kern="100" dirty="0">
                          <a:solidFill>
                            <a:srgbClr val="002060"/>
                          </a:solidFill>
                          <a:effectLst/>
                        </a:rPr>
                        <a:t> </a:t>
                      </a:r>
                      <a:r>
                        <a:rPr lang="en-US" sz="3600" kern="100" dirty="0" err="1">
                          <a:solidFill>
                            <a:srgbClr val="002060"/>
                          </a:solidFill>
                          <a:effectLst/>
                        </a:rPr>
                        <a:t>vệ</a:t>
                      </a:r>
                      <a:r>
                        <a:rPr lang="en-US" sz="3600" kern="100" dirty="0">
                          <a:solidFill>
                            <a:srgbClr val="002060"/>
                          </a:solidFill>
                          <a:effectLst/>
                        </a:rPr>
                        <a:t> </a:t>
                      </a:r>
                      <a:r>
                        <a:rPr lang="en-US" sz="3600" kern="100" dirty="0" err="1">
                          <a:solidFill>
                            <a:srgbClr val="002060"/>
                          </a:solidFill>
                          <a:effectLst/>
                        </a:rPr>
                        <a:t>môi</a:t>
                      </a:r>
                      <a:r>
                        <a:rPr lang="en-US" sz="3600" kern="100" dirty="0">
                          <a:solidFill>
                            <a:srgbClr val="002060"/>
                          </a:solidFill>
                          <a:effectLst/>
                        </a:rPr>
                        <a:t> </a:t>
                      </a:r>
                      <a:r>
                        <a:rPr lang="en-US" sz="3600" kern="100" dirty="0" err="1">
                          <a:solidFill>
                            <a:srgbClr val="002060"/>
                          </a:solidFill>
                          <a:effectLst/>
                        </a:rPr>
                        <a:t>trường</a:t>
                      </a:r>
                      <a:r>
                        <a:rPr lang="en-US" sz="3600" kern="100" dirty="0">
                          <a:solidFill>
                            <a:srgbClr val="002060"/>
                          </a:solidFill>
                          <a:effectLst/>
                        </a:rPr>
                        <a:t>.</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5882047"/>
                  </a:ext>
                </a:extLst>
              </a:tr>
              <a:tr h="387642">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Giã</a:t>
                      </a:r>
                      <a:r>
                        <a:rPr lang="en-US" sz="3600" kern="100" dirty="0">
                          <a:solidFill>
                            <a:srgbClr val="002060"/>
                          </a:solidFill>
                          <a:effectLst/>
                        </a:rPr>
                        <a:t> </a:t>
                      </a:r>
                      <a:r>
                        <a:rPr lang="en-US" sz="3600" kern="100" dirty="0" err="1">
                          <a:solidFill>
                            <a:srgbClr val="002060"/>
                          </a:solidFill>
                          <a:effectLst/>
                        </a:rPr>
                        <a:t>gạo</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521548543"/>
                  </a:ext>
                </a:extLst>
              </a:tr>
              <a:tr h="387642">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Vận</a:t>
                      </a:r>
                      <a:r>
                        <a:rPr lang="en-US" sz="3600" kern="100" dirty="0">
                          <a:solidFill>
                            <a:srgbClr val="002060"/>
                          </a:solidFill>
                          <a:effectLst/>
                        </a:rPr>
                        <a:t> </a:t>
                      </a:r>
                      <a:r>
                        <a:rPr lang="en-US" sz="3600" kern="100" dirty="0" err="1">
                          <a:solidFill>
                            <a:srgbClr val="002060"/>
                          </a:solidFill>
                          <a:effectLst/>
                        </a:rPr>
                        <a:t>chuyển</a:t>
                      </a:r>
                      <a:r>
                        <a:rPr lang="en-US" sz="3600" kern="100" dirty="0">
                          <a:solidFill>
                            <a:srgbClr val="002060"/>
                          </a:solidFill>
                          <a:effectLst/>
                        </a:rPr>
                        <a:t> </a:t>
                      </a:r>
                      <a:r>
                        <a:rPr lang="en-US" sz="3600" kern="100" dirty="0" err="1">
                          <a:solidFill>
                            <a:srgbClr val="002060"/>
                          </a:solidFill>
                          <a:effectLst/>
                        </a:rPr>
                        <a:t>gỗ</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037396349"/>
                  </a:ext>
                </a:extLst>
              </a:tr>
              <a:tr h="804990">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Chạy</a:t>
                      </a:r>
                      <a:r>
                        <a:rPr lang="en-US" sz="3600" kern="100" dirty="0">
                          <a:solidFill>
                            <a:srgbClr val="002060"/>
                          </a:solidFill>
                          <a:effectLst/>
                        </a:rPr>
                        <a:t> </a:t>
                      </a:r>
                      <a:r>
                        <a:rPr lang="en-US" sz="3600" kern="100" dirty="0" err="1">
                          <a:solidFill>
                            <a:srgbClr val="002060"/>
                          </a:solidFill>
                          <a:effectLst/>
                        </a:rPr>
                        <a:t>thuyền</a:t>
                      </a:r>
                      <a:r>
                        <a:rPr lang="en-US" sz="3600" kern="100" dirty="0">
                          <a:solidFill>
                            <a:srgbClr val="002060"/>
                          </a:solidFill>
                          <a:effectLst/>
                        </a:rPr>
                        <a:t> </a:t>
                      </a:r>
                      <a:r>
                        <a:rPr lang="en-US" sz="3600" kern="100" dirty="0" err="1">
                          <a:solidFill>
                            <a:srgbClr val="002060"/>
                          </a:solidFill>
                          <a:effectLst/>
                        </a:rPr>
                        <a:t>buồm</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494979267"/>
                  </a:ext>
                </a:extLst>
              </a:tr>
            </a:tbl>
          </a:graphicData>
        </a:graphic>
      </p:graphicFrame>
    </p:spTree>
    <p:extLst>
      <p:ext uri="{BB962C8B-B14F-4D97-AF65-F5344CB8AC3E}">
        <p14:creationId xmlns:p14="http://schemas.microsoft.com/office/powerpoint/2010/main" val="80373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131C8-C147-878B-B12A-308DEADD123D}"/>
              </a:ext>
            </a:extLst>
          </p:cNvPr>
          <p:cNvPicPr>
            <a:picLocks noChangeAspect="1"/>
          </p:cNvPicPr>
          <p:nvPr/>
        </p:nvPicPr>
        <p:blipFill>
          <a:blip r:embed="rId2"/>
          <a:stretch>
            <a:fillRect/>
          </a:stretch>
        </p:blipFill>
        <p:spPr>
          <a:xfrm>
            <a:off x="1712607" y="536727"/>
            <a:ext cx="8477996" cy="5789223"/>
          </a:xfrm>
          <a:prstGeom prst="rect">
            <a:avLst/>
          </a:prstGeom>
        </p:spPr>
      </p:pic>
    </p:spTree>
    <p:extLst>
      <p:ext uri="{BB962C8B-B14F-4D97-AF65-F5344CB8AC3E}">
        <p14:creationId xmlns:p14="http://schemas.microsoft.com/office/powerpoint/2010/main" val="227928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Freeform 4">
            <a:extLst>
              <a:ext uri="{FF2B5EF4-FFF2-40B4-BE49-F238E27FC236}">
                <a16:creationId xmlns:a16="http://schemas.microsoft.com/office/drawing/2014/main" id="{E3591555-F98E-70E8-49DC-28221A524410}"/>
              </a:ext>
            </a:extLst>
          </p:cNvPr>
          <p:cNvSpPr/>
          <p:nvPr/>
        </p:nvSpPr>
        <p:spPr>
          <a:xfrm>
            <a:off x="9935110" y="4900773"/>
            <a:ext cx="2256890" cy="195722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endParaRPr lang="en-US"/>
          </a:p>
        </p:txBody>
      </p:sp>
      <p:pic>
        <p:nvPicPr>
          <p:cNvPr id="4" name="Picture 3" descr="A group of kids sitting at a table&#10;&#10;Description automatically generated">
            <a:extLst>
              <a:ext uri="{FF2B5EF4-FFF2-40B4-BE49-F238E27FC236}">
                <a16:creationId xmlns:a16="http://schemas.microsoft.com/office/drawing/2014/main" id="{FCB1A01C-9EA0-81CB-6954-66D4D1B86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54" y="3411021"/>
            <a:ext cx="4464058" cy="3046288"/>
          </a:xfrm>
          <a:prstGeom prst="rect">
            <a:avLst/>
          </a:prstGeom>
        </p:spPr>
      </p:pic>
      <p:sp>
        <p:nvSpPr>
          <p:cNvPr id="2" name="TextBox 1">
            <a:extLst>
              <a:ext uri="{FF2B5EF4-FFF2-40B4-BE49-F238E27FC236}">
                <a16:creationId xmlns:a16="http://schemas.microsoft.com/office/drawing/2014/main" id="{7DAEBB3B-0E4C-5CF6-A027-2555326E07D4}"/>
              </a:ext>
            </a:extLst>
          </p:cNvPr>
          <p:cNvSpPr txBox="1"/>
          <p:nvPr/>
        </p:nvSpPr>
        <p:spPr>
          <a:xfrm>
            <a:off x="1232899" y="298340"/>
            <a:ext cx="9626885"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Thuyền buồm sử dụng năng lượng nào để di chuyển?</a:t>
            </a:r>
            <a:endParaRPr lang="en-US" sz="4000" dirty="0">
              <a:latin typeface="Cambria" panose="02040503050406030204" pitchFamily="18" charset="0"/>
            </a:endParaRPr>
          </a:p>
        </p:txBody>
      </p:sp>
      <p:sp>
        <p:nvSpPr>
          <p:cNvPr id="5" name="TextBox 4">
            <a:extLst>
              <a:ext uri="{FF2B5EF4-FFF2-40B4-BE49-F238E27FC236}">
                <a16:creationId xmlns:a16="http://schemas.microsoft.com/office/drawing/2014/main" id="{805524B7-F5C3-B487-1AFA-129AAB5E40A1}"/>
              </a:ext>
            </a:extLst>
          </p:cNvPr>
          <p:cNvSpPr txBox="1"/>
          <p:nvPr/>
        </p:nvSpPr>
        <p:spPr>
          <a:xfrm>
            <a:off x="2373330" y="1777819"/>
            <a:ext cx="9626885"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Vì sao khi thuyền buồm đi ngược gió, người ta phải hạ buồm xuống?</a:t>
            </a:r>
            <a:endParaRPr lang="en-US" sz="4000" dirty="0">
              <a:latin typeface="Cambria" panose="02040503050406030204" pitchFamily="18" charset="0"/>
            </a:endParaRPr>
          </a:p>
        </p:txBody>
      </p:sp>
      <p:sp>
        <p:nvSpPr>
          <p:cNvPr id="7" name="TextBox 6">
            <a:extLst>
              <a:ext uri="{FF2B5EF4-FFF2-40B4-BE49-F238E27FC236}">
                <a16:creationId xmlns:a16="http://schemas.microsoft.com/office/drawing/2014/main" id="{BA88D763-D821-E61E-1B4D-FCB19294030C}"/>
              </a:ext>
            </a:extLst>
          </p:cNvPr>
          <p:cNvSpPr txBox="1"/>
          <p:nvPr/>
        </p:nvSpPr>
        <p:spPr>
          <a:xfrm>
            <a:off x="4479533" y="3483329"/>
            <a:ext cx="7428216"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Nguồn năng lượng nào đã giúp bè gỗ trôi được trên sông?</a:t>
            </a:r>
            <a:endParaRPr lang="en-US" sz="4000" dirty="0">
              <a:latin typeface="Cambria" panose="02040503050406030204" pitchFamily="18" charset="0"/>
            </a:endParaRPr>
          </a:p>
        </p:txBody>
      </p:sp>
    </p:spTree>
    <p:extLst>
      <p:ext uri="{BB962C8B-B14F-4D97-AF65-F5344CB8AC3E}">
        <p14:creationId xmlns:p14="http://schemas.microsoft.com/office/powerpoint/2010/main" val="308785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404261" y="319526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endParaRPr lang="en-US"/>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Thuyền buồm sử dụng năng lượng nào để di chuyển?</a:t>
            </a:r>
            <a:endParaRPr lang="en-US" sz="4000" dirty="0">
              <a:latin typeface="Cambria" panose="02040503050406030204" pitchFamily="18" charset="0"/>
            </a:endParaRPr>
          </a:p>
        </p:txBody>
      </p:sp>
      <p:sp>
        <p:nvSpPr>
          <p:cNvPr id="7" name="Arrow: Curved Right 6">
            <a:extLst>
              <a:ext uri="{FF2B5EF4-FFF2-40B4-BE49-F238E27FC236}">
                <a16:creationId xmlns:a16="http://schemas.microsoft.com/office/drawing/2014/main" id="{FD125F93-8170-E655-1C42-CB385CB7A1B7}"/>
              </a:ext>
            </a:extLst>
          </p:cNvPr>
          <p:cNvSpPr/>
          <p:nvPr/>
        </p:nvSpPr>
        <p:spPr>
          <a:xfrm>
            <a:off x="1150706" y="1592494"/>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35384" y="2000229"/>
            <a:ext cx="6600391" cy="160600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 xmlns:ask="http://schemas.microsoft.com/office/drawing/2018/sketchyshapes" sd="2925326911">
                  <a:custGeom>
                    <a:avLst/>
                    <a:gdLst>
                      <a:gd name="connsiteX0" fmla="*/ 0 w 6600391"/>
                      <a:gd name="connsiteY0" fmla="*/ 267671 h 1606000"/>
                      <a:gd name="connsiteX1" fmla="*/ 482116 w 6600391"/>
                      <a:gd name="connsiteY1" fmla="*/ 0 h 1606000"/>
                      <a:gd name="connsiteX2" fmla="*/ 6118274 w 6600391"/>
                      <a:gd name="connsiteY2" fmla="*/ 0 h 1606000"/>
                      <a:gd name="connsiteX3" fmla="*/ 6600391 w 6600391"/>
                      <a:gd name="connsiteY3" fmla="*/ 267671 h 1606000"/>
                      <a:gd name="connsiteX4" fmla="*/ 6600391 w 6600391"/>
                      <a:gd name="connsiteY4" fmla="*/ 1338328 h 1606000"/>
                      <a:gd name="connsiteX5" fmla="*/ 6118274 w 6600391"/>
                      <a:gd name="connsiteY5" fmla="*/ 1606000 h 1606000"/>
                      <a:gd name="connsiteX6" fmla="*/ 482116 w 6600391"/>
                      <a:gd name="connsiteY6" fmla="*/ 1606000 h 1606000"/>
                      <a:gd name="connsiteX7" fmla="*/ 0 w 6600391"/>
                      <a:gd name="connsiteY7" fmla="*/ 1338328 h 1606000"/>
                      <a:gd name="connsiteX8" fmla="*/ 0 w 6600391"/>
                      <a:gd name="connsiteY8" fmla="*/ 267671 h 1606000"/>
                      <a:gd name="connsiteX0" fmla="*/ 0 w 6600391"/>
                      <a:gd name="connsiteY0" fmla="*/ 267671 h 1606000"/>
                      <a:gd name="connsiteX1" fmla="*/ 482116 w 6600391"/>
                      <a:gd name="connsiteY1" fmla="*/ 0 h 1606000"/>
                      <a:gd name="connsiteX2" fmla="*/ 6118274 w 6600391"/>
                      <a:gd name="connsiteY2" fmla="*/ 0 h 1606000"/>
                      <a:gd name="connsiteX3" fmla="*/ 6600391 w 6600391"/>
                      <a:gd name="connsiteY3" fmla="*/ 267671 h 1606000"/>
                      <a:gd name="connsiteX4" fmla="*/ 6600391 w 6600391"/>
                      <a:gd name="connsiteY4" fmla="*/ 1338328 h 1606000"/>
                      <a:gd name="connsiteX5" fmla="*/ 6118274 w 6600391"/>
                      <a:gd name="connsiteY5" fmla="*/ 1606000 h 1606000"/>
                      <a:gd name="connsiteX6" fmla="*/ 482116 w 6600391"/>
                      <a:gd name="connsiteY6" fmla="*/ 1606000 h 1606000"/>
                      <a:gd name="connsiteX7" fmla="*/ 0 w 6600391"/>
                      <a:gd name="connsiteY7" fmla="*/ 1338328 h 1606000"/>
                      <a:gd name="connsiteX8" fmla="*/ 0 w 6600391"/>
                      <a:gd name="connsiteY8" fmla="*/ 267671 h 16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1606000" fill="none" extrusionOk="0">
                        <a:moveTo>
                          <a:pt x="0" y="267671"/>
                        </a:moveTo>
                        <a:cubicBezTo>
                          <a:pt x="-36561" y="121574"/>
                          <a:pt x="204155" y="51490"/>
                          <a:pt x="482116" y="0"/>
                        </a:cubicBezTo>
                        <a:cubicBezTo>
                          <a:pt x="1978989" y="231866"/>
                          <a:pt x="4959409" y="-155824"/>
                          <a:pt x="6118274" y="0"/>
                        </a:cubicBezTo>
                        <a:cubicBezTo>
                          <a:pt x="6401028" y="-19704"/>
                          <a:pt x="6660553" y="133032"/>
                          <a:pt x="6600391" y="267671"/>
                        </a:cubicBezTo>
                        <a:cubicBezTo>
                          <a:pt x="6683309" y="435109"/>
                          <a:pt x="6550218" y="1226255"/>
                          <a:pt x="6600391" y="1338328"/>
                        </a:cubicBezTo>
                        <a:cubicBezTo>
                          <a:pt x="6551991" y="1473185"/>
                          <a:pt x="6341798" y="1618825"/>
                          <a:pt x="6118274" y="1606000"/>
                        </a:cubicBezTo>
                        <a:cubicBezTo>
                          <a:pt x="4964541" y="1774475"/>
                          <a:pt x="2147469" y="1524718"/>
                          <a:pt x="482116" y="1606000"/>
                        </a:cubicBezTo>
                        <a:cubicBezTo>
                          <a:pt x="210239" y="1644130"/>
                          <a:pt x="-44096" y="1510290"/>
                          <a:pt x="0" y="1338328"/>
                        </a:cubicBezTo>
                        <a:cubicBezTo>
                          <a:pt x="44634" y="881249"/>
                          <a:pt x="58718" y="509217"/>
                          <a:pt x="0" y="267671"/>
                        </a:cubicBezTo>
                        <a:close/>
                      </a:path>
                      <a:path w="6600391" h="1606000" stroke="0" extrusionOk="0">
                        <a:moveTo>
                          <a:pt x="0" y="267671"/>
                        </a:moveTo>
                        <a:cubicBezTo>
                          <a:pt x="22611" y="135355"/>
                          <a:pt x="244444" y="2077"/>
                          <a:pt x="482116" y="0"/>
                        </a:cubicBezTo>
                        <a:cubicBezTo>
                          <a:pt x="2223819" y="-82715"/>
                          <a:pt x="5175347" y="18021"/>
                          <a:pt x="6118274" y="0"/>
                        </a:cubicBezTo>
                        <a:cubicBezTo>
                          <a:pt x="6382204" y="-900"/>
                          <a:pt x="6569650" y="138705"/>
                          <a:pt x="6600391" y="267671"/>
                        </a:cubicBezTo>
                        <a:cubicBezTo>
                          <a:pt x="6659821" y="717105"/>
                          <a:pt x="6730000" y="1088403"/>
                          <a:pt x="6600391" y="1338328"/>
                        </a:cubicBezTo>
                        <a:cubicBezTo>
                          <a:pt x="6614383" y="1509634"/>
                          <a:pt x="6357710" y="1571469"/>
                          <a:pt x="6118274" y="1606000"/>
                        </a:cubicBezTo>
                        <a:cubicBezTo>
                          <a:pt x="4685895" y="1711505"/>
                          <a:pt x="2570593" y="1559828"/>
                          <a:pt x="482116" y="1606000"/>
                        </a:cubicBezTo>
                        <a:cubicBezTo>
                          <a:pt x="187182" y="1593532"/>
                          <a:pt x="-51179" y="1479252"/>
                          <a:pt x="0" y="1338328"/>
                        </a:cubicBezTo>
                        <a:cubicBezTo>
                          <a:pt x="-136256" y="1130755"/>
                          <a:pt x="-11938" y="707631"/>
                          <a:pt x="0" y="267671"/>
                        </a:cubicBezTo>
                        <a:close/>
                      </a:path>
                      <a:path w="6600391" h="1606000" fill="none" stroke="0" extrusionOk="0">
                        <a:moveTo>
                          <a:pt x="0" y="267671"/>
                        </a:moveTo>
                        <a:cubicBezTo>
                          <a:pt x="18295" y="116193"/>
                          <a:pt x="218058" y="18078"/>
                          <a:pt x="482116" y="0"/>
                        </a:cubicBezTo>
                        <a:cubicBezTo>
                          <a:pt x="2056486" y="4467"/>
                          <a:pt x="5084833" y="5878"/>
                          <a:pt x="6118274" y="0"/>
                        </a:cubicBezTo>
                        <a:cubicBezTo>
                          <a:pt x="6385653" y="-10130"/>
                          <a:pt x="6634431" y="128176"/>
                          <a:pt x="6600391" y="267671"/>
                        </a:cubicBezTo>
                        <a:cubicBezTo>
                          <a:pt x="6698172" y="395220"/>
                          <a:pt x="6529496" y="1196970"/>
                          <a:pt x="6600391" y="1338328"/>
                        </a:cubicBezTo>
                        <a:cubicBezTo>
                          <a:pt x="6580031" y="1508019"/>
                          <a:pt x="6328053" y="1622280"/>
                          <a:pt x="6118274" y="1606000"/>
                        </a:cubicBezTo>
                        <a:cubicBezTo>
                          <a:pt x="5018097" y="1588967"/>
                          <a:pt x="2127262" y="1408487"/>
                          <a:pt x="482116" y="1606000"/>
                        </a:cubicBezTo>
                        <a:cubicBezTo>
                          <a:pt x="211941" y="1602758"/>
                          <a:pt x="-57312" y="1498534"/>
                          <a:pt x="0" y="1338328"/>
                        </a:cubicBezTo>
                        <a:cubicBezTo>
                          <a:pt x="25539" y="846760"/>
                          <a:pt x="64690" y="543600"/>
                          <a:pt x="0" y="26767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800">
                <a:solidFill>
                  <a:prstClr val="black"/>
                </a:solidFill>
              </a:rPr>
              <a:t>Thuyền buồm sử dụng sức gió để di chuyển.</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64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5216</TotalTime>
  <Words>299</Words>
  <Application>Microsoft Office PowerPoint</Application>
  <PresentationFormat>Widescreen</PresentationFormat>
  <Paragraphs>28</Paragraphs>
  <Slides>12</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12</vt:i4>
      </vt:variant>
    </vt:vector>
  </HeadingPairs>
  <TitlesOfParts>
    <vt:vector size="27" baseType="lpstr">
      <vt:lpstr>宋体</vt:lpstr>
      <vt:lpstr>#9Slide06 SVNDope Script</vt:lpstr>
      <vt:lpstr>Aptos</vt:lpstr>
      <vt:lpstr>Aptos Display</vt:lpstr>
      <vt:lpstr>Arial</vt:lpstr>
      <vt:lpstr>Calibri</vt:lpstr>
      <vt:lpstr>Cambria</vt:lpstr>
      <vt:lpstr>Times New Roman</vt:lpstr>
      <vt:lpstr>UTM Mabella</vt:lpstr>
      <vt:lpstr>Wingdings</vt:lpstr>
      <vt:lpstr>Custom Design</vt:lpstr>
      <vt:lpstr>1_Custom Design</vt:lpstr>
      <vt:lpstr>2_Custom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User</cp:lastModifiedBy>
  <cp:revision>28</cp:revision>
  <dcterms:created xsi:type="dcterms:W3CDTF">2023-06-12T06:26:05Z</dcterms:created>
  <dcterms:modified xsi:type="dcterms:W3CDTF">2024-11-23T13:29:24Z</dcterms:modified>
  <cp:category>9Slide.vn</cp:category>
</cp:coreProperties>
</file>