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76" r:id="rId3"/>
    <p:sldId id="274" r:id="rId4"/>
    <p:sldId id="311" r:id="rId5"/>
    <p:sldId id="312" r:id="rId6"/>
    <p:sldId id="313" r:id="rId7"/>
    <p:sldId id="314" r:id="rId8"/>
    <p:sldId id="316" r:id="rId9"/>
    <p:sldId id="31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6A3F8-91CB-01FF-F552-27363C2E37A8}"/>
              </a:ext>
            </a:extLst>
          </p:cNvPr>
          <p:cNvSpPr txBox="1"/>
          <p:nvPr/>
        </p:nvSpPr>
        <p:spPr>
          <a:xfrm>
            <a:off x="3837841" y="1346967"/>
            <a:ext cx="7240466" cy="1952947"/>
          </a:xfrm>
          <a:prstGeom prst="rect">
            <a:avLst/>
          </a:prstGeom>
          <a:noFill/>
        </p:spPr>
        <p:txBody>
          <a:bodyPr vert="horz" lIns="60960" tIns="30480" rIns="60960" bIns="30480" rtlCol="0" anchor="ctr">
            <a:normAutofit/>
          </a:bodyPr>
          <a:lstStyle/>
          <a:p>
            <a:pPr lvl="0" algn="ctr" defTabSz="609539">
              <a:lnSpc>
                <a:spcPct val="90000"/>
              </a:lnSpc>
              <a:spcBef>
                <a:spcPct val="0"/>
              </a:spcBef>
              <a:spcAft>
                <a:spcPts val="400"/>
              </a:spcAft>
              <a:defRPr/>
            </a:pPr>
            <a:r>
              <a:rPr lang="en-US" sz="3600" b="1" dirty="0" err="1">
                <a:solidFill>
                  <a:srgbClr val="FF0000"/>
                </a:solidFill>
              </a:rPr>
              <a:t>Luyện</a:t>
            </a:r>
            <a:r>
              <a:rPr lang="en-US" sz="3600" b="1" dirty="0">
                <a:solidFill>
                  <a:srgbClr val="FF0000"/>
                </a:solidFill>
              </a:rPr>
              <a:t> </a:t>
            </a:r>
            <a:r>
              <a:rPr lang="en-US" sz="3600" b="1" dirty="0" err="1" smtClean="0">
                <a:solidFill>
                  <a:srgbClr val="FF0000"/>
                </a:solidFill>
              </a:rPr>
              <a:t>tập</a:t>
            </a:r>
            <a:endParaRPr lang="en-US" sz="3600" b="1" dirty="0" smtClean="0">
              <a:solidFill>
                <a:srgbClr val="FF0000"/>
              </a:solidFill>
            </a:endParaRPr>
          </a:p>
          <a:p>
            <a:pPr lvl="0" algn="ctr" defTabSz="609539">
              <a:lnSpc>
                <a:spcPct val="90000"/>
              </a:lnSpc>
              <a:spcBef>
                <a:spcPct val="0"/>
              </a:spcBef>
              <a:spcAft>
                <a:spcPts val="400"/>
              </a:spcAft>
              <a:defRPr/>
            </a:pPr>
            <a:r>
              <a:rPr lang="vi-VN" sz="3600" b="1" dirty="0" smtClean="0">
                <a:solidFill>
                  <a:srgbClr val="FF0000"/>
                </a:solidFill>
              </a:rPr>
              <a:t>Viết </a:t>
            </a:r>
            <a:r>
              <a:rPr lang="vi-VN" sz="3600" b="1" dirty="0">
                <a:solidFill>
                  <a:srgbClr val="FF0000"/>
                </a:solidFill>
              </a:rPr>
              <a:t>đoạn</a:t>
            </a:r>
            <a:r>
              <a:rPr lang="vi-VN" sz="3600" b="1" dirty="0" smtClean="0">
                <a:solidFill>
                  <a:srgbClr val="FF0000"/>
                </a:solidFill>
              </a:rPr>
              <a:t> văn </a:t>
            </a:r>
            <a:r>
              <a:rPr lang="vi-VN" sz="3600" b="1" dirty="0">
                <a:solidFill>
                  <a:srgbClr val="FF0000"/>
                </a:solidFill>
              </a:rPr>
              <a:t>thể hiện tình cảm của em với người thân</a:t>
            </a:r>
            <a:endParaRPr lang="en-US" sz="3600" b="1" dirty="0">
              <a:solidFill>
                <a:srgbClr val="FF0000"/>
              </a:solidFill>
            </a:endParaRPr>
          </a:p>
        </p:txBody>
      </p:sp>
      <p:sp>
        <p:nvSpPr>
          <p:cNvPr id="3" name="TextBox 29">
            <a:extLst>
              <a:ext uri="{FF2B5EF4-FFF2-40B4-BE49-F238E27FC236}">
                <a16:creationId xmlns:a16="http://schemas.microsoft.com/office/drawing/2014/main" id="{42650C24-23D9-8C6A-2260-CF44AF511C21}"/>
              </a:ext>
            </a:extLst>
          </p:cNvPr>
          <p:cNvSpPr txBox="1"/>
          <p:nvPr/>
        </p:nvSpPr>
        <p:spPr>
          <a:xfrm>
            <a:off x="4203781" y="526229"/>
            <a:ext cx="5952214" cy="820738"/>
          </a:xfrm>
          <a:prstGeom prst="rect">
            <a:avLst/>
          </a:prstGeom>
        </p:spPr>
        <p:txBody>
          <a:bodyPr wrap="square" lIns="0" tIns="0" rIns="0" bIns="0" rtlCol="0" anchor="t">
            <a:spAutoFit/>
          </a:bodyPr>
          <a:lstStyle/>
          <a:p>
            <a:pPr>
              <a:lnSpc>
                <a:spcPts val="6400"/>
              </a:lnSpc>
              <a:spcBef>
                <a:spcPct val="0"/>
              </a:spcBef>
            </a:pPr>
            <a:r>
              <a:rPr lang="en-US" sz="5334" b="1" spc="-133" dirty="0" smtClean="0">
                <a:solidFill>
                  <a:srgbClr val="008000"/>
                </a:solidFill>
                <a:latin typeface="Nunito Black" pitchFamily="2" charset="0"/>
              </a:rPr>
              <a:t>TIẾNG VIỆT – LỚP 3</a:t>
            </a:r>
            <a:endParaRPr lang="en-US" sz="5334" b="1" spc="-133" dirty="0">
              <a:solidFill>
                <a:srgbClr val="008000"/>
              </a:solidFill>
              <a:latin typeface="Nunito Black" pitchFamily="2" charset="0"/>
            </a:endParaRPr>
          </a:p>
        </p:txBody>
      </p:sp>
    </p:spTree>
    <p:extLst>
      <p:ext uri="{BB962C8B-B14F-4D97-AF65-F5344CB8AC3E}">
        <p14:creationId xmlns:p14="http://schemas.microsoft.com/office/powerpoint/2010/main" val="347249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F455716D-3DF8-3AEC-EC2D-2E6F2268054C}"/>
              </a:ext>
            </a:extLst>
          </p:cNvPr>
          <p:cNvGrpSpPr>
            <a:grpSpLocks noChangeAspect="1"/>
          </p:cNvGrpSpPr>
          <p:nvPr/>
        </p:nvGrpSpPr>
        <p:grpSpPr>
          <a:xfrm>
            <a:off x="10754017" y="247650"/>
            <a:ext cx="1066804" cy="1066800"/>
            <a:chOff x="0" y="0"/>
            <a:chExt cx="6350000" cy="6349975"/>
          </a:xfrm>
        </p:grpSpPr>
        <p:sp>
          <p:nvSpPr>
            <p:cNvPr id="4" name="Freeform 6">
              <a:extLst>
                <a:ext uri="{FF2B5EF4-FFF2-40B4-BE49-F238E27FC236}">
                  <a16:creationId xmlns:a16="http://schemas.microsoft.com/office/drawing/2014/main" id="{89F8F60D-8561-40AC-DC6D-7444D1D7F62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Rectangle: Rounded Corners 4">
            <a:extLst>
              <a:ext uri="{FF2B5EF4-FFF2-40B4-BE49-F238E27FC236}">
                <a16:creationId xmlns:a16="http://schemas.microsoft.com/office/drawing/2014/main" id="{D6D73E3D-C62C-2D5B-AEE2-B817E27AE7E3}"/>
              </a:ext>
            </a:extLst>
          </p:cNvPr>
          <p:cNvSpPr/>
          <p:nvPr/>
        </p:nvSpPr>
        <p:spPr>
          <a:xfrm>
            <a:off x="768349" y="342900"/>
            <a:ext cx="9375776" cy="847548"/>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Nunito Black" panose="00000A00000000000000" pitchFamily="2" charset="0"/>
              </a:rPr>
              <a:t>1</a:t>
            </a:r>
            <a:r>
              <a:rPr lang="en-US" sz="3200" b="0" i="0" dirty="0" smtClean="0">
                <a:solidFill>
                  <a:schemeClr val="bg1"/>
                </a:solidFill>
                <a:effectLst/>
                <a:latin typeface="Nunito Black" panose="00000A00000000000000" pitchFamily="2" charset="0"/>
              </a:rPr>
              <a:t>. </a:t>
            </a:r>
            <a:r>
              <a:rPr lang="vi-VN" sz="2800" b="0" i="0" dirty="0">
                <a:solidFill>
                  <a:schemeClr val="bg1"/>
                </a:solidFill>
                <a:effectLst/>
                <a:latin typeface="Nunito Black" pitchFamily="2" charset="0"/>
              </a:rPr>
              <a:t>Những câu văn nào dưới đây thể hiện cảm xúc với </a:t>
            </a:r>
            <a:endParaRPr lang="en-US" sz="2800" b="0" i="0" dirty="0">
              <a:solidFill>
                <a:schemeClr val="bg1"/>
              </a:solidFill>
              <a:effectLst/>
              <a:latin typeface="Nunito Black"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vi-VN" sz="2800" b="0" i="0" dirty="0">
                <a:solidFill>
                  <a:schemeClr val="bg1"/>
                </a:solidFill>
                <a:effectLst/>
                <a:latin typeface="Nunito Black" pitchFamily="2" charset="0"/>
              </a:rPr>
              <a:t>người thân?</a:t>
            </a:r>
            <a:br>
              <a:rPr lang="vi-VN" sz="2800" b="0" i="0" dirty="0">
                <a:solidFill>
                  <a:schemeClr val="bg1"/>
                </a:solidFill>
                <a:effectLst/>
                <a:latin typeface="Nunito Black" pitchFamily="2" charset="0"/>
              </a:rPr>
            </a:br>
            <a:r>
              <a:rPr lang="vi-VN" sz="3200" b="0" i="0" dirty="0">
                <a:solidFill>
                  <a:srgbClr val="000000"/>
                </a:solidFill>
                <a:effectLst/>
                <a:latin typeface="OpenSans"/>
              </a:rPr>
              <a:t/>
            </a:r>
            <a:br>
              <a:rPr lang="vi-VN" sz="3200" b="0" i="0" dirty="0">
                <a:solidFill>
                  <a:srgbClr val="000000"/>
                </a:solidFill>
                <a:effectLst/>
                <a:latin typeface="OpenSans"/>
              </a:rPr>
            </a:br>
            <a:endParaRPr kumimoji="0" lang="en-US" sz="2800" b="0" i="1" u="none" strike="noStrike" kern="1200" cap="none" spc="0" normalizeH="0" baseline="0" noProof="0" dirty="0">
              <a:ln>
                <a:noFill/>
              </a:ln>
              <a:solidFill>
                <a:schemeClr val="bg1"/>
              </a:solidFill>
              <a:effectLst/>
              <a:uLnTx/>
              <a:uFillTx/>
              <a:latin typeface="Nunito Black" pitchFamily="2" charset="0"/>
            </a:endParaRPr>
          </a:p>
        </p:txBody>
      </p:sp>
      <p:sp>
        <p:nvSpPr>
          <p:cNvPr id="7" name="TextBox 6">
            <a:extLst>
              <a:ext uri="{FF2B5EF4-FFF2-40B4-BE49-F238E27FC236}">
                <a16:creationId xmlns:a16="http://schemas.microsoft.com/office/drawing/2014/main" id="{C8B0D91E-0E74-CC7E-611E-69F5CC1A9939}"/>
              </a:ext>
            </a:extLst>
          </p:cNvPr>
          <p:cNvSpPr txBox="1"/>
          <p:nvPr/>
        </p:nvSpPr>
        <p:spPr>
          <a:xfrm>
            <a:off x="752767" y="1993464"/>
            <a:ext cx="10001250" cy="3077766"/>
          </a:xfrm>
          <a:prstGeom prst="rect">
            <a:avLst/>
          </a:prstGeom>
          <a:noFill/>
        </p:spPr>
        <p:txBody>
          <a:bodyPr wrap="square">
            <a:spAutoFit/>
          </a:bodyPr>
          <a:lstStyle/>
          <a:p>
            <a:pPr algn="just"/>
            <a:r>
              <a:rPr lang="vi-VN" sz="2800" b="0" i="0">
                <a:solidFill>
                  <a:srgbClr val="002060"/>
                </a:solidFill>
                <a:effectLst/>
                <a:latin typeface="Nunito Black" pitchFamily="2" charset="0"/>
              </a:rPr>
              <a:t>a. Dương nhìn ông, lòng trào lên cảm xúc yêu thương khó tả.</a:t>
            </a:r>
          </a:p>
          <a:p>
            <a:pPr algn="just"/>
            <a:r>
              <a:rPr lang="vi-VN" sz="2800" b="0" i="0">
                <a:solidFill>
                  <a:srgbClr val="002060"/>
                </a:solidFill>
                <a:effectLst/>
                <a:latin typeface="Nunito Black" pitchFamily="2" charset="0"/>
              </a:rPr>
              <a:t>b. Thường ngày, Dương luôn nghĩ ông rất nhanh nhẹn.</a:t>
            </a:r>
          </a:p>
          <a:p>
            <a:pPr algn="just"/>
            <a:r>
              <a:rPr lang="vi-VN" sz="2800" b="0" i="0">
                <a:solidFill>
                  <a:srgbClr val="002060"/>
                </a:solidFill>
                <a:effectLst/>
                <a:latin typeface="Nunito Black" pitchFamily="2" charset="0"/>
              </a:rPr>
              <a:t>c. Ông đưa đón nó đi học mỗi khi bố mẹ bận rộn.</a:t>
            </a:r>
          </a:p>
          <a:p>
            <a:pPr algn="just"/>
            <a:r>
              <a:rPr lang="vi-VN" sz="2800" b="0" i="0">
                <a:solidFill>
                  <a:srgbClr val="002060"/>
                </a:solidFill>
                <a:effectLst/>
                <a:latin typeface="Nunito Black" pitchFamily="2" charset="0"/>
              </a:rPr>
              <a:t>d. Ông ngoại ơi, cháu yêu ông nhiều lắm!</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Tree>
    <p:extLst>
      <p:ext uri="{BB962C8B-B14F-4D97-AF65-F5344CB8AC3E}">
        <p14:creationId xmlns:p14="http://schemas.microsoft.com/office/powerpoint/2010/main" val="10151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xEl>
                                              <p:pRg st="1" end="1"/>
                                            </p:txEl>
                                          </p:spTgt>
                                        </p:tgtEl>
                                        <p:attrNameLst>
                                          <p:attrName>ppt_w</p:attrName>
                                        </p:attrNameLst>
                                      </p:cBhvr>
                                      <p:tavLst>
                                        <p:tav tm="0">
                                          <p:val>
                                            <p:strVal val="ppt_w"/>
                                          </p:val>
                                        </p:tav>
                                        <p:tav tm="100000">
                                          <p:val>
                                            <p:fltVal val="0"/>
                                          </p:val>
                                        </p:tav>
                                      </p:tavLst>
                                    </p:anim>
                                    <p:anim calcmode="lin" valueType="num">
                                      <p:cBhvr>
                                        <p:cTn id="7"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7">
                                            <p:txEl>
                                              <p:pRg st="1" end="1"/>
                                            </p:txEl>
                                          </p:spTgt>
                                        </p:tgtEl>
                                      </p:cBhvr>
                                    </p:animEffect>
                                    <p:set>
                                      <p:cBhvr>
                                        <p:cTn id="9"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xEl>
                                              <p:pRg st="2" end="2"/>
                                            </p:txEl>
                                          </p:spTgt>
                                        </p:tgtEl>
                                        <p:attrNameLst>
                                          <p:attrName>ppt_w</p:attrName>
                                        </p:attrNameLst>
                                      </p:cBhvr>
                                      <p:tavLst>
                                        <p:tav tm="0">
                                          <p:val>
                                            <p:strVal val="ppt_w"/>
                                          </p:val>
                                        </p:tav>
                                        <p:tav tm="100000">
                                          <p:val>
                                            <p:fltVal val="0"/>
                                          </p:val>
                                        </p:tav>
                                      </p:tavLst>
                                    </p:anim>
                                    <p:anim calcmode="lin" valueType="num">
                                      <p:cBhvr>
                                        <p:cTn id="14"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Nunito Black" panose="00000A00000000000000" pitchFamily="2" charset="0"/>
              </a:rPr>
              <a:t>2</a:t>
            </a:r>
            <a:r>
              <a:rPr lang="en-US" sz="3200" b="0" i="0" dirty="0" smtClean="0">
                <a:solidFill>
                  <a:schemeClr val="bg1"/>
                </a:solidFill>
                <a:effectLst/>
                <a:latin typeface="Nunito Black" panose="00000A00000000000000" pitchFamily="2" charset="0"/>
              </a:rPr>
              <a:t>. </a:t>
            </a:r>
            <a:r>
              <a:rPr lang="vi-VN" sz="2800" b="0" i="0" dirty="0">
                <a:solidFill>
                  <a:schemeClr val="bg1"/>
                </a:solidFill>
                <a:effectLst/>
                <a:latin typeface="Nunito Black" pitchFamily="2" charset="0"/>
              </a:rPr>
              <a:t>Nói 2 – 3 câu thể hiện cảm xúc của em khi nghĩ về một cử chỉ, việc làm của người thân.</a:t>
            </a:r>
            <a:br>
              <a:rPr lang="vi-VN" sz="2800" b="0" i="0" dirty="0">
                <a:solidFill>
                  <a:schemeClr val="bg1"/>
                </a:solidFill>
                <a:effectLst/>
                <a:latin typeface="Nunito Black" pitchFamily="2" charset="0"/>
              </a:rPr>
            </a:br>
            <a:r>
              <a:rPr lang="vi-VN" sz="2800" b="0" i="0" dirty="0">
                <a:solidFill>
                  <a:srgbClr val="000000"/>
                </a:solidFill>
                <a:effectLst/>
                <a:latin typeface="OpenSans"/>
              </a:rPr>
              <a:t/>
            </a:r>
            <a:br>
              <a:rPr lang="vi-VN" sz="2800" b="0" i="0" dirty="0">
                <a:solidFill>
                  <a:srgbClr val="000000"/>
                </a:solidFill>
                <a:effectLst/>
                <a:latin typeface="OpenSans"/>
              </a:rPr>
            </a:br>
            <a:endParaRPr kumimoji="0" lang="en-US" sz="2800" b="0" i="1" u="none" strike="noStrike" kern="1200" cap="none" spc="0" normalizeH="0" baseline="0" noProof="0" dirty="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r>
              <a:rPr lang="en-US" sz="2400" b="0" i="0">
                <a:solidFill>
                  <a:srgbClr val="000000"/>
                </a:solidFill>
                <a:effectLst/>
                <a:latin typeface="OpenSans"/>
              </a:rPr>
              <a:t/>
            </a:r>
            <a:br>
              <a:rPr lang="en-US" sz="2400" b="0" i="0">
                <a:solidFill>
                  <a:srgbClr val="000000"/>
                </a:solidFill>
                <a:effectLst/>
                <a:latin typeface="OpenSans"/>
              </a:rPr>
            </a:br>
            <a:r>
              <a:rPr lang="en-US" sz="2400" b="0" i="0">
                <a:solidFill>
                  <a:srgbClr val="000000"/>
                </a:solidFill>
                <a:effectLst/>
                <a:latin typeface="OpenSans"/>
              </a:rPr>
              <a:t/>
            </a: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Nunito Black" panose="00000A00000000000000" pitchFamily="2" charset="0"/>
              </a:rPr>
              <a:t>3</a:t>
            </a:r>
            <a:r>
              <a:rPr lang="en-US" sz="3200" b="0" i="0" dirty="0" smtClean="0">
                <a:solidFill>
                  <a:schemeClr val="bg1"/>
                </a:solidFill>
                <a:effectLst/>
                <a:latin typeface="Nunito Black" panose="00000A00000000000000" pitchFamily="2" charset="0"/>
              </a:rPr>
              <a:t>. </a:t>
            </a:r>
            <a:r>
              <a:rPr lang="vi-VN" sz="2800" b="0" i="0" dirty="0">
                <a:solidFill>
                  <a:schemeClr val="bg1"/>
                </a:solidFill>
                <a:effectLst/>
                <a:latin typeface="Nunito Black" pitchFamily="2" charset="0"/>
              </a:rPr>
              <a:t>Viết đoạn văn thể hiện tình cảm của em đối với người th</a:t>
            </a:r>
            <a:r>
              <a:rPr lang="en-US" sz="2800" dirty="0">
                <a:solidFill>
                  <a:schemeClr val="bg1"/>
                </a:solidFill>
                <a:latin typeface="Nunito Black" pitchFamily="2" charset="0"/>
              </a:rPr>
              <a:t>â</a:t>
            </a:r>
            <a:r>
              <a:rPr lang="vi-VN" sz="2800" b="0" i="0" dirty="0">
                <a:solidFill>
                  <a:schemeClr val="bg1"/>
                </a:solidFill>
                <a:effectLst/>
                <a:latin typeface="Nunito Black" pitchFamily="2" charset="0"/>
              </a:rPr>
              <a:t>n</a:t>
            </a:r>
            <a:r>
              <a:rPr lang="en-US" sz="2800" b="0" i="0" dirty="0">
                <a:solidFill>
                  <a:schemeClr val="bg1"/>
                </a:solidFill>
                <a:effectLst/>
                <a:latin typeface="Nunito Black" pitchFamily="2" charset="0"/>
              </a:rPr>
              <a:t>.</a:t>
            </a:r>
            <a:r>
              <a:rPr lang="vi-VN" sz="2800" b="0" i="0" dirty="0">
                <a:solidFill>
                  <a:srgbClr val="000000"/>
                </a:solidFill>
                <a:effectLst/>
                <a:latin typeface="OpenSans"/>
              </a:rPr>
              <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kumimoji="0" lang="en-US" sz="2800" b="0" i="1" u="none" strike="noStrike" kern="1200" cap="none" spc="0" normalizeH="0" baseline="0" noProof="0" dirty="0">
              <a:ln>
                <a:noFill/>
              </a:ln>
              <a:solidFill>
                <a:schemeClr val="bg1"/>
              </a:solidFill>
              <a:effectLst/>
              <a:uLnTx/>
              <a:uFillTx/>
              <a:latin typeface="Nunito Black" pitchFamily="2" charset="0"/>
            </a:endParaRPr>
          </a:p>
        </p:txBody>
      </p:sp>
      <p:sp>
        <p:nvSpPr>
          <p:cNvPr id="6" name="TextBox 5">
            <a:extLst>
              <a:ext uri="{FF2B5EF4-FFF2-40B4-BE49-F238E27FC236}">
                <a16:creationId xmlns:a16="http://schemas.microsoft.com/office/drawing/2014/main" id="{0A81B14D-200E-C994-FFAB-7FFE60B76340}"/>
              </a:ext>
            </a:extLst>
          </p:cNvPr>
          <p:cNvSpPr txBox="1"/>
          <p:nvPr/>
        </p:nvSpPr>
        <p:spPr>
          <a:xfrm>
            <a:off x="1105292" y="1705062"/>
            <a:ext cx="8180109" cy="3077766"/>
          </a:xfrm>
          <a:prstGeom prst="rect">
            <a:avLst/>
          </a:prstGeom>
          <a:noFill/>
        </p:spPr>
        <p:txBody>
          <a:bodyPr wrap="square">
            <a:spAutoFit/>
          </a:bodyPr>
          <a:lstStyle/>
          <a:p>
            <a:pPr algn="just"/>
            <a:r>
              <a:rPr lang="vi-VN" sz="2800" b="0" i="0">
                <a:solidFill>
                  <a:srgbClr val="000000"/>
                </a:solidFill>
                <a:effectLst/>
                <a:latin typeface="Nunito Black" pitchFamily="2" charset="0"/>
              </a:rPr>
              <a:t>Em dựa vào gợi ý sau để hoàn thành bài tập:</a:t>
            </a:r>
          </a:p>
          <a:p>
            <a:pPr algn="just"/>
            <a:r>
              <a:rPr lang="vi-VN" sz="2800" b="0" i="0">
                <a:solidFill>
                  <a:srgbClr val="000000"/>
                </a:solidFill>
                <a:effectLst/>
                <a:latin typeface="Nunito Black" pitchFamily="2" charset="0"/>
              </a:rPr>
              <a:t>- Người thân mà em muốn kể đến là ai?</a:t>
            </a:r>
          </a:p>
          <a:p>
            <a:pPr algn="just"/>
            <a:r>
              <a:rPr lang="vi-VN" sz="2800" b="0" i="0">
                <a:solidFill>
                  <a:srgbClr val="000000"/>
                </a:solidFill>
                <a:effectLst/>
                <a:latin typeface="Nunito Black" pitchFamily="2" charset="0"/>
              </a:rPr>
              <a:t>- Người đó có những cử chỉ, việc làm nào gợi cảm xúc cho em?</a:t>
            </a:r>
          </a:p>
          <a:p>
            <a:pPr algn="just"/>
            <a:r>
              <a:rPr lang="vi-VN" sz="2800" b="0" i="0">
                <a:solidFill>
                  <a:srgbClr val="000000"/>
                </a:solidFill>
                <a:effectLst/>
                <a:latin typeface="Nunito Black" pitchFamily="2" charset="0"/>
              </a:rPr>
              <a:t>- Tình cảm của em với người đó như thế nào?</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Tree>
    <p:extLst>
      <p:ext uri="{BB962C8B-B14F-4D97-AF65-F5344CB8AC3E}">
        <p14:creationId xmlns:p14="http://schemas.microsoft.com/office/powerpoint/2010/main" val="3189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Nunito Black" panose="00000A00000000000000" pitchFamily="2" charset="0"/>
              </a:rPr>
              <a:t>3</a:t>
            </a:r>
            <a:r>
              <a:rPr lang="en-US" sz="3200" b="0" i="0" dirty="0" smtClean="0">
                <a:solidFill>
                  <a:schemeClr val="bg1"/>
                </a:solidFill>
                <a:effectLst/>
                <a:latin typeface="Nunito Black" panose="00000A00000000000000" pitchFamily="2" charset="0"/>
              </a:rPr>
              <a:t>. </a:t>
            </a:r>
            <a:r>
              <a:rPr lang="vi-VN" sz="2800" b="0" i="0" dirty="0">
                <a:solidFill>
                  <a:schemeClr val="bg1"/>
                </a:solidFill>
                <a:effectLst/>
                <a:latin typeface="Nunito Black" pitchFamily="2" charset="0"/>
              </a:rPr>
              <a:t>Viết đoạn văn thể hiện tình cảm của em đối với người th</a:t>
            </a:r>
            <a:r>
              <a:rPr lang="en-US" sz="2800" dirty="0">
                <a:solidFill>
                  <a:schemeClr val="bg1"/>
                </a:solidFill>
                <a:latin typeface="Nunito Black" pitchFamily="2" charset="0"/>
              </a:rPr>
              <a:t>â</a:t>
            </a:r>
            <a:r>
              <a:rPr lang="vi-VN" sz="2800" b="0" i="0" dirty="0">
                <a:solidFill>
                  <a:schemeClr val="bg1"/>
                </a:solidFill>
                <a:effectLst/>
                <a:latin typeface="Nunito Black" pitchFamily="2" charset="0"/>
              </a:rPr>
              <a:t>n</a:t>
            </a:r>
            <a:r>
              <a:rPr lang="en-US" sz="2800" b="0" i="0" dirty="0">
                <a:solidFill>
                  <a:schemeClr val="bg1"/>
                </a:solidFill>
                <a:effectLst/>
                <a:latin typeface="Nunito Black" pitchFamily="2" charset="0"/>
              </a:rPr>
              <a:t>.</a:t>
            </a:r>
            <a:r>
              <a:rPr lang="vi-VN" sz="2800" b="0" i="0" dirty="0">
                <a:solidFill>
                  <a:srgbClr val="000000"/>
                </a:solidFill>
                <a:effectLst/>
                <a:latin typeface="OpenSans"/>
              </a:rPr>
              <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kumimoji="0" lang="en-US" sz="2800" b="0" i="1" u="none" strike="noStrike" kern="1200" cap="none" spc="0" normalizeH="0" baseline="0" noProof="0" dirty="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4341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Nunito Black" panose="00000A00000000000000" pitchFamily="2" charset="0"/>
              </a:rPr>
              <a:t>3</a:t>
            </a:r>
            <a:r>
              <a:rPr lang="en-US" sz="3200" b="0" i="0" dirty="0" smtClean="0">
                <a:solidFill>
                  <a:schemeClr val="bg1"/>
                </a:solidFill>
                <a:effectLst/>
                <a:latin typeface="Nunito Black" panose="00000A00000000000000" pitchFamily="2" charset="0"/>
              </a:rPr>
              <a:t>. </a:t>
            </a:r>
            <a:r>
              <a:rPr lang="vi-VN" sz="2800" b="0" i="0" dirty="0">
                <a:solidFill>
                  <a:schemeClr val="bg1"/>
                </a:solidFill>
                <a:effectLst/>
                <a:latin typeface="Nunito Black" pitchFamily="2" charset="0"/>
              </a:rPr>
              <a:t>Viết đoạn văn thể hiện tình cảm của em đối với người th</a:t>
            </a:r>
            <a:r>
              <a:rPr lang="en-US" sz="2800" dirty="0">
                <a:solidFill>
                  <a:schemeClr val="bg1"/>
                </a:solidFill>
                <a:latin typeface="Nunito Black" pitchFamily="2" charset="0"/>
              </a:rPr>
              <a:t>â</a:t>
            </a:r>
            <a:r>
              <a:rPr lang="vi-VN" sz="2800" b="0" i="0" dirty="0">
                <a:solidFill>
                  <a:schemeClr val="bg1"/>
                </a:solidFill>
                <a:effectLst/>
                <a:latin typeface="Nunito Black" pitchFamily="2" charset="0"/>
              </a:rPr>
              <a:t>n</a:t>
            </a:r>
            <a:r>
              <a:rPr lang="en-US" sz="2800" b="0" i="0" dirty="0">
                <a:solidFill>
                  <a:schemeClr val="bg1"/>
                </a:solidFill>
                <a:effectLst/>
                <a:latin typeface="Nunito Black" pitchFamily="2" charset="0"/>
              </a:rPr>
              <a:t>.</a:t>
            </a:r>
            <a:r>
              <a:rPr lang="vi-VN" sz="2800" b="0" i="0" dirty="0">
                <a:solidFill>
                  <a:srgbClr val="000000"/>
                </a:solidFill>
                <a:effectLst/>
                <a:latin typeface="OpenSans"/>
              </a:rPr>
              <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kumimoji="0" lang="en-US" sz="2800" b="0" i="1" u="none" strike="noStrike" kern="1200" cap="none" spc="0" normalizeH="0" baseline="0" noProof="0" dirty="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005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50098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algn="just"/>
            <a:endParaRPr lang="en-US" sz="3200" b="1" i="0">
              <a:solidFill>
                <a:srgbClr val="000000"/>
              </a:solidFill>
              <a:effectLst/>
              <a:latin typeface="OpenSans"/>
            </a:endParaRPr>
          </a:p>
          <a:p>
            <a:pPr algn="just"/>
            <a:endParaRPr lang="en-US" sz="3200" b="1">
              <a:solidFill>
                <a:srgbClr val="000000"/>
              </a:solidFill>
              <a:latin typeface="OpenSans"/>
            </a:endParaRPr>
          </a:p>
          <a:p>
            <a:pPr algn="just"/>
            <a:r>
              <a:rPr lang="vi-VN" sz="3200" b="1" i="0">
                <a:solidFill>
                  <a:schemeClr val="bg1"/>
                </a:solidFill>
                <a:effectLst/>
                <a:latin typeface="Nunito Black" pitchFamily="2" charset="0"/>
              </a:rPr>
              <a:t>Tìm đọc những câu chuyện, bài văn, bài thơ,… về tình cảm giữa những người thân trong gia đình.</a:t>
            </a:r>
            <a:endParaRPr lang="vi-VN" sz="3200" b="0" i="0">
              <a:solidFill>
                <a:schemeClr val="bg1"/>
              </a:solidFill>
              <a:effectLst/>
              <a:latin typeface="Nunito Black" pitchFamily="2" charset="0"/>
            </a:endParaRPr>
          </a:p>
          <a:p>
            <a:r>
              <a:rPr lang="vi-VN" sz="3200" b="0" i="0">
                <a:solidFill>
                  <a:srgbClr val="000000"/>
                </a:solidFill>
                <a:effectLst/>
                <a:latin typeface="OpenSans"/>
              </a:rPr>
              <a:t/>
            </a:r>
            <a:br>
              <a:rPr lang="vi-VN" sz="3200" b="0" i="0">
                <a:solidFill>
                  <a:srgbClr val="000000"/>
                </a:solidFill>
                <a:effectLst/>
                <a:latin typeface="OpenSans"/>
              </a:rPr>
            </a:br>
            <a:r>
              <a:rPr lang="vi-VN" sz="3200" b="0" i="0">
                <a:solidFill>
                  <a:srgbClr val="000000"/>
                </a:solidFill>
                <a:effectLst/>
                <a:latin typeface="OpenSans"/>
              </a:rPr>
              <a:t/>
            </a:r>
            <a:br>
              <a:rPr lang="vi-VN" sz="32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8" name="Picture 7">
            <a:extLst>
              <a:ext uri="{FF2B5EF4-FFF2-40B4-BE49-F238E27FC236}">
                <a16:creationId xmlns:a16="http://schemas.microsoft.com/office/drawing/2014/main"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79048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526</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Nunito Black</vt:lpstr>
      <vt:lpstr>OpenSans</vt:lpstr>
      <vt:lpstr>Sigmar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10</cp:revision>
  <dcterms:created xsi:type="dcterms:W3CDTF">2022-08-11T14:51:20Z</dcterms:created>
  <dcterms:modified xsi:type="dcterms:W3CDTF">2024-11-28T08:22:08Z</dcterms:modified>
</cp:coreProperties>
</file>