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4"/>
  </p:sldMasterIdLst>
  <p:notesMasterIdLst>
    <p:notesMasterId r:id="rId16"/>
  </p:notesMasterIdLst>
  <p:handoutMasterIdLst>
    <p:handoutMasterId r:id="rId17"/>
  </p:handoutMasterIdLst>
  <p:sldIdLst>
    <p:sldId id="1866" r:id="rId5"/>
    <p:sldId id="1867" r:id="rId6"/>
    <p:sldId id="1868" r:id="rId7"/>
    <p:sldId id="1888" r:id="rId8"/>
    <p:sldId id="1874" r:id="rId9"/>
    <p:sldId id="1869" r:id="rId10"/>
    <p:sldId id="1875" r:id="rId11"/>
    <p:sldId id="1889" r:id="rId12"/>
    <p:sldId id="1876" r:id="rId13"/>
    <p:sldId id="1873" r:id="rId14"/>
    <p:sldId id="1870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nes theme" id="{EE9670AD-028C-4190-AAA8-2AF0F3B1E372}">
          <p14:sldIdLst>
            <p14:sldId id="1866"/>
            <p14:sldId id="1867"/>
            <p14:sldId id="1868"/>
            <p14:sldId id="1888"/>
            <p14:sldId id="1874"/>
            <p14:sldId id="1869"/>
            <p14:sldId id="1875"/>
            <p14:sldId id="1889"/>
            <p14:sldId id="1876"/>
            <p14:sldId id="1873"/>
            <p14:sldId id="18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88"/>
    <a:srgbClr val="F0E6DC"/>
    <a:srgbClr val="ECE0D4"/>
    <a:srgbClr val="D1B497"/>
    <a:srgbClr val="E3D1BF"/>
    <a:srgbClr val="AA673C"/>
    <a:srgbClr val="6A6967"/>
    <a:srgbClr val="C19C84"/>
    <a:srgbClr val="F8EBE0"/>
    <a:srgbClr val="FF2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>
        <p:guide orient="horz" pos="2160"/>
        <p:guide pos="480"/>
        <p:guide pos="7200"/>
        <p:guide pos="4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84"/>
    </p:cViewPr>
  </p:sorterViewPr>
  <p:notesViewPr>
    <p:cSldViewPr snapToGrid="0">
      <p:cViewPr varScale="1">
        <p:scale>
          <a:sx n="48" d="100"/>
          <a:sy n="48" d="100"/>
        </p:scale>
        <p:origin x="1828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C79A4-0B25-469F-9B41-E1B92476C6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87740-790C-4B8E-8BDF-37374E5C1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E06D-E2C5-4DF1-B3C1-8E9169AAB10D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8AAF8-731F-4C2E-B690-3086B25AF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C11FA-B74B-44E5-9E55-A45B9911BE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E2F40-54C0-4227-BA47-31BF544EF9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4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227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528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9839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7007FCA-3EC9-46F6-BE85-2DE9F97B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3" name="Title 381">
            <a:extLst>
              <a:ext uri="{FF2B5EF4-FFF2-40B4-BE49-F238E27FC236}">
                <a16:creationId xmlns:a16="http://schemas.microsoft.com/office/drawing/2014/main" id="{219026B8-F099-4229-B446-9FE2B966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56" y="2304288"/>
            <a:ext cx="7022592" cy="225856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800" b="1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9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9AB818C-9403-4CA7-8FC5-347DDE455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58EEFF-117E-4B86-B6B2-CD8F71AA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D0B12BD8-7E23-4DB3-9F3C-68F6FF145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2650" y="0"/>
            <a:ext cx="2419350" cy="26193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5143907-CDEB-455C-878E-7AE28AF7D2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5418919" y="0"/>
            <a:ext cx="6407956" cy="17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11/28/2024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8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/>
            </a:lvl1pPr>
            <a:lvl2pPr marL="283464" indent="-283464">
              <a:spcBef>
                <a:spcPts val="1000"/>
              </a:spcBef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 hidden="1">
            <a:extLst>
              <a:ext uri="{FF2B5EF4-FFF2-40B4-BE49-F238E27FC236}">
                <a16:creationId xmlns:a16="http://schemas.microsoft.com/office/drawing/2014/main" id="{295740BA-9B4E-4B38-827D-32544CDF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9C593AE-D9D2-42FE-A240-F97D18726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327681"/>
            <a:ext cx="5496910" cy="153032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AA0A799-2244-4DB2-ACAB-F6DA87A7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34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25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9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7700" y="1905000"/>
            <a:ext cx="7219043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05C4425-09AC-4097-B868-D49C9D64C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03"/>
            <a:ext cx="3720664" cy="685719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6104E15-F449-422E-973A-1899DDF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699" y="715961"/>
            <a:ext cx="7219043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90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488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81D833-01F3-4F75-8F62-D60039CA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11/28/2024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189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7" r:id="rId5"/>
    <p:sldLayoutId id="2147483710" r:id="rId6"/>
    <p:sldLayoutId id="2147483716" r:id="rId7"/>
    <p:sldLayoutId id="2147483718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bing.com/search?q=asian%20pacific%20american%20history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www.bing.com/search?q=notable%20asian%20pacific%20american%20musicians" TargetMode="External"/><Relationship Id="rId5" Type="http://schemas.openxmlformats.org/officeDocument/2006/relationships/hyperlink" Target="https://www.bing.com/search?q=notable%20asian%20pacific%20american%20authors" TargetMode="External"/><Relationship Id="rId4" Type="http://schemas.openxmlformats.org/officeDocument/2006/relationships/hyperlink" Target="https://www.bing.com/search?q=notable%20asian%20pacific%20american%20artist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68E5CF-FC82-40DA-8E6D-0BFF887B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704" y="1376909"/>
            <a:ext cx="7022592" cy="2258568"/>
          </a:xfrm>
        </p:spPr>
        <p:txBody>
          <a:bodyPr anchor="ctr"/>
          <a:lstStyle/>
          <a:p>
            <a:r>
              <a:rPr lang="en-US"/>
              <a:t> Chủ đề 3</a:t>
            </a:r>
            <a:br>
              <a:rPr lang="en-US"/>
            </a:br>
            <a:r>
              <a:rPr lang="en-US"/>
              <a:t>Mái trường thân yêu</a:t>
            </a:r>
            <a:br>
              <a:rPr lang="en-US">
                <a:solidFill>
                  <a:schemeClr val="accent4">
                    <a:lumMod val="50000"/>
                  </a:schemeClr>
                </a:solidFill>
              </a:rPr>
            </a:br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21E50C6-70A4-F64B-B9A6-ACE374A7034F}"/>
              </a:ext>
            </a:extLst>
          </p:cNvPr>
          <p:cNvSpPr txBox="1">
            <a:spLocks/>
          </p:cNvSpPr>
          <p:nvPr/>
        </p:nvSpPr>
        <p:spPr>
          <a:xfrm>
            <a:off x="265470" y="3193690"/>
            <a:ext cx="11828207" cy="1189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4">
                    <a:lumMod val="50000"/>
                  </a:schemeClr>
                </a:solidFill>
              </a:rPr>
              <a:t>TIẾT 4 Vận dụng–Sáng tạo</a:t>
            </a:r>
          </a:p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accent4">
                    <a:lumMod val="50000"/>
                  </a:schemeClr>
                </a:solidFill>
              </a:rPr>
              <a:t>to–nhỏ,cao–thấp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C80F75-E662-41F6-B5FC-7782BA02D946}"/>
              </a:ext>
            </a:extLst>
          </p:cNvPr>
          <p:cNvSpPr txBox="1"/>
          <p:nvPr/>
        </p:nvSpPr>
        <p:spPr>
          <a:xfrm>
            <a:off x="2017060" y="4760259"/>
            <a:ext cx="844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HOÀI TRANG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9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BBDC7-B590-43B7-BBD0-3A247210E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List some ways you can celebrate Asian Pacific Heritage Month. Here are a few examples:</a:t>
            </a:r>
          </a:p>
          <a:p>
            <a:pPr lvl="1"/>
            <a:r>
              <a:rPr lang="en-US" dirty="0"/>
              <a:t>Discover </a:t>
            </a:r>
            <a:r>
              <a:rPr lang="en-US" altLang="en-US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Asian Pacific American </a:t>
            </a:r>
            <a:r>
              <a:rPr lang="en-US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artists</a:t>
            </a:r>
            <a:endParaRPr lang="en-US" b="1" dirty="0"/>
          </a:p>
          <a:p>
            <a:pPr lvl="1"/>
            <a:r>
              <a:rPr lang="en-US" dirty="0"/>
              <a:t>Read </a:t>
            </a:r>
            <a:r>
              <a:rPr lang="en-US" altLang="en-US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Asian Pacific American </a:t>
            </a:r>
            <a:r>
              <a:rPr lang="en-US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authors</a:t>
            </a:r>
            <a:endParaRPr lang="en-US" b="1" dirty="0"/>
          </a:p>
          <a:p>
            <a:pPr lvl="1"/>
            <a:r>
              <a:rPr lang="en-US" dirty="0"/>
              <a:t>Listen to </a:t>
            </a:r>
            <a:r>
              <a:rPr lang="en-US" altLang="en-US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Asian Pacific American Heritage </a:t>
            </a:r>
            <a:r>
              <a:rPr lang="en-US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musicians</a:t>
            </a:r>
            <a:endParaRPr lang="en-US" b="1" dirty="0"/>
          </a:p>
          <a:p>
            <a:pPr lvl="1"/>
            <a:r>
              <a:rPr lang="en-US" dirty="0"/>
              <a:t>Learn important moments of</a:t>
            </a:r>
            <a:r>
              <a:rPr lang="en-US" b="1" dirty="0"/>
              <a:t> </a:t>
            </a:r>
            <a:r>
              <a:rPr lang="en-US" altLang="en-US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Asian Pacific American Heritage </a:t>
            </a:r>
            <a:r>
              <a:rPr lang="en-US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history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94B662-562A-CC93-72F0-F723A0C6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ận dụng sáng tạo cao thấp chủ đê 3 tiết 1">
            <a:hlinkClick r:id="" action="ppaction://media"/>
            <a:extLst>
              <a:ext uri="{FF2B5EF4-FFF2-40B4-BE49-F238E27FC236}">
                <a16:creationId xmlns:a16="http://schemas.microsoft.com/office/drawing/2014/main" id="{87FAE2AB-CB80-9A5A-D11B-1C8507CDC4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037412-7BC5-4AAA-8ED5-FC377A84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0797"/>
            <a:ext cx="10668000" cy="1231106"/>
          </a:xfrm>
        </p:spPr>
        <p:txBody>
          <a:bodyPr/>
          <a:lstStyle/>
          <a:p>
            <a:r>
              <a:rPr lang="en-US"/>
              <a:t>DẶN DÒ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5605A-7716-EA09-EA17-3237EACAD3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1790699"/>
            <a:ext cx="10668000" cy="212667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3600"/>
              <a:t>Về nhà các tiếp tục tập luyện biểu diễn hát kết hợp</a:t>
            </a:r>
          </a:p>
          <a:p>
            <a:r>
              <a:rPr lang="en-US" sz="3600"/>
              <a:t>với các hình thức đã học </a:t>
            </a:r>
          </a:p>
          <a:p>
            <a:endParaRPr lang="en-US" sz="3600"/>
          </a:p>
          <a:p>
            <a:r>
              <a:rPr lang="en-US" sz="3600"/>
              <a:t>- Tập đọc nhạc kết hợp với kí hiệu bàn tay ,vận động    cơ thể</a:t>
            </a:r>
          </a:p>
        </p:txBody>
      </p:sp>
    </p:spTree>
    <p:extLst>
      <p:ext uri="{BB962C8B-B14F-4D97-AF65-F5344CB8AC3E}">
        <p14:creationId xmlns:p14="http://schemas.microsoft.com/office/powerpoint/2010/main" val="270191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C5EA60-12FC-4FB7-9CED-CDC28177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87363"/>
            <a:ext cx="3229898" cy="1189037"/>
          </a:xfrm>
        </p:spPr>
        <p:txBody>
          <a:bodyPr/>
          <a:lstStyle/>
          <a:p>
            <a:r>
              <a:rPr lang="en-US"/>
              <a:t>KHỞI ĐỘNG 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638" y="1570703"/>
            <a:ext cx="6477000" cy="3276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800"/>
              <a:t>Nghe giai điệu đoán tên bài hát</a:t>
            </a:r>
            <a:endParaRPr lang="en-US" altLang="en-US" sz="2800" dirty="0"/>
          </a:p>
        </p:txBody>
      </p:sp>
      <p:pic>
        <p:nvPicPr>
          <p:cNvPr id="3" name="413_20201209023552_lop-mot-than-yeu-version-2-1 (audio-extractor.net)">
            <a:hlinkClick r:id="" action="ppaction://media"/>
            <a:extLst>
              <a:ext uri="{FF2B5EF4-FFF2-40B4-BE49-F238E27FC236}">
                <a16:creationId xmlns:a16="http://schemas.microsoft.com/office/drawing/2014/main" id="{311302F5-E251-1B85-0DB5-AB9B8CE4D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3576" y="1570703"/>
            <a:ext cx="487363" cy="48736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D6EA5C06-4CC4-4A7C-BDC7-ECD1CFBB6FD8}"/>
              </a:ext>
            </a:extLst>
          </p:cNvPr>
          <p:cNvSpPr txBox="1">
            <a:spLocks/>
          </p:cNvSpPr>
          <p:nvPr/>
        </p:nvSpPr>
        <p:spPr>
          <a:xfrm>
            <a:off x="1525301" y="2451963"/>
            <a:ext cx="9141397" cy="61555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/>
              <a:t>LỚP MỘT THÂN YÊU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443" y="2197894"/>
            <a:ext cx="9141397" cy="1231106"/>
          </a:xfrm>
        </p:spPr>
        <p:txBody>
          <a:bodyPr/>
          <a:lstStyle/>
          <a:p>
            <a:pPr algn="l"/>
            <a:r>
              <a:rPr lang="en-US" sz="4000" b="1">
                <a:solidFill>
                  <a:schemeClr val="tx1"/>
                </a:solidFill>
              </a:rPr>
              <a:t>ÔN TẬP BÀI HÁT </a:t>
            </a:r>
            <a:br>
              <a:rPr lang="en-US" sz="4000" b="1">
                <a:solidFill>
                  <a:schemeClr val="tx1"/>
                </a:solidFill>
              </a:rPr>
            </a:br>
            <a:r>
              <a:rPr lang="en-US" sz="4000" b="1">
                <a:solidFill>
                  <a:schemeClr val="tx1"/>
                </a:solidFill>
              </a:rPr>
              <a:t>                   LỚP MỘT THÂN YÊU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BA01B-ECA4-4938-872A-B38BEB13AC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08333" y="3429000"/>
            <a:ext cx="7799387" cy="347734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</a:rPr>
              <a:t>Bùi Anh Tôn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0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719542608245217137">
            <a:hlinkClick r:id="" action="ppaction://media"/>
            <a:extLst>
              <a:ext uri="{FF2B5EF4-FFF2-40B4-BE49-F238E27FC236}">
                <a16:creationId xmlns:a16="http://schemas.microsoft.com/office/drawing/2014/main" id="{3B3AC482-6564-2D92-8F0C-D0D39AA0DE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FB2505-8284-13FC-18DF-B2C96642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2349428"/>
            <a:ext cx="9141397" cy="615553"/>
          </a:xfrm>
        </p:spPr>
        <p:txBody>
          <a:bodyPr/>
          <a:lstStyle/>
          <a:p>
            <a:r>
              <a:rPr lang="en-US"/>
              <a:t>Hát kết hợp với vận động </a:t>
            </a:r>
          </a:p>
        </p:txBody>
      </p:sp>
    </p:spTree>
    <p:extLst>
      <p:ext uri="{BB962C8B-B14F-4D97-AF65-F5344CB8AC3E}">
        <p14:creationId xmlns:p14="http://schemas.microsoft.com/office/powerpoint/2010/main" val="1533608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119"/>
            <a:ext cx="12191999" cy="615553"/>
          </a:xfrm>
        </p:spPr>
        <p:txBody>
          <a:bodyPr/>
          <a:lstStyle/>
          <a:p>
            <a:r>
              <a:rPr lang="en-US"/>
              <a:t>                  Hát kết hợp với vận động                            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015B74-BCAB-729D-6253-E72B2EC88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saveinsta.cc_1080p-karaoke-lop-mot-than-yeu-beat-hts-lop-1-ket-noi-tri-thuc-voi-cuoc-song">
            <a:hlinkClick r:id="" action="ppaction://media"/>
            <a:extLst>
              <a:ext uri="{FF2B5EF4-FFF2-40B4-BE49-F238E27FC236}">
                <a16:creationId xmlns:a16="http://schemas.microsoft.com/office/drawing/2014/main" id="{98B75AD3-D550-4803-A7CE-416CE4F1FC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734671" cy="97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8DF32A-D165-40DA-AAE8-A6E9579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804142"/>
            <a:ext cx="9141397" cy="1231106"/>
          </a:xfrm>
        </p:spPr>
        <p:txBody>
          <a:bodyPr/>
          <a:lstStyle/>
          <a:p>
            <a:r>
              <a:rPr lang="en-US"/>
              <a:t>  ÔN TẬP ĐỌC NHẠC BAN NHẠC  </a:t>
            </a:r>
            <a:br>
              <a:rPr lang="en-US"/>
            </a:br>
            <a:r>
              <a:rPr lang="en-US"/>
              <a:t>ĐỒ - RÊ - MI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BC92DE-1779-4A44-AED9-0261C2497D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4125" y="3284972"/>
            <a:ext cx="7799387" cy="288056"/>
          </a:xfrm>
        </p:spPr>
        <p:txBody>
          <a:bodyPr/>
          <a:lstStyle/>
          <a:p>
            <a:r>
              <a:rPr lang="en-US" altLang="en-US" sz="1800" dirty="0">
                <a:solidFill>
                  <a:schemeClr val="accent4">
                    <a:lumMod val="50000"/>
                  </a:schemeClr>
                </a:solidFill>
              </a:rPr>
              <a:t>Invite questions from the audience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2AF9C5-B665-40BD-0731-C4A2D973F0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BAN NHẠC ĐÔ RÊ MI - ĐỌC NHẠC THEO KÍ HIỆU BÀN TAY - ÂM NHẠC 1 KNTT (1)">
            <a:hlinkClick r:id="" action="ppaction://media"/>
            <a:extLst>
              <a:ext uri="{FF2B5EF4-FFF2-40B4-BE49-F238E27FC236}">
                <a16:creationId xmlns:a16="http://schemas.microsoft.com/office/drawing/2014/main" id="{DCCFECE9-986E-1ECA-E388-B85F52E08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68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769EF9-1612-42F9-BB93-658619D3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845" y="2239963"/>
            <a:ext cx="8510155" cy="1189037"/>
          </a:xfrm>
        </p:spPr>
        <p:txBody>
          <a:bodyPr>
            <a:noAutofit/>
          </a:bodyPr>
          <a:lstStyle/>
          <a:p>
            <a:r>
              <a:rPr lang="en-US" sz="4400"/>
              <a:t>  Vận dụng-Sáng tạo</a:t>
            </a:r>
            <a:br>
              <a:rPr lang="en-US" sz="4800"/>
            </a:br>
            <a:r>
              <a:rPr lang="en-US" sz="4800"/>
              <a:t>To - Nhỏ   Cao - Thấp </a:t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362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Islander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E56925"/>
      </a:accent1>
      <a:accent2>
        <a:srgbClr val="F19936"/>
      </a:accent2>
      <a:accent3>
        <a:srgbClr val="5DA3CC"/>
      </a:accent3>
      <a:accent4>
        <a:srgbClr val="B3DAD6"/>
      </a:accent4>
      <a:accent5>
        <a:srgbClr val="76B144"/>
      </a:accent5>
      <a:accent6>
        <a:srgbClr val="438F63"/>
      </a:accent6>
      <a:hlink>
        <a:srgbClr val="E2DD60"/>
      </a:hlink>
      <a:folHlink>
        <a:srgbClr val="E78576"/>
      </a:folHlink>
    </a:clrScheme>
    <a:fontScheme name="Custom 1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ian Pacific heritage_TM10131490_Win32_LH_v4" id="{B2A0ACF3-34FF-4C5A-A737-2558AC4C9FEA}" vid="{FBDB92CC-0A39-410B-A16B-8C101333048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9CE79C-5104-4273-B83B-D03AD839A8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18D074-6F3D-488C-8220-03C2DEFDE85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D141EBB-3386-4164-A294-111C6309E3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Chủ đề 3 tiết 4 </Template>
  <TotalTime>88</TotalTime>
  <Words>186</Words>
  <Application>Microsoft Office PowerPoint</Application>
  <PresentationFormat>Widescreen</PresentationFormat>
  <Paragraphs>29</Paragraphs>
  <Slides>11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Segoe UI</vt:lpstr>
      <vt:lpstr>Times New Roman</vt:lpstr>
      <vt:lpstr>1_Office Theme</vt:lpstr>
      <vt:lpstr> Chủ đề 3 Mái trường thân yêu </vt:lpstr>
      <vt:lpstr>KHỞI ĐỘNG </vt:lpstr>
      <vt:lpstr>ÔN TẬP BÀI HÁT                     LỚP MỘT THÂN YÊU</vt:lpstr>
      <vt:lpstr>PowerPoint Presentation</vt:lpstr>
      <vt:lpstr>Hát kết hợp với vận động </vt:lpstr>
      <vt:lpstr>                  Hát kết hợp với vận động                             </vt:lpstr>
      <vt:lpstr>  ÔN TẬP ĐỌC NHẠC BAN NHẠC   ĐỒ - RÊ - MI</vt:lpstr>
      <vt:lpstr>PowerPoint Presentation</vt:lpstr>
      <vt:lpstr>  Vận dụng-Sáng tạo To - Nhỏ   Cao - Thấp  </vt:lpstr>
      <vt:lpstr>PowerPoint Presentation</vt:lpstr>
      <vt:lpstr>DẶN DÒ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Chủ đề 3 Mái trường thân yêu </dc:title>
  <dc:subject/>
  <dc:creator>Minh Giang</dc:creator>
  <cp:keywords/>
  <dc:description/>
  <cp:lastModifiedBy>Administrator</cp:lastModifiedBy>
  <cp:revision>9</cp:revision>
  <dcterms:created xsi:type="dcterms:W3CDTF">2023-08-13T15:01:01Z</dcterms:created>
  <dcterms:modified xsi:type="dcterms:W3CDTF">2024-11-28T14:43:39Z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