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0" r:id="rId2"/>
    <p:sldMasterId id="2147483768" r:id="rId3"/>
    <p:sldMasterId id="2147483806" r:id="rId4"/>
    <p:sldMasterId id="2147483843" r:id="rId5"/>
    <p:sldMasterId id="2147483857" r:id="rId6"/>
  </p:sldMasterIdLst>
  <p:notesMasterIdLst>
    <p:notesMasterId r:id="rId20"/>
  </p:notesMasterIdLst>
  <p:sldIdLst>
    <p:sldId id="598" r:id="rId7"/>
    <p:sldId id="592" r:id="rId8"/>
    <p:sldId id="593" r:id="rId9"/>
    <p:sldId id="497" r:id="rId10"/>
    <p:sldId id="580" r:id="rId11"/>
    <p:sldId id="576" r:id="rId12"/>
    <p:sldId id="589" r:id="rId13"/>
    <p:sldId id="559" r:id="rId14"/>
    <p:sldId id="594" r:id="rId15"/>
    <p:sldId id="595" r:id="rId16"/>
    <p:sldId id="596" r:id="rId17"/>
    <p:sldId id="563" r:id="rId18"/>
    <p:sldId id="59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2" autoAdjust="0"/>
    <p:restoredTop sz="94660"/>
  </p:normalViewPr>
  <p:slideViewPr>
    <p:cSldViewPr snapToGrid="0">
      <p:cViewPr varScale="1">
        <p:scale>
          <a:sx n="68" d="100"/>
          <a:sy n="68" d="100"/>
        </p:scale>
        <p:origin x="50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0C9F2-9BAD-41EA-B122-B2906DF9B05F}"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0562E-C67A-4741-BCC4-CC8664742AE3}" type="slidenum">
              <a:rPr lang="en-US" smtClean="0"/>
              <a:t>‹#›</a:t>
            </a:fld>
            <a:endParaRPr lang="en-US"/>
          </a:p>
        </p:txBody>
      </p:sp>
    </p:spTree>
    <p:extLst>
      <p:ext uri="{BB962C8B-B14F-4D97-AF65-F5344CB8AC3E}">
        <p14:creationId xmlns:p14="http://schemas.microsoft.com/office/powerpoint/2010/main" val="3622203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19243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0326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72441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B2A0F9D-3357-4A94-85C8-3B842B870DC6}" type="slidenum">
              <a:rPr lang="zh-CN" altLang="en-US" smtClean="0">
                <a:solidFill>
                  <a:prstClr val="black"/>
                </a:solidFill>
                <a:ea typeface="SimSun" panose="02010600030101010101" pitchFamily="2" charset="-122"/>
              </a:rPr>
              <a:pPr>
                <a:defRPr/>
              </a:pPr>
              <a:t>8</a:t>
            </a:fld>
            <a:endParaRPr lang="zh-CN" altLang="en-US">
              <a:solidFill>
                <a:prstClr val="black"/>
              </a:solidFill>
              <a:ea typeface="SimSun" panose="02010600030101010101" pitchFamily="2" charset="-122"/>
            </a:endParaRPr>
          </a:p>
        </p:txBody>
      </p:sp>
    </p:spTree>
    <p:extLst>
      <p:ext uri="{BB962C8B-B14F-4D97-AF65-F5344CB8AC3E}">
        <p14:creationId xmlns:p14="http://schemas.microsoft.com/office/powerpoint/2010/main" val="3898603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11/4/2024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620572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11/4/2024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483618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11/4/2024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3315730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841168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15618314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98301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7364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54522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2495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239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78210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11/4/2024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455716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1794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55224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5176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80729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9915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13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51328749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11/4/2024</a:t>
            </a:fld>
            <a:endParaRPr lang="en-US">
              <a:solidFill>
                <a:prstClr val="black"/>
              </a:solidFill>
            </a:endParaRPr>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8797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11/4/2024</a:t>
            </a:fld>
            <a:endParaRPr lang="en-US">
              <a:solidFill>
                <a:prstClr val="black"/>
              </a:solidFill>
            </a:endParaRPr>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59469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11/4/2024</a:t>
            </a:fld>
            <a:endParaRPr lang="en-US">
              <a:solidFill>
                <a:prstClr val="black"/>
              </a:solidFill>
            </a:endParaRPr>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78160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11/4/2024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9475385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11/4/2024</a:t>
            </a:fld>
            <a:endParaRPr lang="en-US">
              <a:solidFill>
                <a:prstClr val="black"/>
              </a:solidFill>
            </a:endParaRPr>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25574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11/4/2024</a:t>
            </a:fld>
            <a:endParaRPr lang="en-US">
              <a:solidFill>
                <a:prstClr val="black"/>
              </a:solidFill>
            </a:endParaRPr>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54514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410996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11/4/2024</a:t>
            </a:fld>
            <a:endParaRPr lang="en-US">
              <a:solidFill>
                <a:prstClr val="black"/>
              </a:solidFill>
            </a:endParaRPr>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0877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11/4/2024</a:t>
            </a:fld>
            <a:endParaRPr lang="en-US">
              <a:solidFill>
                <a:prstClr val="black"/>
              </a:solidFill>
            </a:endParaRPr>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53123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11/4/2024</a:t>
            </a:fld>
            <a:endParaRPr lang="en-US">
              <a:solidFill>
                <a:prstClr val="black"/>
              </a:solidFill>
            </a:endParaRPr>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9680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11/4/2024</a:t>
            </a:fld>
            <a:endParaRPr lang="en-US">
              <a:solidFill>
                <a:prstClr val="black"/>
              </a:solidFill>
            </a:endParaRPr>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41156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11/4/2024</a:t>
            </a:fld>
            <a:endParaRPr lang="en-US">
              <a:solidFill>
                <a:prstClr val="black"/>
              </a:solidFill>
            </a:endParaRPr>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45553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solidFill>
              </a:rPr>
              <a:pPr/>
              <a:t>11/4/2024</a:t>
            </a:fld>
            <a:endParaRPr lang="en-US">
              <a:solidFill>
                <a:prstClr val="black"/>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solidFill>
              </a:rPr>
              <a:pPr/>
              <a:t>‹#›</a:t>
            </a:fld>
            <a:endParaRPr lang="en-US">
              <a:solidFill>
                <a:prstClr val="black"/>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409854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24560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11/4/2024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856848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110265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88915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460138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093852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555440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31497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141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2060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472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165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11/4/2024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32397346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9233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468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04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6269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0716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1821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0422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Edit Master text styles</a:t>
            </a: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82946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0537722"/>
      </p:ext>
    </p:extLst>
  </p:cSld>
  <p:clrMapOvr>
    <a:masterClrMapping/>
  </p:clrMapOvr>
  <p:transition spd="slow" advClick="0" advTm="2000">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07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11/4/2024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41895192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1618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2139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0226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4402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0330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6822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567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847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168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168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11/4/2024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17726386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Edit Master text styles</a:t>
            </a: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505235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1366696"/>
      </p:ext>
    </p:extLst>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11/4/2024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1860872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11/4/2024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025690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11/4/2024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40681582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47520153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93186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945000776"/>
      </p:ext>
    </p:extLst>
  </p:cSld>
  <p:clrMap bg1="lt1" tx1="dk1" bg2="dk2" tx2="lt2" accent1="accent1" accent2="accent2" accent3="accent3" accent4="accent4" accent5="accent5" accent6="accent6" hlink="hlink" folHlink="folHlink"/>
  <p:sldLayoutIdLst>
    <p:sldLayoutId id="2147483809" r:id="rId1"/>
    <p:sldLayoutId id="2147483811" r:id="rId2"/>
    <p:sldLayoutId id="2147483812" r:id="rId3"/>
    <p:sldLayoutId id="2147483813" r:id="rId4"/>
    <p:sldLayoutId id="2147483814" r:id="rId5"/>
    <p:sldLayoutId id="2147483815" r:id="rId6"/>
    <p:sldLayoutId id="214748381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12236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FE50D7D-F74F-4262-B4FB-2AD91599BE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B0BFE2-0032-460B-A3C4-558DC957E8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90305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71.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hyperlink" Target="Qu&#7889;c%20Ca%20Vi&#7879;t%20Nam%20%7b%20H&#225;t%20M&#7851;u%20%7d%20c&#243;%20L&#7901;i%20Karaoke%20-%20L&#7899;p%20Nh&#7841;c%20Doremi.mp4" TargetMode="External"/><Relationship Id="rId4" Type="http://schemas.openxmlformats.org/officeDocument/2006/relationships/hyperlink" Target="Video/Vietnam_National_Anthem_-_Tien_Quan_Ca.og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jpg"/><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Desktop/Ngu&#7891;n%20G&#7889;c%20V&#224;%20&#221;%20Ngh&#297;a%20Ng&#224;y%20Ph&#7909;%20N&#7919;%20Vi&#7879;t%20Nam%2020-10%20&#205;t%20Ng&#432;&#7901;i%20Bi&#7871;t%20-%20SK&#272;S.mp4"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370" y="4162464"/>
            <a:ext cx="2264238" cy="2775264"/>
          </a:xfrm>
          <a:prstGeom prst="rect">
            <a:avLst/>
          </a:prstGeom>
        </p:spPr>
      </p:pic>
      <p:pic>
        <p:nvPicPr>
          <p:cNvPr id="26" name="图片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95358" y="73989"/>
            <a:ext cx="1303954" cy="1259753"/>
          </a:xfrm>
          <a:prstGeom prst="rect">
            <a:avLst/>
          </a:prstGeom>
        </p:spPr>
      </p:pic>
      <p:pic>
        <p:nvPicPr>
          <p:cNvPr id="3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13224" y="31306"/>
            <a:ext cx="2155720" cy="628650"/>
          </a:xfrm>
          <a:prstGeom prst="rect">
            <a:avLst/>
          </a:prstGeom>
        </p:spPr>
      </p:pic>
      <p:pic>
        <p:nvPicPr>
          <p:cNvPr id="34" name="图片 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63736" y="-37394"/>
            <a:ext cx="1866900" cy="1771650"/>
          </a:xfrm>
          <a:prstGeom prst="rect">
            <a:avLst/>
          </a:prstGeom>
        </p:spPr>
      </p:pic>
      <p:pic>
        <p:nvPicPr>
          <p:cNvPr id="36" name="图片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6389" y="-49816"/>
            <a:ext cx="1636497" cy="1975083"/>
          </a:xfrm>
          <a:prstGeom prst="rect">
            <a:avLst/>
          </a:prstGeom>
        </p:spPr>
      </p:pic>
      <p:pic>
        <p:nvPicPr>
          <p:cNvPr id="44" name="图片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7047" y="398020"/>
            <a:ext cx="1480533" cy="628650"/>
          </a:xfrm>
          <a:prstGeom prst="rect">
            <a:avLst/>
          </a:prstGeom>
        </p:spPr>
      </p:pic>
      <p:sp>
        <p:nvSpPr>
          <p:cNvPr id="25" name="TextBox 24">
            <a:extLst>
              <a:ext uri="{FF2B5EF4-FFF2-40B4-BE49-F238E27FC236}">
                <a16:creationId xmlns:a16="http://schemas.microsoft.com/office/drawing/2014/main" id="{C47C6014-2FDF-420C-913D-D953B606675C}"/>
              </a:ext>
            </a:extLst>
          </p:cNvPr>
          <p:cNvSpPr txBox="1"/>
          <p:nvPr/>
        </p:nvSpPr>
        <p:spPr>
          <a:xfrm>
            <a:off x="1837910" y="14696"/>
            <a:ext cx="8615247" cy="770584"/>
          </a:xfrm>
          <a:prstGeom prst="rect">
            <a:avLst/>
          </a:prstGeom>
          <a:noFill/>
        </p:spPr>
        <p:txBody>
          <a:bodyPr wrap="square" lIns="92486" tIns="46286" rIns="92486" bIns="46286" rtlCol="0">
            <a:spAutoFit/>
          </a:bodyPr>
          <a:lstStyle/>
          <a:p>
            <a:pPr marL="0" marR="0" lvl="0" indent="0" algn="ctr" defTabSz="72644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A5845"/>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ỦY BAN NHÂN DÂN HUYỆN AN LÃO</a:t>
            </a:r>
          </a:p>
          <a:p>
            <a:pPr marL="0" marR="0" lvl="0" indent="0" algn="ctr" defTabSz="72644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3A5845"/>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TRƯỜNG TIỂU HỌC MỸ ĐỨC II</a:t>
            </a:r>
            <a:endParaRPr kumimoji="0" lang="en-US" sz="2200" b="0" i="0" u="sng" strike="noStrike" kern="1200" cap="none" spc="0" normalizeH="0" baseline="0" noProof="0" dirty="0">
              <a:ln>
                <a:noFill/>
              </a:ln>
              <a:solidFill>
                <a:srgbClr val="3A5845"/>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Rectangle 28"/>
          <p:cNvSpPr/>
          <p:nvPr/>
        </p:nvSpPr>
        <p:spPr>
          <a:xfrm>
            <a:off x="-52568" y="1617142"/>
            <a:ext cx="11690665" cy="3403214"/>
          </a:xfrm>
          <a:prstGeom prst="rect">
            <a:avLst/>
          </a:prstGeom>
          <a:noFill/>
        </p:spPr>
        <p:txBody>
          <a:bodyPr wrap="none" lIns="68580" tIns="34290" rIns="68580" bIns="34290">
            <a:prstTxWarp prst="textArchUp">
              <a:avLst>
                <a:gd name="adj" fmla="val 10856971"/>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w="22225">
                <a:solidFill>
                  <a:srgbClr val="333399"/>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333399"/>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NHIỆT LIỆT CHÀO MỪNG QUÝ THẦY CÔ</a:t>
            </a:r>
            <a:r>
              <a:rPr kumimoji="0" lang="en-US" sz="3600" b="1" i="0" u="none" strike="noStrike" kern="1200" cap="none" spc="0" normalizeH="0" noProof="0" dirty="0">
                <a:ln w="22225">
                  <a:solidFill>
                    <a:srgbClr val="333399"/>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w="22225">
                  <a:solidFill>
                    <a:srgbClr val="333399"/>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VỀ DỰ GIỜ</a:t>
            </a:r>
          </a:p>
        </p:txBody>
      </p:sp>
      <p:sp>
        <p:nvSpPr>
          <p:cNvPr id="3" name="TextBox 2"/>
          <p:cNvSpPr txBox="1"/>
          <p:nvPr/>
        </p:nvSpPr>
        <p:spPr>
          <a:xfrm>
            <a:off x="2762361" y="4721769"/>
            <a:ext cx="775933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Giáo</a:t>
            </a:r>
            <a:r>
              <a:rPr kumimoji="0" lang="en-US" sz="36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viên</a:t>
            </a:r>
            <a:r>
              <a:rPr kumimoji="0" lang="en-US" sz="36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Đinh</a:t>
            </a:r>
            <a:r>
              <a:rPr kumimoji="0" lang="en-US" sz="3600" b="1" i="0" u="none" strike="noStrike" kern="1200" cap="none" spc="0" normalizeH="0" noProof="0" dirty="0">
                <a:ln>
                  <a:noFill/>
                </a:ln>
                <a:solidFill>
                  <a:prstClr val="black"/>
                </a:solidFill>
                <a:effectLst/>
                <a:uLnTx/>
                <a:uFillTx/>
                <a:latin typeface="HP001 5 hàng" panose="020B0603050302020204" pitchFamily="34" charset="0"/>
                <a:ea typeface="+mn-ea"/>
                <a:cs typeface="+mn-cs"/>
              </a:rPr>
              <a:t> </a:t>
            </a:r>
            <a:r>
              <a:rPr kumimoji="0" lang="en-US" sz="3600" b="1" i="0" u="none" strike="noStrike" kern="1200" cap="none" spc="0" normalizeH="0" noProof="0" dirty="0" err="1">
                <a:ln>
                  <a:noFill/>
                </a:ln>
                <a:solidFill>
                  <a:prstClr val="black"/>
                </a:solidFill>
                <a:effectLst/>
                <a:uLnTx/>
                <a:uFillTx/>
                <a:latin typeface="HP001 5 hàng" panose="020B0603050302020204" pitchFamily="34" charset="0"/>
                <a:ea typeface="+mn-ea"/>
                <a:cs typeface="+mn-cs"/>
              </a:rPr>
              <a:t>Thị</a:t>
            </a:r>
            <a:r>
              <a:rPr kumimoji="0" lang="en-US" sz="3600" b="1" i="0" u="none" strike="noStrike" kern="1200" cap="none" spc="0" normalizeH="0" noProof="0" dirty="0">
                <a:ln>
                  <a:noFill/>
                </a:ln>
                <a:solidFill>
                  <a:prstClr val="black"/>
                </a:solidFill>
                <a:effectLst/>
                <a:uLnTx/>
                <a:uFillTx/>
                <a:latin typeface="HP001 5 hàng" panose="020B0603050302020204" pitchFamily="34" charset="0"/>
                <a:ea typeface="+mn-ea"/>
                <a:cs typeface="+mn-cs"/>
              </a:rPr>
              <a:t> </a:t>
            </a:r>
            <a:r>
              <a:rPr kumimoji="0" lang="en-US" sz="3600" b="1" i="0" u="none" strike="noStrike" kern="1200" cap="none" spc="0" normalizeH="0" noProof="0" dirty="0" err="1">
                <a:ln>
                  <a:noFill/>
                </a:ln>
                <a:solidFill>
                  <a:prstClr val="black"/>
                </a:solidFill>
                <a:effectLst/>
                <a:uLnTx/>
                <a:uFillTx/>
                <a:latin typeface="HP001 5 hàng" panose="020B0603050302020204" pitchFamily="34" charset="0"/>
                <a:ea typeface="+mn-ea"/>
                <a:cs typeface="+mn-cs"/>
              </a:rPr>
              <a:t>Quân</a:t>
            </a:r>
            <a:r>
              <a:rPr kumimoji="0" lang="en-US" sz="3600" b="1" i="0" u="none" strike="noStrike" kern="1200" cap="none" spc="0" normalizeH="0" noProof="0" dirty="0">
                <a:ln>
                  <a:noFill/>
                </a:ln>
                <a:solidFill>
                  <a:prstClr val="black"/>
                </a:solidFill>
                <a:effectLst/>
                <a:uLnTx/>
                <a:uFillTx/>
                <a:latin typeface="HP001 5 hàng" panose="020B0603050302020204" pitchFamily="34" charset="0"/>
                <a:ea typeface="+mn-ea"/>
                <a:cs typeface="+mn-cs"/>
              </a:rPr>
              <a:t> </a:t>
            </a:r>
            <a:r>
              <a:rPr kumimoji="0" lang="en-US" sz="3600" b="1" i="0" u="none" strike="noStrike" kern="1200" cap="none" spc="0" normalizeH="0" noProof="0" dirty="0" err="1">
                <a:ln>
                  <a:noFill/>
                </a:ln>
                <a:solidFill>
                  <a:prstClr val="black"/>
                </a:solidFill>
                <a:effectLst/>
                <a:uLnTx/>
                <a:uFillTx/>
                <a:latin typeface="HP001 5 hàng" panose="020B0603050302020204" pitchFamily="34" charset="0"/>
                <a:ea typeface="+mn-ea"/>
                <a:cs typeface="+mn-cs"/>
              </a:rPr>
              <a:t>Tuyết</a:t>
            </a:r>
            <a:endParaRPr kumimoji="0" lang="en-US" sz="2800" b="1" i="0" u="none" strike="noStrike" kern="1200" cap="none" spc="0" normalizeH="0" noProof="0" dirty="0">
              <a:ln>
                <a:noFill/>
              </a:ln>
              <a:solidFill>
                <a:prstClr val="black"/>
              </a:solidFill>
              <a:effectLst/>
              <a:uLnTx/>
              <a:uFillTx/>
              <a:latin typeface="HP001 5 hàng" panose="020B06030503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baseline="0" dirty="0" err="1">
                <a:solidFill>
                  <a:prstClr val="black"/>
                </a:solidFill>
                <a:latin typeface="HP001 5 hàng" panose="020B0603050302020204" pitchFamily="34" charset="0"/>
              </a:rPr>
              <a:t>Lớp</a:t>
            </a:r>
            <a:r>
              <a:rPr lang="en-US" sz="3600" b="1" dirty="0">
                <a:solidFill>
                  <a:prstClr val="black"/>
                </a:solidFill>
                <a:latin typeface="HP001 5 hàng" panose="020B0603050302020204" pitchFamily="34" charset="0"/>
              </a:rPr>
              <a:t>      : 2</a:t>
            </a:r>
            <a:r>
              <a:rPr lang="en-US" sz="6000" b="1" dirty="0">
                <a:solidFill>
                  <a:prstClr val="black"/>
                </a:solidFill>
                <a:latin typeface="HP001 5 hàng" panose="020B0603050302020204" pitchFamily="34" charset="0"/>
              </a:rPr>
              <a:t>c</a:t>
            </a:r>
            <a:endParaRPr kumimoji="0" lang="en-US" sz="20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endParaRPr>
          </a:p>
        </p:txBody>
      </p:sp>
      <p:sp>
        <p:nvSpPr>
          <p:cNvPr id="19" name="Rectangle 18"/>
          <p:cNvSpPr/>
          <p:nvPr/>
        </p:nvSpPr>
        <p:spPr>
          <a:xfrm>
            <a:off x="886104" y="2858617"/>
            <a:ext cx="10804561" cy="1323439"/>
          </a:xfrm>
          <a:prstGeom prst="rect">
            <a:avLst/>
          </a:prstGeom>
        </p:spPr>
        <p:txBody>
          <a:bodyPr wrap="none">
            <a:spAutoFit/>
          </a:bodyPr>
          <a:lstStyle/>
          <a:p>
            <a:pPr lvl="0" algn="ctr">
              <a:defRPr/>
            </a:pPr>
            <a:r>
              <a:rPr lang="en-US" sz="4000" b="1" dirty="0" err="1">
                <a:ln w="9525">
                  <a:solidFill>
                    <a:prstClr val="white"/>
                  </a:solidFill>
                  <a:prstDash val="solid"/>
                </a:ln>
                <a:solidFill>
                  <a:srgbClr val="7030A0"/>
                </a:solidFill>
                <a:latin typeface="Arial" panose="020B0604020202020204" pitchFamily="34" charset="0"/>
                <a:cs typeface="Arial" panose="020B0604020202020204" pitchFamily="34" charset="0"/>
              </a:rPr>
              <a:t>Vận</a:t>
            </a:r>
            <a:r>
              <a:rPr lang="en-US" sz="4000" b="1" dirty="0">
                <a:ln w="9525">
                  <a:solidFill>
                    <a:prstClr val="white"/>
                  </a:solidFill>
                  <a:prstDash val="solid"/>
                </a:ln>
                <a:solidFill>
                  <a:srgbClr val="7030A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7030A0"/>
                </a:solidFill>
                <a:latin typeface="Arial" panose="020B0604020202020204" pitchFamily="34" charset="0"/>
                <a:cs typeface="Arial" panose="020B0604020202020204" pitchFamily="34" charset="0"/>
              </a:rPr>
              <a:t>dụng</a:t>
            </a:r>
            <a:r>
              <a:rPr lang="en-US" sz="4000" b="1" dirty="0">
                <a:ln w="9525">
                  <a:solidFill>
                    <a:prstClr val="white"/>
                  </a:solidFill>
                  <a:prstDash val="solid"/>
                </a:ln>
                <a:solidFill>
                  <a:srgbClr val="7030A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7030A0"/>
                </a:solidFill>
                <a:latin typeface="Arial" panose="020B0604020202020204" pitchFamily="34" charset="0"/>
                <a:cs typeface="Arial" panose="020B0604020202020204" pitchFamily="34" charset="0"/>
              </a:rPr>
              <a:t>giáo</a:t>
            </a:r>
            <a:r>
              <a:rPr lang="en-US" sz="4000" b="1" dirty="0">
                <a:ln w="9525">
                  <a:solidFill>
                    <a:prstClr val="white"/>
                  </a:solidFill>
                  <a:prstDash val="solid"/>
                </a:ln>
                <a:solidFill>
                  <a:srgbClr val="7030A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7030A0"/>
                </a:solidFill>
                <a:latin typeface="Arial" panose="020B0604020202020204" pitchFamily="34" charset="0"/>
                <a:cs typeface="Arial" panose="020B0604020202020204" pitchFamily="34" charset="0"/>
              </a:rPr>
              <a:t>dục</a:t>
            </a:r>
            <a:r>
              <a:rPr lang="en-US" sz="4000" b="1" dirty="0">
                <a:ln w="9525">
                  <a:solidFill>
                    <a:prstClr val="white"/>
                  </a:solidFill>
                  <a:prstDash val="solid"/>
                </a:ln>
                <a:solidFill>
                  <a:srgbClr val="7030A0"/>
                </a:solidFill>
                <a:latin typeface="Arial" panose="020B0604020202020204" pitchFamily="34" charset="0"/>
                <a:cs typeface="Arial" panose="020B0604020202020204" pitchFamily="34" charset="0"/>
              </a:rPr>
              <a:t> STEM </a:t>
            </a:r>
            <a:r>
              <a:rPr lang="en-US" sz="4000" b="1" dirty="0" err="1">
                <a:ln w="9525">
                  <a:solidFill>
                    <a:prstClr val="white"/>
                  </a:solidFill>
                  <a:prstDash val="solid"/>
                </a:ln>
                <a:solidFill>
                  <a:srgbClr val="7030A0"/>
                </a:solidFill>
                <a:latin typeface="Arial" panose="020B0604020202020204" pitchFamily="34" charset="0"/>
                <a:cs typeface="Arial" panose="020B0604020202020204" pitchFamily="34" charset="0"/>
              </a:rPr>
              <a:t>vào</a:t>
            </a:r>
            <a:r>
              <a:rPr lang="en-US" sz="4000" b="1" dirty="0">
                <a:ln w="9525">
                  <a:solidFill>
                    <a:prstClr val="white"/>
                  </a:solidFill>
                  <a:prstDash val="solid"/>
                </a:ln>
                <a:solidFill>
                  <a:srgbClr val="7030A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7030A0"/>
                </a:solidFill>
                <a:latin typeface="Arial" panose="020B0604020202020204" pitchFamily="34" charset="0"/>
                <a:cs typeface="Arial" panose="020B0604020202020204" pitchFamily="34" charset="0"/>
              </a:rPr>
              <a:t>dạy</a:t>
            </a:r>
            <a:r>
              <a:rPr lang="en-US" sz="4000" b="1" dirty="0">
                <a:ln w="9525">
                  <a:solidFill>
                    <a:prstClr val="white"/>
                  </a:solidFill>
                  <a:prstDash val="solid"/>
                </a:ln>
                <a:solidFill>
                  <a:srgbClr val="7030A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7030A0"/>
                </a:solidFill>
                <a:latin typeface="Arial" panose="020B0604020202020204" pitchFamily="34" charset="0"/>
                <a:cs typeface="Arial" panose="020B0604020202020204" pitchFamily="34" charset="0"/>
              </a:rPr>
              <a:t>học</a:t>
            </a:r>
            <a:r>
              <a:rPr lang="en-US" sz="4000" b="1" dirty="0">
                <a:ln w="9525">
                  <a:solidFill>
                    <a:prstClr val="white"/>
                  </a:solidFill>
                  <a:prstDash val="solid"/>
                </a:ln>
                <a:solidFill>
                  <a:srgbClr val="7030A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7030A0"/>
                </a:solidFill>
                <a:latin typeface="Arial" panose="020B0604020202020204" pitchFamily="34" charset="0"/>
                <a:cs typeface="Arial" panose="020B0604020202020204" pitchFamily="34" charset="0"/>
              </a:rPr>
              <a:t>môn</a:t>
            </a:r>
            <a:r>
              <a:rPr lang="en-US" sz="4000" b="1" dirty="0">
                <a:ln w="9525">
                  <a:solidFill>
                    <a:prstClr val="white"/>
                  </a:solidFill>
                  <a:prstDash val="solid"/>
                </a:ln>
                <a:solidFill>
                  <a:srgbClr val="7030A0"/>
                </a:solidFill>
                <a:latin typeface="Arial" panose="020B0604020202020204" pitchFamily="34" charset="0"/>
                <a:cs typeface="Arial" panose="020B0604020202020204" pitchFamily="34" charset="0"/>
              </a:rPr>
              <a:t> </a:t>
            </a:r>
          </a:p>
          <a:p>
            <a:pPr lvl="0" algn="ctr">
              <a:defRPr/>
            </a:pPr>
            <a:r>
              <a:rPr lang="en-US" sz="4000" b="1" dirty="0" err="1">
                <a:ln w="9525">
                  <a:solidFill>
                    <a:prstClr val="white"/>
                  </a:solidFill>
                  <a:prstDash val="solid"/>
                </a:ln>
                <a:solidFill>
                  <a:srgbClr val="7030A0"/>
                </a:solidFill>
                <a:latin typeface="Arial" panose="020B0604020202020204" pitchFamily="34" charset="0"/>
                <a:cs typeface="Arial" panose="020B0604020202020204" pitchFamily="34" charset="0"/>
              </a:rPr>
              <a:t>Hoạt</a:t>
            </a:r>
            <a:r>
              <a:rPr lang="en-US" sz="4000" b="1" dirty="0">
                <a:ln w="9525">
                  <a:solidFill>
                    <a:prstClr val="white"/>
                  </a:solidFill>
                  <a:prstDash val="solid"/>
                </a:ln>
                <a:solidFill>
                  <a:srgbClr val="7030A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7030A0"/>
                </a:solidFill>
                <a:latin typeface="Arial" panose="020B0604020202020204" pitchFamily="34" charset="0"/>
                <a:cs typeface="Arial" panose="020B0604020202020204" pitchFamily="34" charset="0"/>
              </a:rPr>
              <a:t>động</a:t>
            </a:r>
            <a:r>
              <a:rPr lang="en-US" sz="4000" b="1" dirty="0">
                <a:ln w="9525">
                  <a:solidFill>
                    <a:prstClr val="white"/>
                  </a:solidFill>
                  <a:prstDash val="solid"/>
                </a:ln>
                <a:solidFill>
                  <a:srgbClr val="7030A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7030A0"/>
                </a:solidFill>
                <a:latin typeface="Arial" panose="020B0604020202020204" pitchFamily="34" charset="0"/>
                <a:cs typeface="Arial" panose="020B0604020202020204" pitchFamily="34" charset="0"/>
              </a:rPr>
              <a:t>trải</a:t>
            </a:r>
            <a:r>
              <a:rPr lang="en-US" sz="4000" b="1" dirty="0">
                <a:ln w="9525">
                  <a:solidFill>
                    <a:prstClr val="white"/>
                  </a:solidFill>
                  <a:prstDash val="solid"/>
                </a:ln>
                <a:solidFill>
                  <a:srgbClr val="7030A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7030A0"/>
                </a:solidFill>
                <a:latin typeface="Arial" panose="020B0604020202020204" pitchFamily="34" charset="0"/>
                <a:cs typeface="Arial" panose="020B0604020202020204" pitchFamily="34" charset="0"/>
              </a:rPr>
              <a:t>nghiệm</a:t>
            </a:r>
            <a:r>
              <a:rPr lang="en-US" sz="4000" b="1" dirty="0">
                <a:ln w="9525">
                  <a:solidFill>
                    <a:prstClr val="white"/>
                  </a:solidFill>
                  <a:prstDash val="solid"/>
                </a:ln>
                <a:solidFill>
                  <a:srgbClr val="7030A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7030A0"/>
                </a:solidFill>
                <a:latin typeface="Arial" panose="020B0604020202020204" pitchFamily="34" charset="0"/>
                <a:cs typeface="Arial" panose="020B0604020202020204" pitchFamily="34" charset="0"/>
              </a:rPr>
              <a:t>Tiết</a:t>
            </a:r>
            <a:r>
              <a:rPr lang="en-US" sz="4000" b="1" dirty="0">
                <a:ln w="9525">
                  <a:solidFill>
                    <a:prstClr val="white"/>
                  </a:solidFill>
                  <a:prstDash val="solid"/>
                </a:ln>
                <a:solidFill>
                  <a:srgbClr val="7030A0"/>
                </a:solidFill>
                <a:latin typeface="Arial" panose="020B0604020202020204" pitchFamily="34" charset="0"/>
                <a:cs typeface="Arial" panose="020B0604020202020204" pitchFamily="34" charset="0"/>
              </a:rPr>
              <a:t> 1 - </a:t>
            </a:r>
            <a:r>
              <a:rPr lang="en-US" sz="4000" b="1" dirty="0" err="1">
                <a:ln w="9525">
                  <a:solidFill>
                    <a:prstClr val="white"/>
                  </a:solidFill>
                  <a:prstDash val="solid"/>
                </a:ln>
                <a:solidFill>
                  <a:srgbClr val="7030A0"/>
                </a:solidFill>
                <a:latin typeface="Arial" panose="020B0604020202020204" pitchFamily="34" charset="0"/>
                <a:cs typeface="Arial" panose="020B0604020202020204" pitchFamily="34" charset="0"/>
              </a:rPr>
              <a:t>Lớp</a:t>
            </a:r>
            <a:r>
              <a:rPr lang="en-US" sz="4000" b="1" dirty="0">
                <a:ln w="9525">
                  <a:solidFill>
                    <a:prstClr val="white"/>
                  </a:solidFill>
                  <a:prstDash val="solid"/>
                </a:ln>
                <a:solidFill>
                  <a:srgbClr val="7030A0"/>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7257739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par>
                                <p:cTn id="15" presetID="42" presetClass="entr" presetSubtype="0" fill="hold" nodeType="withEffect">
                                  <p:stCondLst>
                                    <p:cond delay="57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6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5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900" fill="hold"/>
                                        <p:tgtEl>
                                          <p:spTgt spid="18"/>
                                        </p:tgtEl>
                                        <p:attrNameLst>
                                          <p:attrName>ppt_x</p:attrName>
                                        </p:attrNameLst>
                                      </p:cBhvr>
                                      <p:tavLst>
                                        <p:tav tm="0">
                                          <p:val>
                                            <p:strVal val="0-#ppt_w/2"/>
                                          </p:val>
                                        </p:tav>
                                        <p:tav tm="100000">
                                          <p:val>
                                            <p:strVal val="#ppt_x"/>
                                          </p:val>
                                        </p:tav>
                                      </p:tavLst>
                                    </p:anim>
                                    <p:anim calcmode="lin" valueType="num">
                                      <p:cBhvr additive="base">
                                        <p:cTn id="28" dur="1900" fill="hold"/>
                                        <p:tgtEl>
                                          <p:spTgt spid="18"/>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19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8" presetClass="emph" presetSubtype="0" repeatCount="indefinite" fill="hold" nodeType="withEffect">
                                  <p:stCondLst>
                                    <p:cond delay="2300"/>
                                  </p:stCondLst>
                                  <p:childTnLst>
                                    <p:animRot by="21600000">
                                      <p:cBhvr>
                                        <p:cTn id="33" dur="2700" fill="hold"/>
                                        <p:tgtEl>
                                          <p:spTgt spid="26"/>
                                        </p:tgtEl>
                                        <p:attrNameLst>
                                          <p:attrName>r</p:attrName>
                                        </p:attrNameLst>
                                      </p:cBhvr>
                                    </p:animRot>
                                  </p:childTnLst>
                                </p:cTn>
                              </p:par>
                              <p:par>
                                <p:cTn id="34" presetID="10" presetClass="entr" presetSubtype="0" fill="hold" nodeType="withEffect">
                                  <p:stCondLst>
                                    <p:cond delay="13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000"/>
                                        <p:tgtEl>
                                          <p:spTgt spid="12"/>
                                        </p:tgtEl>
                                      </p:cBhvr>
                                    </p:animEffect>
                                  </p:childTnLst>
                                </p:cTn>
                              </p:par>
                              <p:par>
                                <p:cTn id="37" presetID="63" presetClass="path" presetSubtype="0" repeatCount="indefinite" autoRev="1" fill="hold" nodeType="withEffect">
                                  <p:stCondLst>
                                    <p:cond delay="1400"/>
                                  </p:stCondLst>
                                  <p:childTnLst>
                                    <p:animMotion origin="layout" path="M -2.08333E-6 2.22222E-6 L 0.09753 2.22222E-6 " pathEditMode="relative" rAng="0" ptsTypes="AA">
                                      <p:cBhvr>
                                        <p:cTn id="38"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2021" y="0"/>
            <a:ext cx="606998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6122022" cy="6858000"/>
          </a:xfrm>
          <a:prstGeom prst="rect">
            <a:avLst/>
          </a:prstGeom>
        </p:spPr>
      </p:pic>
    </p:spTree>
    <p:extLst>
      <p:ext uri="{BB962C8B-B14F-4D97-AF65-F5344CB8AC3E}">
        <p14:creationId xmlns:p14="http://schemas.microsoft.com/office/powerpoint/2010/main" val="73938429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523463"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62" y="0"/>
            <a:ext cx="5668538" cy="6858000"/>
          </a:xfrm>
          <a:prstGeom prst="rect">
            <a:avLst/>
          </a:prstGeom>
        </p:spPr>
      </p:pic>
    </p:spTree>
    <p:extLst>
      <p:ext uri="{BB962C8B-B14F-4D97-AF65-F5344CB8AC3E}">
        <p14:creationId xmlns:p14="http://schemas.microsoft.com/office/powerpoint/2010/main" val="49579139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CBEBA727-938B-4B9B-BA0D-4137C430FDFB}"/>
              </a:ext>
            </a:extLst>
          </p:cNvPr>
          <p:cNvSpPr/>
          <p:nvPr/>
        </p:nvSpPr>
        <p:spPr>
          <a:xfrm>
            <a:off x="1717288" y="1197731"/>
            <a:ext cx="9300117" cy="4288668"/>
          </a:xfrm>
          <a:prstGeom prst="roundRect">
            <a:avLst/>
          </a:prstGeom>
          <a:solidFill>
            <a:srgbClr val="7DB6EF"/>
          </a:solidFill>
          <a:ln w="12700" cap="flat" cmpd="sng" algn="ctr">
            <a:solidFill>
              <a:srgbClr val="7DB6EF">
                <a:shade val="50000"/>
              </a:srgbClr>
            </a:solidFill>
            <a:prstDash val="solid"/>
            <a:miter lim="800000"/>
          </a:ln>
          <a:effectLst/>
        </p:spPr>
        <p:txBody>
          <a:bodyPr rtlCol="0" anchor="ctr"/>
          <a:lstStyle/>
          <a:p>
            <a:pPr algn="ctr">
              <a:defRPr/>
            </a:pPr>
            <a:r>
              <a:rPr lang="en-US" sz="6000" b="1" ker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Thực hành làm </a:t>
            </a:r>
          </a:p>
          <a:p>
            <a:pPr algn="ctr">
              <a:defRPr/>
            </a:pPr>
            <a:r>
              <a:rPr lang="en-US" sz="6000" b="1" kern="0">
                <a:solidFill>
                  <a:prstClr val="white"/>
                </a:solidFill>
                <a:latin typeface="HP001 4H" panose="020B0603050302020204" pitchFamily="34" charset="0"/>
                <a:ea typeface="Arial-Rounded" panose="020B0500000000000000" pitchFamily="34" charset="0"/>
                <a:cs typeface="Arial-Rounded" panose="020B0500000000000000" pitchFamily="34" charset="0"/>
              </a:rPr>
              <a:t>Tấm thiệp yêu thương </a:t>
            </a:r>
            <a:endParaRPr lang="en-US" sz="6000" b="1" kern="0" dirty="0">
              <a:solidFill>
                <a:prstClr val="white"/>
              </a:solidFill>
              <a:latin typeface="HP001 4H" panose="020B0603050302020204" pitchFamily="34" charset="0"/>
              <a:ea typeface="Arial-Rounded" panose="020B0500000000000000" pitchFamily="34" charset="0"/>
              <a:cs typeface="Arial-Rounded" panose="020B0500000000000000" pitchFamily="34" charset="0"/>
            </a:endParaRPr>
          </a:p>
        </p:txBody>
      </p:sp>
      <p:pic>
        <p:nvPicPr>
          <p:cNvPr id="4" name="Bông Hồng Tặng Mẹ Và Cô - MP3 - Thúy Tra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7688" y="5102611"/>
            <a:ext cx="609600" cy="767576"/>
          </a:xfrm>
          <a:prstGeom prst="rect">
            <a:avLst/>
          </a:prstGeom>
        </p:spPr>
      </p:pic>
    </p:spTree>
    <p:extLst>
      <p:ext uri="{BB962C8B-B14F-4D97-AF65-F5344CB8AC3E}">
        <p14:creationId xmlns:p14="http://schemas.microsoft.com/office/powerpoint/2010/main" val="125113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7308"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endCondLst>
                    <p:cond evt="onStopAudio" delay="0">
                      <p:tgtEl>
                        <p:sldTgt/>
                      </p:tgtEl>
                    </p:cond>
                  </p:endCondLst>
                </p:cTn>
                <p:tgtEl>
                  <p:spTgt spid="4"/>
                </p:tgtEl>
              </p:cMediaNode>
            </p:video>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FA8266-32FE-475F-9FAA-A8927DA22FA1}"/>
              </a:ext>
            </a:extLst>
          </p:cNvPr>
          <p:cNvGrpSpPr/>
          <p:nvPr/>
        </p:nvGrpSpPr>
        <p:grpSpPr>
          <a:xfrm>
            <a:off x="1788458" y="446602"/>
            <a:ext cx="8534402" cy="5166909"/>
            <a:chOff x="1828799" y="1186190"/>
            <a:chExt cx="8534402" cy="5166909"/>
          </a:xfrm>
        </p:grpSpPr>
        <p:pic>
          <p:nvPicPr>
            <p:cNvPr id="3" name="Picture 2">
              <a:extLst>
                <a:ext uri="{FF2B5EF4-FFF2-40B4-BE49-F238E27FC236}">
                  <a16:creationId xmlns:a16="http://schemas.microsoft.com/office/drawing/2014/main" id="{171B1335-0BBD-4412-A54C-8A877F0A9A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28799" y="1557010"/>
              <a:ext cx="8534402" cy="4796089"/>
            </a:xfrm>
            <a:prstGeom prst="rect">
              <a:avLst/>
            </a:prstGeom>
          </p:spPr>
        </p:pic>
        <p:pic>
          <p:nvPicPr>
            <p:cNvPr id="4" name="Picture 3">
              <a:extLst>
                <a:ext uri="{FF2B5EF4-FFF2-40B4-BE49-F238E27FC236}">
                  <a16:creationId xmlns:a16="http://schemas.microsoft.com/office/drawing/2014/main" id="{BF95CE4B-C0B5-4FB4-852D-E0D756FA6AD9}"/>
                </a:ext>
              </a:extLst>
            </p:cNvPr>
            <p:cNvPicPr>
              <a:picLocks noChangeAspect="1"/>
            </p:cNvPicPr>
            <p:nvPr/>
          </p:nvPicPr>
          <p:blipFill>
            <a:blip r:embed="rId3"/>
            <a:stretch>
              <a:fillRect/>
            </a:stretch>
          </p:blipFill>
          <p:spPr>
            <a:xfrm>
              <a:off x="3381022" y="1186190"/>
              <a:ext cx="5429956" cy="959556"/>
            </a:xfrm>
            <a:prstGeom prst="rect">
              <a:avLst/>
            </a:prstGeom>
          </p:spPr>
        </p:pic>
        <p:sp>
          <p:nvSpPr>
            <p:cNvPr id="5" name="TextBox 4">
              <a:extLst>
                <a:ext uri="{FF2B5EF4-FFF2-40B4-BE49-F238E27FC236}">
                  <a16:creationId xmlns:a16="http://schemas.microsoft.com/office/drawing/2014/main" id="{1513E8E3-312D-43B0-A4FC-6AA977A6BBA3}"/>
                </a:ext>
              </a:extLst>
            </p:cNvPr>
            <p:cNvSpPr txBox="1"/>
            <p:nvPr/>
          </p:nvSpPr>
          <p:spPr>
            <a:xfrm>
              <a:off x="4146176" y="1191935"/>
              <a:ext cx="389964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VẬN DỤNG</a:t>
              </a:r>
              <a:endPar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grpSp>
      <p:pic>
        <p:nvPicPr>
          <p:cNvPr id="6" name="Picture 5">
            <a:extLst>
              <a:ext uri="{FF2B5EF4-FFF2-40B4-BE49-F238E27FC236}">
                <a16:creationId xmlns:a16="http://schemas.microsoft.com/office/drawing/2014/main" id="{B50BFA50-8B81-4CC8-9B63-DE7C61CB0653}"/>
              </a:ext>
            </a:extLst>
          </p:cNvPr>
          <p:cNvPicPr>
            <a:picLocks noChangeAspect="1"/>
          </p:cNvPicPr>
          <p:nvPr/>
        </p:nvPicPr>
        <p:blipFill>
          <a:blip r:embed="rId4"/>
          <a:stretch>
            <a:fillRect/>
          </a:stretch>
        </p:blipFill>
        <p:spPr>
          <a:xfrm>
            <a:off x="-282169" y="-26280"/>
            <a:ext cx="2583702" cy="4344051"/>
          </a:xfrm>
          <a:prstGeom prst="rect">
            <a:avLst/>
          </a:prstGeom>
        </p:spPr>
      </p:pic>
      <p:pic>
        <p:nvPicPr>
          <p:cNvPr id="7" name="Picture 6">
            <a:extLst>
              <a:ext uri="{FF2B5EF4-FFF2-40B4-BE49-F238E27FC236}">
                <a16:creationId xmlns:a16="http://schemas.microsoft.com/office/drawing/2014/main" id="{80361323-32E1-44D9-A5C6-2BC372C5E40F}"/>
              </a:ext>
            </a:extLst>
          </p:cNvPr>
          <p:cNvPicPr>
            <a:picLocks noChangeAspect="1"/>
          </p:cNvPicPr>
          <p:nvPr/>
        </p:nvPicPr>
        <p:blipFill>
          <a:blip r:embed="rId5"/>
          <a:stretch>
            <a:fillRect/>
          </a:stretch>
        </p:blipFill>
        <p:spPr>
          <a:xfrm>
            <a:off x="10162387" y="3478913"/>
            <a:ext cx="2736555" cy="4041867"/>
          </a:xfrm>
          <a:prstGeom prst="rect">
            <a:avLst/>
          </a:prstGeom>
        </p:spPr>
      </p:pic>
      <p:pic>
        <p:nvPicPr>
          <p:cNvPr id="8" name="Picture 7">
            <a:extLst>
              <a:ext uri="{FF2B5EF4-FFF2-40B4-BE49-F238E27FC236}">
                <a16:creationId xmlns:a16="http://schemas.microsoft.com/office/drawing/2014/main" id="{9403F035-22F6-445D-B92F-204748081FC3}"/>
              </a:ext>
            </a:extLst>
          </p:cNvPr>
          <p:cNvPicPr>
            <a:picLocks noChangeAspect="1"/>
          </p:cNvPicPr>
          <p:nvPr/>
        </p:nvPicPr>
        <p:blipFill>
          <a:blip r:embed="rId6"/>
          <a:stretch>
            <a:fillRect/>
          </a:stretch>
        </p:blipFill>
        <p:spPr>
          <a:xfrm>
            <a:off x="3772374" y="5334277"/>
            <a:ext cx="4797778" cy="1399822"/>
          </a:xfrm>
          <a:prstGeom prst="rect">
            <a:avLst/>
          </a:prstGeom>
        </p:spPr>
      </p:pic>
      <p:sp>
        <p:nvSpPr>
          <p:cNvPr id="11" name="20"/>
          <p:cNvSpPr/>
          <p:nvPr/>
        </p:nvSpPr>
        <p:spPr>
          <a:xfrm>
            <a:off x="2383209" y="1708224"/>
            <a:ext cx="7184427" cy="3323987"/>
          </a:xfrm>
          <a:prstGeom prst="rect">
            <a:avLst/>
          </a:prstGeom>
          <a:noFill/>
          <a:ln>
            <a:noFill/>
          </a:ln>
        </p:spPr>
        <p:txBody>
          <a:bodyPr vert="horz" wrap="square" lIns="0" tIns="0" rIns="0" bIns="0" numCol="1" anchor="t" anchorCtr="0" compatLnSpc="1">
            <a:spAutoFit/>
          </a:bodyPr>
          <a:lstStyle/>
          <a:p>
            <a:pPr lvl="0" algn="ctr">
              <a:defRPr/>
            </a:pPr>
            <a:r>
              <a:rPr lang="en-US" sz="5400" b="1" dirty="0" err="1">
                <a:solidFill>
                  <a:srgbClr val="FF0000"/>
                </a:solidFill>
                <a:latin typeface="Times New Roman" panose="02020603050405020304" pitchFamily="18" charset="0"/>
                <a:cs typeface="Times New Roman" panose="02020603050405020304" pitchFamily="18" charset="0"/>
              </a:rPr>
              <a:t>Mang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thiệp</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về</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tặng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tặng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mẹ</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hoặc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tặng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người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phụ</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nữ</a:t>
            </a:r>
            <a:r>
              <a:rPr lang="en-US" sz="5400" b="1" dirty="0">
                <a:solidFill>
                  <a:srgbClr val="FF0000"/>
                </a:solidFill>
                <a:latin typeface="Times New Roman" panose="02020603050405020304" pitchFamily="18" charset="0"/>
                <a:cs typeface="Times New Roman" panose="02020603050405020304" pitchFamily="18" charset="0"/>
              </a:rPr>
              <a:t> con </a:t>
            </a:r>
            <a:r>
              <a:rPr lang="en-US" sz="5400" b="1" dirty="0" err="1">
                <a:solidFill>
                  <a:srgbClr val="FF0000"/>
                </a:solidFill>
                <a:latin typeface="Times New Roman" panose="02020603050405020304" pitchFamily="18" charset="0"/>
                <a:cs typeface="Times New Roman" panose="02020603050405020304" pitchFamily="18" charset="0"/>
              </a:rPr>
              <a:t>yêu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quý</a:t>
            </a:r>
            <a:r>
              <a:rPr lang="en-US" sz="5400" b="1" dirty="0">
                <a:solidFill>
                  <a:srgbClr val="FF0000"/>
                </a:solidFill>
                <a:latin typeface="Times New Roman" panose="02020603050405020304" pitchFamily="18" charset="0"/>
                <a:cs typeface="Times New Roman" panose="02020603050405020304" pitchFamily="18" charset="0"/>
              </a:rPr>
              <a:t>!</a:t>
            </a:r>
            <a:endParaRPr kumimoji="0" lang="en-US" sz="54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0006443"/>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1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path" presetSubtype="0" repeatCount="indefinite" accel="50000" decel="50000" autoRev="1" fill="hold" nodeType="afterEffect">
                                  <p:stCondLst>
                                    <p:cond delay="0"/>
                                  </p:stCondLst>
                                  <p:childTnLst>
                                    <p:animMotion origin="layout" path="M -2.5E-6 -1.48148E-6 L -0.00651 0.05347 " pathEditMode="relative" rAng="0" ptsTypes="AA">
                                      <p:cBhvr>
                                        <p:cTn id="20" dur="2750" fill="hold"/>
                                        <p:tgtEl>
                                          <p:spTgt spid="6"/>
                                        </p:tgtEl>
                                        <p:attrNameLst>
                                          <p:attrName>ppt_x</p:attrName>
                                          <p:attrName>ppt_y</p:attrName>
                                        </p:attrNameLst>
                                      </p:cBhvr>
                                      <p:rCtr x="-326" y="2662"/>
                                    </p:animMotion>
                                  </p:childTnLst>
                                </p:cTn>
                              </p:par>
                              <p:par>
                                <p:cTn id="21" presetID="42" presetClass="path" presetSubtype="0" repeatCount="indefinite" accel="50000" decel="50000" autoRev="1" fill="hold" nodeType="withEffect">
                                  <p:stCondLst>
                                    <p:cond delay="0"/>
                                  </p:stCondLst>
                                  <p:childTnLst>
                                    <p:animMotion origin="layout" path="M -3.125E-6 -1.85185E-6 L -0.00651 0.05347 " pathEditMode="relative" rAng="0" ptsTypes="AA">
                                      <p:cBhvr>
                                        <p:cTn id="22" dur="2750" fill="hold"/>
                                        <p:tgtEl>
                                          <p:spTgt spid="7"/>
                                        </p:tgtEl>
                                        <p:attrNameLst>
                                          <p:attrName>ppt_x</p:attrName>
                                          <p:attrName>ppt_y</p:attrName>
                                        </p:attrNameLst>
                                      </p:cBhvr>
                                      <p:rCtr x="-326" y="2662"/>
                                    </p:animMotion>
                                  </p:childTnLst>
                                </p:cTn>
                              </p:par>
                              <p:par>
                                <p:cTn id="23" presetID="53" presetClass="entr" presetSubtype="528"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anim calcmode="lin" valueType="num">
                                      <p:cBhvr>
                                        <p:cTn id="28" dur="500" fill="hold"/>
                                        <p:tgtEl>
                                          <p:spTgt spid="8"/>
                                        </p:tgtEl>
                                        <p:attrNameLst>
                                          <p:attrName>ppt_x</p:attrName>
                                        </p:attrNameLst>
                                      </p:cBhvr>
                                      <p:tavLst>
                                        <p:tav tm="0">
                                          <p:val>
                                            <p:fltVal val="0.5"/>
                                          </p:val>
                                        </p:tav>
                                        <p:tav tm="100000">
                                          <p:val>
                                            <p:strVal val="#ppt_x"/>
                                          </p:val>
                                        </p:tav>
                                      </p:tavLst>
                                    </p:anim>
                                    <p:anim calcmode="lin" valueType="num">
                                      <p:cBhvr>
                                        <p:cTn id="29" dur="500" fill="hold"/>
                                        <p:tgtEl>
                                          <p:spTgt spid="8"/>
                                        </p:tgtEl>
                                        <p:attrNameLst>
                                          <p:attrName>ppt_y</p:attrName>
                                        </p:attrNameLst>
                                      </p:cBhvr>
                                      <p:tavLst>
                                        <p:tav tm="0">
                                          <p:val>
                                            <p:fltVal val="0.5"/>
                                          </p:val>
                                        </p:tav>
                                        <p:tav tm="100000">
                                          <p:val>
                                            <p:strVal val="#ppt_y"/>
                                          </p:val>
                                        </p:tav>
                                      </p:tavLst>
                                    </p:anim>
                                  </p:childTnLst>
                                </p:cTn>
                              </p:par>
                            </p:childTnLst>
                          </p:cTn>
                        </p:par>
                        <p:par>
                          <p:cTn id="30" fill="hold">
                            <p:stCondLst>
                              <p:cond delay="6000"/>
                            </p:stCondLst>
                            <p:childTnLst>
                              <p:par>
                                <p:cTn id="31" presetID="56" presetClass="entr" presetSubtype="0" fill="hold" grpId="0" nodeType="afterEffect">
                                  <p:stCondLst>
                                    <p:cond delay="0"/>
                                  </p:stCondLst>
                                  <p:iterate type="lt">
                                    <p:tmPct val="10000"/>
                                  </p:iterate>
                                  <p:childTnLst>
                                    <p:set>
                                      <p:cBhvr>
                                        <p:cTn id="32" dur="1" fill="hold">
                                          <p:stCondLst>
                                            <p:cond delay="0"/>
                                          </p:stCondLst>
                                        </p:cTn>
                                        <p:tgtEl>
                                          <p:spTgt spid="11"/>
                                        </p:tgtEl>
                                        <p:attrNameLst>
                                          <p:attrName>style.visibility</p:attrName>
                                        </p:attrNameLst>
                                      </p:cBhvr>
                                      <p:to>
                                        <p:strVal val="visible"/>
                                      </p:to>
                                    </p:set>
                                    <p:anim by="(-#ppt_w*2)" calcmode="lin" valueType="num">
                                      <p:cBhvr rctx="PPT">
                                        <p:cTn id="33" dur="300" autoRev="1" fill="hold">
                                          <p:stCondLst>
                                            <p:cond delay="0"/>
                                          </p:stCondLst>
                                        </p:cTn>
                                        <p:tgtEl>
                                          <p:spTgt spid="11"/>
                                        </p:tgtEl>
                                        <p:attrNameLst>
                                          <p:attrName>ppt_w</p:attrName>
                                        </p:attrNameLst>
                                      </p:cBhvr>
                                    </p:anim>
                                    <p:anim by="(#ppt_w*0.50)" calcmode="lin" valueType="num">
                                      <p:cBhvr>
                                        <p:cTn id="34" dur="300" decel="50000" autoRev="1" fill="hold">
                                          <p:stCondLst>
                                            <p:cond delay="0"/>
                                          </p:stCondLst>
                                        </p:cTn>
                                        <p:tgtEl>
                                          <p:spTgt spid="11"/>
                                        </p:tgtEl>
                                        <p:attrNameLst>
                                          <p:attrName>ppt_x</p:attrName>
                                        </p:attrNameLst>
                                      </p:cBhvr>
                                    </p:anim>
                                    <p:anim from="(-#ppt_h/2)" to="(#ppt_y)" calcmode="lin" valueType="num">
                                      <p:cBhvr>
                                        <p:cTn id="35" dur="600" fill="hold">
                                          <p:stCondLst>
                                            <p:cond delay="0"/>
                                          </p:stCondLst>
                                        </p:cTn>
                                        <p:tgtEl>
                                          <p:spTgt spid="11"/>
                                        </p:tgtEl>
                                        <p:attrNameLst>
                                          <p:attrName>ppt_y</p:attrName>
                                        </p:attrNameLst>
                                      </p:cBhvr>
                                    </p:anim>
                                    <p:animRot by="21600000">
                                      <p:cBhvr>
                                        <p:cTn id="36" dur="6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hlinkClick r:id="rId4" action="ppaction://hlinkfile"/>
          </p:cNvPr>
          <p:cNvSpPr/>
          <p:nvPr/>
        </p:nvSpPr>
        <p:spPr>
          <a:xfrm>
            <a:off x="176796" y="0"/>
            <a:ext cx="4818950" cy="707886"/>
          </a:xfrm>
          <a:prstGeom prst="rect">
            <a:avLst/>
          </a:prstGeom>
        </p:spPr>
        <p:txBody>
          <a:bodyPr wrap="square">
            <a:spAutoFit/>
          </a:bodyPr>
          <a:lstStyle/>
          <a:p>
            <a:pPr lvl="0" algn="ctr" defTabSz="913130">
              <a:defRPr/>
            </a:pPr>
            <a:r>
              <a:rPr lang="en-US" sz="4000" b="1">
                <a:solidFill>
                  <a:srgbClr val="FF0000"/>
                </a:solidFill>
                <a:latin typeface="Times New Roman" panose="02020603050405020304" pitchFamily="18" charset="0"/>
                <a:ea typeface="Arial-Rounded" panose="020B0604020202020204" pitchFamily="34" charset="0"/>
                <a:cs typeface="Times New Roman" panose="02020603050405020304" pitchFamily="18" charset="0"/>
                <a:hlinkClick r:id="rId5" action="ppaction://hlinkfile"/>
              </a:rPr>
              <a:t>Chào cờ đầu tuần</a:t>
            </a:r>
            <a:endParaRPr lang="en-US" sz="4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54526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361974" y="-3251465"/>
            <a:ext cx="5468049" cy="12192000"/>
          </a:xfrm>
          <a:prstGeom prst="rect">
            <a:avLst/>
          </a:prstGeom>
          <a:effectLst>
            <a:outerShdw blurRad="152400" dist="76200" dir="5400000" algn="t" rotWithShape="0">
              <a:prstClr val="black">
                <a:alpha val="40000"/>
              </a:prstClr>
            </a:outerShdw>
          </a:effectLst>
        </p:spPr>
      </p:pic>
      <p:sp>
        <p:nvSpPr>
          <p:cNvPr id="3" name="TextBox 2">
            <a:extLst>
              <a:ext uri="{FF2B5EF4-FFF2-40B4-BE49-F238E27FC236}">
                <a16:creationId xmlns:a16="http://schemas.microsoft.com/office/drawing/2014/main" id="{D2498525-6E24-4DAE-87BF-7802486B196A}"/>
              </a:ext>
            </a:extLst>
          </p:cNvPr>
          <p:cNvSpPr txBox="1"/>
          <p:nvPr/>
        </p:nvSpPr>
        <p:spPr>
          <a:xfrm>
            <a:off x="479502" y="1522725"/>
            <a:ext cx="1151921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err="1">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5600" b="1" i="0" u="none" strike="noStrike" kern="1200" cap="none" spc="0" normalizeH="0" baseline="0" noProof="0" dirty="0">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 7: </a:t>
            </a:r>
            <a:r>
              <a:rPr kumimoji="0" lang="en-US" sz="5600" b="1" i="0" u="none" strike="noStrike" kern="1200" cap="none" spc="0" normalizeH="0" baseline="0" noProof="0" dirty="0" err="1">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Sinh</a:t>
            </a:r>
            <a:r>
              <a:rPr kumimoji="0" lang="en-US" sz="5600" b="1" i="0" u="none" strike="noStrike" kern="1200" cap="none" spc="0" normalizeH="0" baseline="0" noProof="0" dirty="0">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600" b="1" i="0" u="none" strike="noStrike" kern="1200" cap="none" spc="0" normalizeH="0" baseline="0" noProof="0" dirty="0" err="1">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hoạt</a:t>
            </a:r>
            <a:r>
              <a:rPr kumimoji="0" lang="en-US" sz="5600" b="1" i="0" u="none" strike="noStrike" kern="1200" cap="none" spc="0" normalizeH="0" noProof="0" dirty="0">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600" b="1" i="0" u="none" strike="noStrike" kern="1200" cap="none" spc="0" normalizeH="0" noProof="0" dirty="0" err="1">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dưới</a:t>
            </a:r>
            <a:r>
              <a:rPr kumimoji="0" lang="en-US" sz="5600" b="1" i="0" u="none" strike="noStrike" kern="1200" cap="none" spc="0" normalizeH="0" noProof="0" dirty="0">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600" b="1" i="0" u="none" strike="noStrike" kern="1200" cap="none" spc="0" normalizeH="0" noProof="0" dirty="0" err="1">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cờ</a:t>
            </a:r>
            <a:r>
              <a:rPr kumimoji="0" lang="en-US" sz="5600" b="1" i="0" u="none" strike="noStrike" kern="1200" cap="none" spc="0" normalizeH="0" noProof="0" dirty="0">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noProof="0" dirty="0" err="1">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Tuyên</a:t>
            </a:r>
            <a:r>
              <a:rPr kumimoji="0" lang="en-US" sz="5600" b="1" i="0" u="none" strike="noStrike" kern="1200" cap="none" spc="0" normalizeH="0" noProof="0" dirty="0">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600" b="1" i="0" u="none" strike="noStrike" kern="1200" cap="none" spc="0" normalizeH="0" noProof="0" dirty="0" err="1">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truyền</a:t>
            </a:r>
            <a:r>
              <a:rPr kumimoji="0" lang="en-US" sz="5600" b="1" i="0" u="none" strike="noStrike" kern="1200" cap="none" spc="0" normalizeH="0" noProof="0" dirty="0">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600" b="1" i="0" u="none" strike="noStrike" kern="1200" cap="none" spc="0" normalizeH="0" noProof="0" dirty="0" err="1">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5600" b="1" i="0" u="none" strike="noStrike" kern="1200" cap="none" spc="0" normalizeH="0" noProof="0" dirty="0">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600" b="1" i="0" u="none" strike="noStrike" kern="1200" cap="none" spc="0" normalizeH="0" noProof="0" dirty="0" err="1">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Phụ</a:t>
            </a:r>
            <a:r>
              <a:rPr kumimoji="0" lang="en-US" sz="5600" b="1" i="0" u="none" strike="noStrike" kern="1200" cap="none" spc="0" normalizeH="0" noProof="0" dirty="0">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600" b="1" i="0" u="none" strike="noStrike" kern="1200" cap="none" spc="0" normalizeH="0" noProof="0" dirty="0" err="1">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nữ</a:t>
            </a:r>
            <a:r>
              <a:rPr kumimoji="0" lang="en-US" sz="5600" b="1" i="0" u="none" strike="noStrike" kern="1200" cap="none" spc="0" normalizeH="0" noProof="0" dirty="0">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600" b="1" i="0" u="none" strike="noStrike" kern="1200" cap="none" spc="0" normalizeH="0" noProof="0" dirty="0" err="1">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Việt</a:t>
            </a:r>
            <a:r>
              <a:rPr kumimoji="0" lang="en-US" sz="5600" b="1" i="0" u="none" strike="noStrike" kern="1200" cap="none" spc="0" normalizeH="0" noProof="0" dirty="0">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rPr>
              <a:t> Nam</a:t>
            </a:r>
            <a:endParaRPr kumimoji="0" lang="en-US" sz="5600" b="1" i="0" u="none" strike="noStrike" kern="1200" cap="none" spc="0" normalizeH="0" baseline="0" noProof="0" dirty="0">
              <a:ln w="12700">
                <a:solidFill>
                  <a:srgbClr val="4472C4"/>
                </a:solidFill>
                <a:prstDash val="solid"/>
              </a:ln>
              <a:solidFill>
                <a:srgbClr val="FF0000"/>
              </a:solidFill>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47686506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163199"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11874" y="78059"/>
            <a:ext cx="11719930" cy="4081346"/>
            <a:chOff x="2012409" y="1200260"/>
            <a:chExt cx="2103411" cy="2682935"/>
          </a:xfrm>
        </p:grpSpPr>
        <p:sp>
          <p:nvSpPr>
            <p:cNvPr id="16" name="15"/>
            <p:cNvSpPr/>
            <p:nvPr/>
          </p:nvSpPr>
          <p:spPr>
            <a:xfrm>
              <a:off x="2012409" y="1200260"/>
              <a:ext cx="2103411" cy="268293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099467" y="1418796"/>
              <a:ext cx="1929295" cy="1426368"/>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lang="en-US" altLang="zh-CN" sz="8000" spc="300" dirty="0" err="1">
                  <a:solidFill>
                    <a:srgbClr val="FFFFFF"/>
                  </a:solidFill>
                  <a:latin typeface="HP001 5 hàng" panose="020B0603050302020204" pitchFamily="34" charset="0"/>
                  <a:ea typeface="Microsoft YaHei" panose="020B0503020204020204" charset="-122"/>
                  <a:cs typeface="Arial Rounded MT Bold" panose="020F0704030504030204" charset="0"/>
                </a:rPr>
                <a:t>Khám</a:t>
              </a:r>
              <a:r>
                <a:rPr lang="en-US" altLang="zh-CN" sz="8000" spc="300" dirty="0">
                  <a:solidFill>
                    <a:srgbClr val="FFFFFF"/>
                  </a:solidFill>
                  <a:latin typeface="HP001 5 hàng" panose="020B0603050302020204" pitchFamily="34" charset="0"/>
                  <a:ea typeface="Microsoft YaHei" panose="020B0503020204020204" charset="-122"/>
                  <a:cs typeface="Arial Rounded MT Bold" panose="020F0704030504030204" charset="0"/>
                </a:rPr>
                <a:t> </a:t>
              </a:r>
              <a:r>
                <a:rPr lang="en-US" altLang="zh-CN" sz="8000" spc="300" dirty="0" err="1">
                  <a:solidFill>
                    <a:srgbClr val="FFFFFF"/>
                  </a:solidFill>
                  <a:latin typeface="HP001 5 hàng" panose="020B0603050302020204" pitchFamily="34" charset="0"/>
                  <a:ea typeface="Microsoft YaHei" panose="020B0503020204020204" charset="-122"/>
                  <a:cs typeface="Arial Rounded MT Bold" panose="020F0704030504030204" charset="0"/>
                </a:rPr>
                <a:t>phá</a:t>
              </a:r>
              <a:r>
                <a:rPr lang="en-US" altLang="zh-CN" sz="8000" spc="300" dirty="0">
                  <a:solidFill>
                    <a:srgbClr val="FFFFFF"/>
                  </a:solidFill>
                  <a:latin typeface="HP001 5 hàng" panose="020B0603050302020204" pitchFamily="34" charset="0"/>
                  <a:ea typeface="Microsoft YaHei" panose="020B0503020204020204" charset="-122"/>
                  <a:cs typeface="Arial Rounded MT Bold" panose="020F0704030504030204" charset="0"/>
                </a:rPr>
                <a:t>:</a:t>
              </a:r>
            </a:p>
            <a:p>
              <a:pPr marL="0" marR="0" lvl="1" indent="0" algn="ctr" defTabSz="1219200" rtl="0" eaLnBrk="1" fontAlgn="auto" latinLnBrk="0" hangingPunct="1">
                <a:lnSpc>
                  <a:spcPct val="100000"/>
                </a:lnSpc>
                <a:spcBef>
                  <a:spcPts val="0"/>
                </a:spcBef>
                <a:spcAft>
                  <a:spcPts val="0"/>
                </a:spcAft>
                <a:buClrTx/>
                <a:buSzTx/>
                <a:buFontTx/>
                <a:buNone/>
                <a:tabLst/>
                <a:defRPr/>
              </a:pPr>
              <a:r>
                <a:rPr lang="en-US" altLang="zh-CN" sz="5500" b="1" spc="300" dirty="0" err="1">
                  <a:solidFill>
                    <a:srgbClr val="FFFFFF"/>
                  </a:solidFill>
                  <a:latin typeface="Times New Roman" panose="02020603050405020304" pitchFamily="18" charset="0"/>
                  <a:ea typeface="Microsoft YaHei" panose="020B0503020204020204" charset="-122"/>
                  <a:cs typeface="Times New Roman" panose="02020603050405020304" pitchFamily="18" charset="0"/>
                </a:rPr>
                <a:t>Xem</a:t>
              </a:r>
              <a:r>
                <a:rPr lang="en-US" altLang="zh-CN" sz="5500" b="1"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5500" b="1" spc="300" dirty="0" err="1">
                  <a:solidFill>
                    <a:srgbClr val="FFFFFF"/>
                  </a:solidFill>
                  <a:latin typeface="Times New Roman" panose="02020603050405020304" pitchFamily="18" charset="0"/>
                  <a:ea typeface="Microsoft YaHei" panose="020B0503020204020204" charset="-122"/>
                  <a:cs typeface="Times New Roman" panose="02020603050405020304" pitchFamily="18" charset="0"/>
                </a:rPr>
                <a:t>hoạt</a:t>
              </a:r>
              <a:r>
                <a:rPr lang="en-US" altLang="zh-CN" sz="5500" b="1"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5500" b="1" spc="300" dirty="0" err="1">
                  <a:solidFill>
                    <a:srgbClr val="FFFFFF"/>
                  </a:solidFill>
                  <a:latin typeface="Times New Roman" panose="02020603050405020304" pitchFamily="18" charset="0"/>
                  <a:ea typeface="Microsoft YaHei" panose="020B0503020204020204" charset="-122"/>
                  <a:cs typeface="Times New Roman" panose="02020603050405020304" pitchFamily="18" charset="0"/>
                </a:rPr>
                <a:t>cảnh</a:t>
              </a:r>
              <a:r>
                <a:rPr lang="en-US" altLang="zh-CN" sz="5500" b="1"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5500" b="1" i="1" spc="300" dirty="0" err="1">
                  <a:solidFill>
                    <a:srgbClr val="FFFFFF"/>
                  </a:solidFill>
                  <a:latin typeface="Times New Roman" panose="02020603050405020304" pitchFamily="18" charset="0"/>
                  <a:ea typeface="Microsoft YaHei" panose="020B0503020204020204" charset="-122"/>
                  <a:cs typeface="Times New Roman" panose="02020603050405020304" pitchFamily="18" charset="0"/>
                </a:rPr>
                <a:t>Đồ</a:t>
              </a:r>
              <a:r>
                <a:rPr lang="en-US" altLang="zh-CN" sz="5500" b="1" i="1"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5500" b="1" i="1" spc="300" dirty="0" err="1">
                  <a:solidFill>
                    <a:srgbClr val="FFFFFF"/>
                  </a:solidFill>
                  <a:latin typeface="Times New Roman" panose="02020603050405020304" pitchFamily="18" charset="0"/>
                  <a:ea typeface="Microsoft YaHei" panose="020B0503020204020204" charset="-122"/>
                  <a:cs typeface="Times New Roman" panose="02020603050405020304" pitchFamily="18" charset="0"/>
                </a:rPr>
                <a:t>dùng</a:t>
              </a:r>
              <a:r>
                <a:rPr lang="en-US" altLang="zh-CN" sz="5500" b="1" i="1"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 ở </a:t>
              </a:r>
              <a:r>
                <a:rPr lang="en-US" altLang="zh-CN" sz="5500" b="1" i="1" spc="300" dirty="0" err="1">
                  <a:solidFill>
                    <a:srgbClr val="FFFFFF"/>
                  </a:solidFill>
                  <a:latin typeface="Times New Roman" panose="02020603050405020304" pitchFamily="18" charset="0"/>
                  <a:ea typeface="Microsoft YaHei" panose="020B0503020204020204" charset="-122"/>
                  <a:cs typeface="Times New Roman" panose="02020603050405020304" pitchFamily="18" charset="0"/>
                </a:rPr>
                <a:t>đâu</a:t>
              </a:r>
              <a:endParaRPr kumimoji="0" lang="zh-CN" altLang="en-US" sz="5500" b="1" i="1"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89210" y="2631688"/>
            <a:ext cx="12102790" cy="422631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2059565" y="252845"/>
            <a:ext cx="7341610" cy="1246495"/>
          </a:xfrm>
          <a:prstGeom prst="rect">
            <a:avLst/>
          </a:prstGeom>
          <a:noFill/>
        </p:spPr>
        <p:txBody>
          <a:bodyPr wrap="square" rtlCol="0">
            <a:spAutoFit/>
          </a:bodyPr>
          <a:lstStyle/>
          <a:p>
            <a:pPr>
              <a:lnSpc>
                <a:spcPct val="150000"/>
              </a:lnSpc>
              <a:spcBef>
                <a:spcPts val="600"/>
              </a:spcBef>
              <a:spcAft>
                <a:spcPts val="600"/>
              </a:spcAft>
            </a:pPr>
            <a:r>
              <a:rPr lang="en-US" sz="5000" b="1" dirty="0" err="1">
                <a:solidFill>
                  <a:srgbClr val="FF0000"/>
                </a:solidFill>
                <a:latin typeface="HP001 4 hàng" panose="020B0603050302020204" pitchFamily="34" charset="0"/>
                <a:cs typeface="Times New Roman" panose="02020603050405020304" pitchFamily="18" charset="0"/>
              </a:rPr>
              <a:t>Thảo</a:t>
            </a:r>
            <a:r>
              <a:rPr lang="en-US" sz="5000" b="1" dirty="0">
                <a:solidFill>
                  <a:srgbClr val="FF0000"/>
                </a:solidFill>
                <a:latin typeface="HP001 4 hàng" panose="020B0603050302020204" pitchFamily="34" charset="0"/>
                <a:cs typeface="Times New Roman" panose="02020603050405020304" pitchFamily="18" charset="0"/>
              </a:rPr>
              <a:t> </a:t>
            </a:r>
            <a:r>
              <a:rPr lang="en-US" sz="5000" b="1" dirty="0" err="1">
                <a:solidFill>
                  <a:srgbClr val="FF0000"/>
                </a:solidFill>
                <a:latin typeface="HP001 4 hàng" panose="020B0603050302020204" pitchFamily="34" charset="0"/>
                <a:cs typeface="Times New Roman" panose="02020603050405020304" pitchFamily="18" charset="0"/>
              </a:rPr>
              <a:t>luận</a:t>
            </a:r>
            <a:r>
              <a:rPr lang="en-US" sz="5000" b="1" dirty="0">
                <a:solidFill>
                  <a:srgbClr val="FF0000"/>
                </a:solidFill>
                <a:latin typeface="HP001 4 hàng" panose="020B0603050302020204" pitchFamily="34" charset="0"/>
                <a:cs typeface="Times New Roman" panose="02020603050405020304" pitchFamily="18" charset="0"/>
              </a:rPr>
              <a:t> </a:t>
            </a:r>
            <a:r>
              <a:rPr lang="en-US" sz="5000" b="1" dirty="0" err="1">
                <a:solidFill>
                  <a:srgbClr val="FF0000"/>
                </a:solidFill>
                <a:latin typeface="HP001 4 hàng" panose="020B0603050302020204" pitchFamily="34" charset="0"/>
                <a:cs typeface="Times New Roman" panose="02020603050405020304" pitchFamily="18" charset="0"/>
              </a:rPr>
              <a:t>nhóm</a:t>
            </a:r>
            <a:r>
              <a:rPr lang="en-US" sz="5000" b="1" dirty="0">
                <a:solidFill>
                  <a:srgbClr val="FF0000"/>
                </a:solidFill>
                <a:latin typeface="HP001 4 hàng" panose="020B0603050302020204" pitchFamily="34" charset="0"/>
                <a:cs typeface="Times New Roman" panose="02020603050405020304" pitchFamily="18" charset="0"/>
              </a:rPr>
              <a:t> 2: </a:t>
            </a:r>
          </a:p>
        </p:txBody>
      </p:sp>
      <p:sp>
        <p:nvSpPr>
          <p:cNvPr id="10" name="AutoShape 12"/>
          <p:cNvSpPr>
            <a:spLocks noChangeArrowheads="1"/>
          </p:cNvSpPr>
          <p:nvPr/>
        </p:nvSpPr>
        <p:spPr bwMode="auto">
          <a:xfrm>
            <a:off x="262043" y="1771084"/>
            <a:ext cx="10936653" cy="1037934"/>
          </a:xfrm>
          <a:prstGeom prst="roundRect">
            <a:avLst>
              <a:gd name="adj" fmla="val 16667"/>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en-US" altLang="en-US" sz="4000" b="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Kể  những làm việc gọn gàng, ngăn nắp ở nhà?</a:t>
            </a:r>
          </a:p>
        </p:txBody>
      </p:sp>
      <p:sp>
        <p:nvSpPr>
          <p:cNvPr id="11" name="AutoShape 12"/>
          <p:cNvSpPr>
            <a:spLocks noChangeArrowheads="1"/>
          </p:cNvSpPr>
          <p:nvPr/>
        </p:nvSpPr>
        <p:spPr bwMode="auto">
          <a:xfrm>
            <a:off x="262043" y="3165114"/>
            <a:ext cx="11808037" cy="1356489"/>
          </a:xfrm>
          <a:prstGeom prst="roundRect">
            <a:avLst>
              <a:gd name="adj" fmla="val 16667"/>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en-US" altLang="en-US" sz="4000" b="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Kể  những làm việc gọn gàng, ngăn nắp ở trường?</a:t>
            </a:r>
          </a:p>
          <a:p>
            <a:endParaRPr lang="en-US" sz="4000" b="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2 Minutes timer (Đồng hồ đếm ngược 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072844" y="5564992"/>
            <a:ext cx="2029333" cy="1140608"/>
          </a:xfrm>
          <a:prstGeom prst="rect">
            <a:avLst/>
          </a:prstGeom>
          <a:ln>
            <a:noFill/>
          </a:ln>
          <a:effectLst>
            <a:softEdge rad="112500"/>
          </a:effectLst>
        </p:spPr>
      </p:pic>
    </p:spTree>
    <p:extLst>
      <p:ext uri="{BB962C8B-B14F-4D97-AF65-F5344CB8AC3E}">
        <p14:creationId xmlns:p14="http://schemas.microsoft.com/office/powerpoint/2010/main" val="298382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FELIZ2.WAV"/>
                                        </p:tgtEl>
                                      </p:cMediaNode>
                                    </p:audio>
                                  </p:subTnLst>
                                </p:cTn>
                              </p:par>
                              <p:par>
                                <p:cTn id="12" presetID="22" presetClass="emph" presetSubtype="0" repeatCount="10000" fill="remove" grpId="1" nodeType="withEffect">
                                  <p:stCondLst>
                                    <p:cond delay="0"/>
                                  </p:stCondLst>
                                  <p:childTnLst>
                                    <p:animClr clrSpc="hsl" dir="cw">
                                      <p:cBhvr override="childStyle">
                                        <p:cTn id="13" dur="500" fill="hold"/>
                                        <p:tgtEl>
                                          <p:spTgt spid="10"/>
                                        </p:tgtEl>
                                        <p:attrNameLst>
                                          <p:attrName>style.color</p:attrName>
                                        </p:attrNameLst>
                                      </p:cBhvr>
                                      <p:by>
                                        <p:hsl h="-7200000" s="0" l="0"/>
                                      </p:by>
                                    </p:animClr>
                                    <p:animClr clrSpc="hsl" dir="cw">
                                      <p:cBhvr>
                                        <p:cTn id="14" dur="500" fill="hold"/>
                                        <p:tgtEl>
                                          <p:spTgt spid="10"/>
                                        </p:tgtEl>
                                        <p:attrNameLst>
                                          <p:attrName>fillcolor</p:attrName>
                                        </p:attrNameLst>
                                      </p:cBhvr>
                                      <p:by>
                                        <p:hsl h="-7200000" s="0" l="0"/>
                                      </p:by>
                                    </p:animClr>
                                    <p:animClr clrSpc="hsl" dir="cw">
                                      <p:cBhvr>
                                        <p:cTn id="15" dur="500" fill="hold"/>
                                        <p:tgtEl>
                                          <p:spTgt spid="10"/>
                                        </p:tgtEl>
                                        <p:attrNameLst>
                                          <p:attrName>stroke.color</p:attrName>
                                        </p:attrNameLst>
                                      </p:cBhvr>
                                      <p:by>
                                        <p:hsl h="-7200000" s="0" l="0"/>
                                      </p:by>
                                    </p:animClr>
                                    <p:set>
                                      <p:cBhvr>
                                        <p:cTn id="16" dur="500" fill="hold"/>
                                        <p:tgtEl>
                                          <p:spTgt spid="10"/>
                                        </p:tgtEl>
                                        <p:attrNameLst>
                                          <p:attrName>fill.type</p:attrName>
                                        </p:attrNameLst>
                                      </p:cBhvr>
                                      <p:to>
                                        <p:strVal val="solid"/>
                                      </p:to>
                                    </p:set>
                                  </p:childTnLst>
                                </p:cTn>
                              </p:par>
                            </p:childTnLst>
                          </p:cTn>
                        </p:par>
                        <p:par>
                          <p:cTn id="17" fill="hold">
                            <p:stCondLst>
                              <p:cond delay="5000"/>
                            </p:stCondLst>
                            <p:childTnLst>
                              <p:par>
                                <p:cTn id="18" presetID="18" presetClass="entr" presetSubtype="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trips(downRight)">
                                      <p:cBhvr>
                                        <p:cTn id="20" dur="10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5" name="arrow.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7"/>
                </p:tgtEl>
              </p:cMediaNode>
            </p:video>
          </p:childTnLst>
        </p:cTn>
      </p:par>
    </p:tnLst>
    <p:bldLst>
      <p:bldP spid="3" grpId="0"/>
      <p:bldP spid="10" grpId="0" animBg="1" autoUpdateAnimBg="0"/>
      <p:bldP spid="10" grpId="1" animBg="1" autoUpdateAnimBg="0"/>
      <p:bldP spid="11"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809784"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9784" y="0"/>
            <a:ext cx="6382215" cy="6858000"/>
          </a:xfrm>
          <a:prstGeom prst="rect">
            <a:avLst/>
          </a:prstGeom>
        </p:spPr>
      </p:pic>
    </p:spTree>
    <p:extLst>
      <p:ext uri="{BB962C8B-B14F-4D97-AF65-F5344CB8AC3E}">
        <p14:creationId xmlns:p14="http://schemas.microsoft.com/office/powerpoint/2010/main" val="351455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1874" y="122664"/>
            <a:ext cx="11285033" cy="552162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i="1">
                <a:solidFill>
                  <a:srgbClr val="002060"/>
                </a:solidFill>
                <a:latin typeface="Times New Roman" panose="02020603050405020304" pitchFamily="18" charset="0"/>
                <a:cs typeface="Times New Roman" panose="02020603050405020304" pitchFamily="18" charset="0"/>
              </a:rPr>
              <a:t>Kết luận: </a:t>
            </a:r>
            <a:r>
              <a:rPr lang="en-US" sz="4400" b="1">
                <a:solidFill>
                  <a:srgbClr val="C00000"/>
                </a:solidFill>
                <a:latin typeface="Times New Roman" panose="02020603050405020304" pitchFamily="18" charset="0"/>
                <a:cs typeface="Times New Roman" panose="02020603050405020304" pitchFamily="18" charset="0"/>
              </a:rPr>
              <a:t>Nếu nhà cửa luôn gọn gàng sạch sẽ, chúng ta sẽ tiết kiệm được thời gian. Nếu không cất đồ dùng ngăn nắp sau khi sử dụng, chúng ta sẽ luôn nhầm lẫn, mất thời gian đi tìm đồ đạc, hay bị đi học muộn.</a:t>
            </a:r>
          </a:p>
        </p:txBody>
      </p:sp>
    </p:spTree>
    <p:extLst>
      <p:ext uri="{BB962C8B-B14F-4D97-AF65-F5344CB8AC3E}">
        <p14:creationId xmlns:p14="http://schemas.microsoft.com/office/powerpoint/2010/main" val="277016718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8351" y="89210"/>
            <a:ext cx="13183820" cy="2436753"/>
            <a:chOff x="2118480" y="1316166"/>
            <a:chExt cx="1802501"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ea typeface="SimSun" panose="02010600030101010101" pitchFamily="2" charset="-122"/>
              </a:endParaRPr>
            </a:p>
          </p:txBody>
        </p:sp>
        <p:sp>
          <p:nvSpPr>
            <p:cNvPr id="19" name="TextBox 67"/>
            <p:cNvSpPr txBox="1"/>
            <p:nvPr/>
          </p:nvSpPr>
          <p:spPr>
            <a:xfrm>
              <a:off x="2434380" y="1426020"/>
              <a:ext cx="1486601" cy="1088676"/>
            </a:xfrm>
            <a:prstGeom prst="rect">
              <a:avLst/>
            </a:prstGeom>
            <a:noFill/>
          </p:spPr>
          <p:txBody>
            <a:bodyPr wrap="square" rtlCol="0">
              <a:spAutoFit/>
            </a:bodyPr>
            <a:lstStyle/>
            <a:p>
              <a:pPr marL="0" lvl="1" defTabSz="1219200">
                <a:defRPr/>
              </a:pPr>
              <a:r>
                <a:rPr lang="en-US" sz="5400" b="1" i="1">
                  <a:latin typeface="Times New Roman" panose="02020603050405020304" pitchFamily="18" charset="0"/>
                  <a:cs typeface="Times New Roman" panose="02020603050405020304" pitchFamily="18" charset="0"/>
                  <a:hlinkClick r:id="rId3" action="ppaction://hlinkfile"/>
                </a:rPr>
                <a:t>Tìm hiểu về ngày </a:t>
              </a:r>
              <a:endParaRPr lang="en-US" sz="5400" b="1" i="1">
                <a:latin typeface="Times New Roman" panose="02020603050405020304" pitchFamily="18" charset="0"/>
                <a:cs typeface="Times New Roman" panose="02020603050405020304" pitchFamily="18" charset="0"/>
              </a:endParaRPr>
            </a:p>
            <a:p>
              <a:pPr marL="0" lvl="1" defTabSz="1219200">
                <a:defRPr/>
              </a:pPr>
              <a:r>
                <a:rPr lang="en-US" sz="5400" b="1" i="1">
                  <a:latin typeface="Times New Roman" panose="02020603050405020304" pitchFamily="18" charset="0"/>
                  <a:cs typeface="Times New Roman" panose="02020603050405020304" pitchFamily="18" charset="0"/>
                </a:rPr>
                <a:t>Phụ nữ Việt Nam 20/10 </a:t>
              </a:r>
              <a:endParaRPr lang="zh-CN" altLang="en-US" sz="54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100361" y="2197578"/>
            <a:ext cx="12091639" cy="4660421"/>
            <a:chOff x="-53293" y="2190760"/>
            <a:chExt cx="9211855" cy="2951064"/>
          </a:xfrm>
        </p:grpSpPr>
        <p:pic>
          <p:nvPicPr>
            <p:cNvPr id="11" name="10"/>
            <p:cNvPicPr>
              <a:picLocks noChangeAspect="1"/>
            </p:cNvPicPr>
            <p:nvPr/>
          </p:nvPicPr>
          <p:blipFill>
            <a:blip r:embed="rId4"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5"/>
            <a:stretch>
              <a:fillRect/>
            </a:stretch>
          </p:blipFill>
          <p:spPr>
            <a:xfrm>
              <a:off x="5936016" y="2190760"/>
              <a:ext cx="3208926" cy="2720031"/>
            </a:xfrm>
            <a:prstGeom prst="rect">
              <a:avLst/>
            </a:prstGeom>
          </p:spPr>
        </p:pic>
        <p:pic>
          <p:nvPicPr>
            <p:cNvPr id="17" name="16"/>
            <p:cNvPicPr>
              <a:picLocks noChangeAspect="1"/>
            </p:cNvPicPr>
            <p:nvPr/>
          </p:nvPicPr>
          <p:blipFill>
            <a:blip r:embed="rId4"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293837268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4657481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1294</TotalTime>
  <Words>207</Words>
  <Application>Microsoft Office PowerPoint</Application>
  <PresentationFormat>Widescreen</PresentationFormat>
  <Paragraphs>27</Paragraphs>
  <Slides>13</Slides>
  <Notes>4</Notes>
  <HiddenSlides>0</HiddenSlides>
  <MMClips>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13</vt:i4>
      </vt:variant>
    </vt:vector>
  </HeadingPairs>
  <TitlesOfParts>
    <vt:vector size="28" baseType="lpstr">
      <vt:lpstr>等线</vt:lpstr>
      <vt:lpstr>Microsoft YaHei</vt:lpstr>
      <vt:lpstr>Arial</vt:lpstr>
      <vt:lpstr>Calibri</vt:lpstr>
      <vt:lpstr>Calibri Light</vt:lpstr>
      <vt:lpstr>HP001 4 hàng</vt:lpstr>
      <vt:lpstr>HP001 4H</vt:lpstr>
      <vt:lpstr>HP001 5 hàng</vt:lpstr>
      <vt:lpstr>Times New Roman</vt:lpstr>
      <vt:lpstr>3_Office Theme</vt:lpstr>
      <vt:lpstr>5_Office Theme</vt:lpstr>
      <vt:lpstr>NỀN 5</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Hp</cp:lastModifiedBy>
  <cp:revision>110</cp:revision>
  <dcterms:created xsi:type="dcterms:W3CDTF">2021-05-22T03:42:17Z</dcterms:created>
  <dcterms:modified xsi:type="dcterms:W3CDTF">2024-11-04T11:46:10Z</dcterms:modified>
</cp:coreProperties>
</file>